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5" r:id="rId1"/>
    <p:sldMasterId id="2147484051" r:id="rId2"/>
  </p:sldMasterIdLst>
  <p:notesMasterIdLst>
    <p:notesMasterId r:id="rId78"/>
  </p:notesMasterIdLst>
  <p:handoutMasterIdLst>
    <p:handoutMasterId r:id="rId79"/>
  </p:handoutMasterIdLst>
  <p:sldIdLst>
    <p:sldId id="497" r:id="rId3"/>
    <p:sldId id="981" r:id="rId4"/>
    <p:sldId id="977" r:id="rId5"/>
    <p:sldId id="978" r:id="rId6"/>
    <p:sldId id="980" r:id="rId7"/>
    <p:sldId id="970" r:id="rId8"/>
    <p:sldId id="971" r:id="rId9"/>
    <p:sldId id="974" r:id="rId10"/>
    <p:sldId id="1003" r:id="rId11"/>
    <p:sldId id="975" r:id="rId12"/>
    <p:sldId id="976" r:id="rId13"/>
    <p:sldId id="966" r:id="rId14"/>
    <p:sldId id="973" r:id="rId15"/>
    <p:sldId id="1005" r:id="rId16"/>
    <p:sldId id="1006" r:id="rId17"/>
    <p:sldId id="1007" r:id="rId18"/>
    <p:sldId id="1022" r:id="rId19"/>
    <p:sldId id="1009" r:id="rId20"/>
    <p:sldId id="1010" r:id="rId21"/>
    <p:sldId id="1011" r:id="rId22"/>
    <p:sldId id="1008" r:id="rId23"/>
    <p:sldId id="1012" r:id="rId24"/>
    <p:sldId id="1013" r:id="rId25"/>
    <p:sldId id="1014" r:id="rId26"/>
    <p:sldId id="1015" r:id="rId27"/>
    <p:sldId id="1016" r:id="rId28"/>
    <p:sldId id="1017" r:id="rId29"/>
    <p:sldId id="1018" r:id="rId30"/>
    <p:sldId id="1023" r:id="rId31"/>
    <p:sldId id="1026" r:id="rId32"/>
    <p:sldId id="1025" r:id="rId33"/>
    <p:sldId id="1024" r:id="rId34"/>
    <p:sldId id="1027" r:id="rId35"/>
    <p:sldId id="979" r:id="rId36"/>
    <p:sldId id="790" r:id="rId37"/>
    <p:sldId id="505" r:id="rId38"/>
    <p:sldId id="935" r:id="rId39"/>
    <p:sldId id="943" r:id="rId40"/>
    <p:sldId id="752" r:id="rId41"/>
    <p:sldId id="942" r:id="rId42"/>
    <p:sldId id="729" r:id="rId43"/>
    <p:sldId id="832" r:id="rId44"/>
    <p:sldId id="944" r:id="rId45"/>
    <p:sldId id="892" r:id="rId46"/>
    <p:sldId id="999" r:id="rId47"/>
    <p:sldId id="724" r:id="rId48"/>
    <p:sldId id="1019" r:id="rId49"/>
    <p:sldId id="1020" r:id="rId50"/>
    <p:sldId id="1000" r:id="rId51"/>
    <p:sldId id="1001" r:id="rId52"/>
    <p:sldId id="854" r:id="rId53"/>
    <p:sldId id="838" r:id="rId54"/>
    <p:sldId id="945" r:id="rId55"/>
    <p:sldId id="723" r:id="rId56"/>
    <p:sldId id="1021" r:id="rId57"/>
    <p:sldId id="912" r:id="rId58"/>
    <p:sldId id="948" r:id="rId59"/>
    <p:sldId id="947" r:id="rId60"/>
    <p:sldId id="953" r:id="rId61"/>
    <p:sldId id="949" r:id="rId62"/>
    <p:sldId id="950" r:id="rId63"/>
    <p:sldId id="733" r:id="rId64"/>
    <p:sldId id="810" r:id="rId65"/>
    <p:sldId id="683" r:id="rId66"/>
    <p:sldId id="692" r:id="rId67"/>
    <p:sldId id="946" r:id="rId68"/>
    <p:sldId id="855" r:id="rId69"/>
    <p:sldId id="1002" r:id="rId70"/>
    <p:sldId id="856" r:id="rId71"/>
    <p:sldId id="857" r:id="rId72"/>
    <p:sldId id="858" r:id="rId73"/>
    <p:sldId id="957" r:id="rId74"/>
    <p:sldId id="934" r:id="rId75"/>
    <p:sldId id="921" r:id="rId76"/>
    <p:sldId id="1004" r:id="rId77"/>
  </p:sldIdLst>
  <p:sldSz cx="9144000" cy="6858000" type="screen4x3"/>
  <p:notesSz cx="6761163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400BA08-E548-463F-A7EB-0C2BA54126F6}">
          <p14:sldIdLst>
            <p14:sldId id="497"/>
            <p14:sldId id="981"/>
            <p14:sldId id="977"/>
            <p14:sldId id="978"/>
            <p14:sldId id="980"/>
            <p14:sldId id="970"/>
            <p14:sldId id="971"/>
            <p14:sldId id="974"/>
            <p14:sldId id="1003"/>
            <p14:sldId id="975"/>
            <p14:sldId id="976"/>
            <p14:sldId id="966"/>
            <p14:sldId id="973"/>
            <p14:sldId id="1005"/>
            <p14:sldId id="1006"/>
            <p14:sldId id="1007"/>
            <p14:sldId id="1022"/>
            <p14:sldId id="1009"/>
            <p14:sldId id="1010"/>
            <p14:sldId id="1011"/>
            <p14:sldId id="1008"/>
            <p14:sldId id="1012"/>
            <p14:sldId id="1013"/>
            <p14:sldId id="1014"/>
            <p14:sldId id="1015"/>
            <p14:sldId id="1016"/>
            <p14:sldId id="1017"/>
            <p14:sldId id="1018"/>
            <p14:sldId id="1023"/>
            <p14:sldId id="1026"/>
            <p14:sldId id="1025"/>
            <p14:sldId id="1024"/>
            <p14:sldId id="1027"/>
            <p14:sldId id="979"/>
            <p14:sldId id="790"/>
            <p14:sldId id="505"/>
            <p14:sldId id="935"/>
            <p14:sldId id="943"/>
            <p14:sldId id="752"/>
            <p14:sldId id="942"/>
            <p14:sldId id="729"/>
            <p14:sldId id="832"/>
            <p14:sldId id="944"/>
            <p14:sldId id="892"/>
            <p14:sldId id="999"/>
            <p14:sldId id="724"/>
            <p14:sldId id="1019"/>
            <p14:sldId id="1020"/>
            <p14:sldId id="1000"/>
            <p14:sldId id="1001"/>
            <p14:sldId id="854"/>
            <p14:sldId id="838"/>
            <p14:sldId id="945"/>
            <p14:sldId id="723"/>
            <p14:sldId id="1021"/>
            <p14:sldId id="912"/>
            <p14:sldId id="948"/>
            <p14:sldId id="947"/>
            <p14:sldId id="953"/>
            <p14:sldId id="949"/>
            <p14:sldId id="950"/>
            <p14:sldId id="733"/>
            <p14:sldId id="810"/>
            <p14:sldId id="683"/>
            <p14:sldId id="692"/>
            <p14:sldId id="946"/>
            <p14:sldId id="855"/>
            <p14:sldId id="1002"/>
            <p14:sldId id="856"/>
            <p14:sldId id="857"/>
            <p14:sldId id="858"/>
            <p14:sldId id="957"/>
          </p14:sldIdLst>
        </p14:section>
        <p14:section name="Раздел без заголовка" id="{EBAB7B27-6F82-4160-9066-E67070164967}">
          <p14:sldIdLst>
            <p14:sldId id="934"/>
            <p14:sldId id="921"/>
            <p14:sldId id="1004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1356"/>
    <a:srgbClr val="FF6600"/>
    <a:srgbClr val="CC0000"/>
    <a:srgbClr val="A50021"/>
    <a:srgbClr val="FF9900"/>
    <a:srgbClr val="33CCFF"/>
    <a:srgbClr val="FF99FF"/>
    <a:srgbClr val="99FF99"/>
    <a:srgbClr val="FF99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754" autoAdjust="0"/>
    <p:restoredTop sz="94259" autoAdjust="0"/>
  </p:normalViewPr>
  <p:slideViewPr>
    <p:cSldViewPr>
      <p:cViewPr>
        <p:scale>
          <a:sx n="100" d="100"/>
          <a:sy n="100" d="100"/>
        </p:scale>
        <p:origin x="-2328" y="-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6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732"/>
    </p:cViewPr>
  </p:sorterViewPr>
  <p:notesViewPr>
    <p:cSldViewPr>
      <p:cViewPr varScale="1">
        <p:scale>
          <a:sx n="83" d="100"/>
          <a:sy n="83" d="100"/>
        </p:scale>
        <p:origin x="-1992" y="-90"/>
      </p:cViewPr>
      <p:guideLst>
        <p:guide orient="horz" pos="3132"/>
        <p:guide pos="213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49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bg1"/>
          </a:solidFill>
          <a:prstDash val="solid"/>
        </a:ln>
      </c:spPr>
    </c:floor>
    <c:sideWall>
      <c:thickness val="0"/>
      <c:spPr>
        <a:noFill/>
        <a:ln w="12700">
          <a:solidFill>
            <a:schemeClr val="bg1"/>
          </a:solidFill>
          <a:prstDash val="solid"/>
        </a:ln>
      </c:spPr>
    </c:sideWall>
    <c:backWall>
      <c:thickness val="0"/>
      <c:spPr>
        <a:noFill/>
        <a:ln w="12700">
          <a:solidFill>
            <a:schemeClr val="bg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6.2060889929742777E-2"/>
          <c:y val="3.6480686695278992E-2"/>
          <c:w val="0.92622950819672134"/>
          <c:h val="0.778969957081546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Кандидатские диссертации</c:v>
                </c:pt>
              </c:strCache>
            </c:strRef>
          </c:tx>
          <c:spPr>
            <a:solidFill>
              <a:srgbClr val="FFFF00"/>
            </a:solidFill>
            <a:ln w="12491">
              <a:solidFill>
                <a:schemeClr val="bg2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5194682770318501E-3"/>
                  <c:y val="6.83517189291208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194682770318501E-3"/>
                  <c:y val="6.26557423516938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5194682770318501E-3"/>
                  <c:y val="6.55037306404074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571319322094002E-17"/>
                  <c:y val="5.6959765774266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5193486338604292E-3"/>
                  <c:y val="5.98077540629804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3.0389365540636985E-3"/>
                  <c:y val="6.83514946780741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4.5584048310955477E-3"/>
                  <c:y val="5.69597657742671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6.077873108127285E-3"/>
                  <c:y val="-2.8479882887133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300">
                    <a:solidFill>
                      <a:schemeClr val="bg2"/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Sheet1!$B$1:$I$1</c:f>
              <c:strCache>
                <c:ptCount val="8"/>
                <c:pt idx="0">
                  <c:v>10 лет </c:v>
                </c:pt>
                <c:pt idx="1">
                  <c:v>20 лет</c:v>
                </c:pt>
                <c:pt idx="2">
                  <c:v>30 лет</c:v>
                </c:pt>
                <c:pt idx="3">
                  <c:v>40 лет</c:v>
                </c:pt>
                <c:pt idx="4">
                  <c:v>45 лет </c:v>
                </c:pt>
                <c:pt idx="5">
                  <c:v>50 лет</c:v>
                </c:pt>
                <c:pt idx="6">
                  <c:v>55 лет</c:v>
                </c:pt>
                <c:pt idx="7">
                  <c:v>60 лет</c:v>
                </c:pt>
              </c:strCache>
            </c:strRef>
          </c:cat>
          <c:val>
            <c:numRef>
              <c:f>Sheet1!$B$2:$I$2</c:f>
              <c:numCache>
                <c:formatCode>General</c:formatCode>
                <c:ptCount val="8"/>
                <c:pt idx="0">
                  <c:v>82</c:v>
                </c:pt>
                <c:pt idx="1">
                  <c:v>207</c:v>
                </c:pt>
                <c:pt idx="2">
                  <c:v>303</c:v>
                </c:pt>
                <c:pt idx="3">
                  <c:v>380</c:v>
                </c:pt>
                <c:pt idx="4">
                  <c:v>403</c:v>
                </c:pt>
                <c:pt idx="5">
                  <c:v>446</c:v>
                </c:pt>
                <c:pt idx="6">
                  <c:v>505</c:v>
                </c:pt>
                <c:pt idx="7">
                  <c:v>568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Докторские диссертации</c:v>
                </c:pt>
              </c:strCache>
            </c:strRef>
          </c:tx>
          <c:spPr>
            <a:solidFill>
              <a:srgbClr val="009900"/>
            </a:solidFill>
            <a:ln>
              <a:solidFill>
                <a:schemeClr val="bg2"/>
              </a:solidFill>
            </a:ln>
          </c:spPr>
          <c:invertIfNegative val="0"/>
          <c:dLbls>
            <c:dLbl>
              <c:idx val="0"/>
              <c:layout>
                <c:manualLayout>
                  <c:x val="6.077873108127396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5194682770318492E-3"/>
                  <c:y val="5.9807529811934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5.41117774855536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5193486338604292E-3"/>
                  <c:y val="6.26557423516938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3.038936554063587E-3"/>
                  <c:y val="5.69597657742671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4.5582851879241272E-3"/>
                  <c:y val="6.26557423516938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3.038936554063587E-3"/>
                  <c:y val="6.26557423516938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1.0636158296051523E-2"/>
                  <c:y val="2.8479882887133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300" b="1">
                    <a:solidFill>
                      <a:schemeClr val="bg2"/>
                    </a:solidFill>
                    <a:latin typeface="Book Antiqua" panose="0204060205030503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Sheet1!$B$1:$I$1</c:f>
              <c:strCache>
                <c:ptCount val="8"/>
                <c:pt idx="0">
                  <c:v>10 лет </c:v>
                </c:pt>
                <c:pt idx="1">
                  <c:v>20 лет</c:v>
                </c:pt>
                <c:pt idx="2">
                  <c:v>30 лет</c:v>
                </c:pt>
                <c:pt idx="3">
                  <c:v>40 лет</c:v>
                </c:pt>
                <c:pt idx="4">
                  <c:v>45 лет </c:v>
                </c:pt>
                <c:pt idx="5">
                  <c:v>50 лет</c:v>
                </c:pt>
                <c:pt idx="6">
                  <c:v>55 лет</c:v>
                </c:pt>
                <c:pt idx="7">
                  <c:v>60 лет</c:v>
                </c:pt>
              </c:strCache>
            </c:strRef>
          </c:cat>
          <c:val>
            <c:numRef>
              <c:f>Sheet1!$B$3:$I$3</c:f>
              <c:numCache>
                <c:formatCode>General</c:formatCode>
                <c:ptCount val="8"/>
                <c:pt idx="0">
                  <c:v>16</c:v>
                </c:pt>
                <c:pt idx="1">
                  <c:v>41</c:v>
                </c:pt>
                <c:pt idx="2">
                  <c:v>60</c:v>
                </c:pt>
                <c:pt idx="3">
                  <c:v>78</c:v>
                </c:pt>
                <c:pt idx="4">
                  <c:v>89</c:v>
                </c:pt>
                <c:pt idx="5">
                  <c:v>93</c:v>
                </c:pt>
                <c:pt idx="6">
                  <c:v>104</c:v>
                </c:pt>
                <c:pt idx="7">
                  <c:v>109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gapDepth val="0"/>
        <c:shape val="box"/>
        <c:axId val="254332416"/>
        <c:axId val="53758208"/>
        <c:axId val="0"/>
      </c:bar3DChart>
      <c:catAx>
        <c:axId val="254332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2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574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5375820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3758208"/>
        <c:scaling>
          <c:orientation val="minMax"/>
          <c:max val="600"/>
        </c:scaling>
        <c:delete val="0"/>
        <c:axPos val="l"/>
        <c:majorGridlines>
          <c:spPr>
            <a:ln w="3123">
              <a:solidFill>
                <a:schemeClr val="bg2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23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 sz="1377" b="1" i="0" u="none" strike="noStrike" baseline="0">
                <a:solidFill>
                  <a:schemeClr val="bg2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254332416"/>
        <c:crosses val="autoZero"/>
        <c:crossBetween val="between"/>
        <c:majorUnit val="50"/>
      </c:valAx>
      <c:spPr>
        <a:noFill/>
        <a:ln w="24982">
          <a:noFill/>
        </a:ln>
      </c:spPr>
    </c:plotArea>
    <c:legend>
      <c:legendPos val="b"/>
      <c:layout>
        <c:manualLayout>
          <c:xMode val="edge"/>
          <c:yMode val="edge"/>
          <c:x val="0.14168618266978922"/>
          <c:y val="0.92918454935622075"/>
          <c:w val="0.73997315446519685"/>
          <c:h val="6.2637129514846318E-2"/>
        </c:manualLayout>
      </c:layout>
      <c:overlay val="0"/>
      <c:spPr>
        <a:noFill/>
        <a:ln w="24982">
          <a:noFill/>
        </a:ln>
      </c:spPr>
      <c:txPr>
        <a:bodyPr/>
        <a:lstStyle/>
        <a:p>
          <a:pPr>
            <a:defRPr sz="1446" b="1" i="0" u="none" strike="noStrike" baseline="0">
              <a:solidFill>
                <a:schemeClr val="bg2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7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4257917317012765E-2"/>
          <c:y val="6.3076710612401096E-2"/>
          <c:w val="0.91574208268298729"/>
          <c:h val="0.658788683973385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2012</c:v>
                </c:pt>
              </c:strCache>
            </c:strRef>
          </c:tx>
          <c:spPr>
            <a:gradFill>
              <a:gsLst>
                <a:gs pos="0">
                  <a:srgbClr val="FFFF00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2.6725831062865257E-3"/>
                  <c:y val="7.838596637410658E-2"/>
                </c:manualLayout>
              </c:layout>
              <c:spPr/>
              <c:txPr>
                <a:bodyPr rot="-5400000" vert="horz"/>
                <a:lstStyle/>
                <a:p>
                  <a:pPr>
                    <a:defRPr sz="1100" b="1">
                      <a:solidFill>
                        <a:schemeClr val="bg2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3451662125730513E-3"/>
                  <c:y val="9.3083793158784872E-2"/>
                </c:manualLayout>
              </c:layout>
              <c:spPr/>
              <c:txPr>
                <a:bodyPr rot="-5400000" vert="horz"/>
                <a:lstStyle/>
                <a:p>
                  <a:pPr>
                    <a:defRPr sz="1100" b="1">
                      <a:solidFill>
                        <a:schemeClr val="bg2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5400000" vert="horz"/>
              <a:lstStyle/>
              <a:p>
                <a:pPr>
                  <a:defRPr b="1">
                    <a:solidFill>
                      <a:schemeClr val="bg2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Доктора наук</c:v>
                </c:pt>
                <c:pt idx="1">
                  <c:v>Профессора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45</c:v>
                </c:pt>
                <c:pt idx="1">
                  <c:v>39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2013</c:v>
                </c:pt>
              </c:strCache>
            </c:strRef>
          </c:tx>
          <c:spPr>
            <a:gradFill>
              <a:gsLst>
                <a:gs pos="0">
                  <a:srgbClr val="92D050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c:spPr>
          <c:invertIfNegative val="0"/>
          <c:dPt>
            <c:idx val="1"/>
            <c:invertIfNegative val="0"/>
            <c:bubble3D val="0"/>
            <c:spPr>
              <a:gradFill>
                <a:gsLst>
                  <a:gs pos="0">
                    <a:srgbClr val="FF9900"/>
                  </a:gs>
                  <a:gs pos="10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</c:dPt>
          <c:dLbls>
            <c:dLbl>
              <c:idx val="0"/>
              <c:layout>
                <c:manualLayout>
                  <c:x val="1.0690332425146127E-2"/>
                  <c:y val="9.79829401671419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3451662125730513E-3"/>
                  <c:y val="0.10778123418385611"/>
                </c:manualLayout>
              </c:layout>
              <c:spPr/>
              <c:txPr>
                <a:bodyPr rot="-5400000" vert="horz" anchor="ctr" anchorCtr="0"/>
                <a:lstStyle/>
                <a:p>
                  <a:pPr>
                    <a:defRPr sz="1100" b="1">
                      <a:solidFill>
                        <a:schemeClr val="bg2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5400000" vert="horz"/>
              <a:lstStyle/>
              <a:p>
                <a:pPr>
                  <a:defRPr sz="1100" b="1">
                    <a:solidFill>
                      <a:schemeClr val="bg2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Доктора наук</c:v>
                </c:pt>
                <c:pt idx="1">
                  <c:v>Профессора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43</c:v>
                </c:pt>
                <c:pt idx="1">
                  <c:v>37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2014</c:v>
                </c:pt>
              </c:strCache>
            </c:strRef>
          </c:tx>
          <c:spPr>
            <a:gradFill>
              <a:gsLst>
                <a:gs pos="0">
                  <a:srgbClr val="00B0F0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8.0177493188595284E-3"/>
                  <c:y val="0.102882087175499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3451662125730513E-3"/>
                  <c:y val="0.107781234183856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5400000" vert="horz"/>
              <a:lstStyle/>
              <a:p>
                <a:pPr>
                  <a:defRPr sz="1100" b="1">
                    <a:solidFill>
                      <a:schemeClr val="bg2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Доктора наук</c:v>
                </c:pt>
                <c:pt idx="1">
                  <c:v>Профессора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43</c:v>
                </c:pt>
                <c:pt idx="1">
                  <c:v>37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2015</c:v>
                </c:pt>
              </c:strCache>
            </c:strRef>
          </c:tx>
          <c:spPr>
            <a:gradFill>
              <a:gsLst>
                <a:gs pos="0">
                  <a:srgbClr val="00B050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2.6725831062865257E-3"/>
                  <c:y val="0.102882087175499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3451662125729533E-3"/>
                  <c:y val="0.112680381192213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5400000" vert="horz"/>
              <a:lstStyle/>
              <a:p>
                <a:pPr>
                  <a:defRPr sz="1100" b="1">
                    <a:solidFill>
                      <a:schemeClr val="bg2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Доктора наук</c:v>
                </c:pt>
                <c:pt idx="1">
                  <c:v>Профессора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42</c:v>
                </c:pt>
                <c:pt idx="1">
                  <c:v>37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2016</c:v>
                </c:pt>
              </c:strCache>
            </c:strRef>
          </c:tx>
          <c:spPr>
            <a:gradFill>
              <a:gsLst>
                <a:gs pos="0">
                  <a:srgbClr val="FF3300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-4.8996790933476384E-17"/>
                  <c:y val="0.117579528200570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6725831062864277E-3"/>
                  <c:y val="9.7982940167141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5400000" vert="horz"/>
              <a:lstStyle/>
              <a:p>
                <a:pPr>
                  <a:defRPr sz="1100" b="1">
                    <a:solidFill>
                      <a:schemeClr val="bg2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Доктора наук</c:v>
                </c:pt>
                <c:pt idx="1">
                  <c:v>Профессора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44</c:v>
                </c:pt>
                <c:pt idx="1">
                  <c:v>39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2017</c:v>
                </c:pt>
              </c:strCache>
            </c:strRef>
          </c:tx>
          <c:spPr>
            <a:gradFill>
              <a:gsLst>
                <a:gs pos="0">
                  <a:srgbClr val="FF00FF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5.3451662125730513E-3"/>
                  <c:y val="8.32854991420706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3447453333436172E-3"/>
                  <c:y val="8.328549914207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5400000" vert="horz"/>
              <a:lstStyle/>
              <a:p>
                <a:pPr>
                  <a:defRPr sz="1100" b="1">
                    <a:solidFill>
                      <a:schemeClr val="bg2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Доктора наук</c:v>
                </c:pt>
                <c:pt idx="1">
                  <c:v>Профессора</c:v>
                </c:pt>
              </c:strCache>
            </c:strRef>
          </c:cat>
          <c:val>
            <c:numRef>
              <c:f>Лист1!$G$2:$G$3</c:f>
              <c:numCache>
                <c:formatCode>General</c:formatCode>
                <c:ptCount val="2"/>
                <c:pt idx="0">
                  <c:v>45</c:v>
                </c:pt>
                <c:pt idx="1">
                  <c:v>41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2018</c:v>
                </c:pt>
              </c:strCache>
            </c:strRef>
          </c:tx>
          <c:spPr>
            <a:gradFill>
              <a:gsLst>
                <a:gs pos="0">
                  <a:srgbClr val="0066FF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2.6725831062864277E-3"/>
                  <c:y val="0.112680381192213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6725831062864277E-3"/>
                  <c:y val="8.32854991420706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5400000" vert="horz"/>
              <a:lstStyle/>
              <a:p>
                <a:pPr>
                  <a:defRPr sz="1100" b="1">
                    <a:solidFill>
                      <a:schemeClr val="bg2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Доктора наук</c:v>
                </c:pt>
                <c:pt idx="1">
                  <c:v>Профессора</c:v>
                </c:pt>
              </c:strCache>
            </c:strRef>
          </c:cat>
          <c:val>
            <c:numRef>
              <c:f>Лист1!$H$2:$H$3</c:f>
              <c:numCache>
                <c:formatCode>General</c:formatCode>
                <c:ptCount val="2"/>
                <c:pt idx="0">
                  <c:v>44</c:v>
                </c:pt>
                <c:pt idx="1">
                  <c:v>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56054272"/>
        <c:axId val="133600896"/>
        <c:axId val="0"/>
      </c:bar3DChart>
      <c:catAx>
        <c:axId val="2560542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bg2"/>
                </a:solidFill>
              </a:defRPr>
            </a:pPr>
            <a:endParaRPr lang="ru-RU"/>
          </a:p>
        </c:txPr>
        <c:crossAx val="133600896"/>
        <c:crosses val="autoZero"/>
        <c:auto val="1"/>
        <c:lblAlgn val="ctr"/>
        <c:lblOffset val="100"/>
        <c:noMultiLvlLbl val="0"/>
      </c:catAx>
      <c:valAx>
        <c:axId val="133600896"/>
        <c:scaling>
          <c:orientation val="minMax"/>
        </c:scaling>
        <c:delete val="0"/>
        <c:axPos val="l"/>
        <c:majorGridlines>
          <c:spPr>
            <a:ln>
              <a:solidFill>
                <a:schemeClr val="bg2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bg2"/>
            </a:solidFill>
          </a:ln>
        </c:spPr>
        <c:txPr>
          <a:bodyPr/>
          <a:lstStyle/>
          <a:p>
            <a:pPr>
              <a:defRPr sz="1400">
                <a:solidFill>
                  <a:schemeClr val="bg2"/>
                </a:solidFill>
              </a:defRPr>
            </a:pPr>
            <a:endParaRPr lang="ru-RU"/>
          </a:p>
        </c:txPr>
        <c:crossAx val="256054272"/>
        <c:crosses val="autoZero"/>
        <c:crossBetween val="between"/>
      </c:valAx>
      <c:spPr>
        <a:ln w="3175" cmpd="sng">
          <a:noFill/>
        </a:ln>
      </c:spPr>
    </c:plotArea>
    <c:legend>
      <c:legendPos val="b"/>
      <c:layout>
        <c:manualLayout>
          <c:xMode val="edge"/>
          <c:yMode val="edge"/>
          <c:x val="0.11039151356080493"/>
          <c:y val="0.90443288338957628"/>
          <c:w val="0.78384642023913698"/>
          <c:h val="7.1757592800899883E-2"/>
        </c:manualLayout>
      </c:layout>
      <c:overlay val="0"/>
      <c:txPr>
        <a:bodyPr/>
        <a:lstStyle/>
        <a:p>
          <a:pPr>
            <a:defRPr sz="1300">
              <a:solidFill>
                <a:schemeClr val="bg2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6712406284241303E-2"/>
          <c:y val="5.6051984682399053E-2"/>
          <c:w val="0.91328759371575874"/>
          <c:h val="0.6967886994471005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2012</c:v>
                </c:pt>
              </c:strCache>
            </c:strRef>
          </c:tx>
          <c:spPr>
            <a:gradFill>
              <a:gsLst>
                <a:gs pos="0">
                  <a:srgbClr val="FFFF00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4.5528109036594745E-3"/>
                  <c:y val="8.7070777915696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9.57778557072666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5400000" vert="horz"/>
              <a:lstStyle/>
              <a:p>
                <a:pPr>
                  <a:defRPr sz="1100" b="1">
                    <a:solidFill>
                      <a:schemeClr val="bg2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Кандидаты наук</c:v>
                </c:pt>
                <c:pt idx="1">
                  <c:v>Доценты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193</c:v>
                </c:pt>
                <c:pt idx="1">
                  <c:v>127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2013</c:v>
                </c:pt>
              </c:strCache>
            </c:strRef>
          </c:tx>
          <c:spPr>
            <a:gradFill>
              <a:gsLst>
                <a:gs pos="0">
                  <a:srgbClr val="92D050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rgbClr val="FF9900"/>
                  </a:gs>
                  <a:gs pos="10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</c:dPt>
          <c:dLbls>
            <c:dLbl>
              <c:idx val="0"/>
              <c:layout>
                <c:manualLayout>
                  <c:x val="-2.2764054518297373E-3"/>
                  <c:y val="9.57778557072666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7924452376612103E-7"/>
                  <c:y val="0.108838472394621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5400000" vert="horz"/>
              <a:lstStyle/>
              <a:p>
                <a:pPr>
                  <a:defRPr sz="1100" b="1">
                    <a:solidFill>
                      <a:schemeClr val="bg2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Кандидаты наук</c:v>
                </c:pt>
                <c:pt idx="1">
                  <c:v>Доценты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197</c:v>
                </c:pt>
                <c:pt idx="1">
                  <c:v>133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2014</c:v>
                </c:pt>
              </c:strCache>
            </c:strRef>
          </c:tx>
          <c:spPr>
            <a:gradFill>
              <a:gsLst>
                <a:gs pos="0">
                  <a:srgbClr val="00B0F0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-2.2764054518297373E-3"/>
                  <c:y val="9.57778557072666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5528109036595578E-3"/>
                  <c:y val="8.7070777915696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5400000" vert="horz"/>
              <a:lstStyle/>
              <a:p>
                <a:pPr>
                  <a:defRPr sz="1100" b="1">
                    <a:solidFill>
                      <a:schemeClr val="bg2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Кандидаты наук</c:v>
                </c:pt>
                <c:pt idx="1">
                  <c:v>Доценты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207</c:v>
                </c:pt>
                <c:pt idx="1">
                  <c:v>134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2015</c:v>
                </c:pt>
              </c:strCache>
            </c:strRef>
          </c:tx>
          <c:spPr>
            <a:gradFill>
              <a:gsLst>
                <a:gs pos="0">
                  <a:srgbClr val="00B050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-4.1733617839897291E-17"/>
                  <c:y val="9.14243168114818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2764054518297373E-3"/>
                  <c:y val="0.104484933498836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5400000" vert="horz"/>
              <a:lstStyle/>
              <a:p>
                <a:pPr>
                  <a:defRPr sz="1100" b="1">
                    <a:solidFill>
                      <a:schemeClr val="bg2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Кандидаты наук</c:v>
                </c:pt>
                <c:pt idx="1">
                  <c:v>Доценты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216</c:v>
                </c:pt>
                <c:pt idx="1">
                  <c:v>140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2016</c:v>
                </c:pt>
              </c:strCache>
            </c:strRef>
          </c:tx>
          <c:spPr>
            <a:gradFill>
              <a:gsLst>
                <a:gs pos="0">
                  <a:srgbClr val="FF3300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4.552810903659432E-3"/>
                  <c:y val="9.57778557072666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6693447135958916E-16"/>
                  <c:y val="0.113192011290406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5400000" vert="horz"/>
              <a:lstStyle/>
              <a:p>
                <a:pPr>
                  <a:defRPr sz="1100" b="1">
                    <a:solidFill>
                      <a:schemeClr val="bg2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Кандидаты наук</c:v>
                </c:pt>
                <c:pt idx="1">
                  <c:v>Доценты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227</c:v>
                </c:pt>
                <c:pt idx="1">
                  <c:v>154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2017</c:v>
                </c:pt>
              </c:strCache>
            </c:strRef>
          </c:tx>
          <c:spPr>
            <a:gradFill>
              <a:gsLst>
                <a:gs pos="0">
                  <a:srgbClr val="FF00FF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-8.3467235679794582E-17"/>
                  <c:y val="9.14243168114818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0.108838472394621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5400000" vert="horz"/>
              <a:lstStyle/>
              <a:p>
                <a:pPr>
                  <a:defRPr sz="1100" b="1">
                    <a:solidFill>
                      <a:schemeClr val="bg2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Кандидаты наук</c:v>
                </c:pt>
                <c:pt idx="1">
                  <c:v>Доценты</c:v>
                </c:pt>
              </c:strCache>
            </c:strRef>
          </c:cat>
          <c:val>
            <c:numRef>
              <c:f>Лист1!$G$2:$G$3</c:f>
              <c:numCache>
                <c:formatCode>General</c:formatCode>
                <c:ptCount val="2"/>
                <c:pt idx="0">
                  <c:v>224</c:v>
                </c:pt>
                <c:pt idx="1">
                  <c:v>152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2018</c:v>
                </c:pt>
              </c:strCache>
            </c:strRef>
          </c:tx>
          <c:spPr>
            <a:gradFill>
              <a:gsLst>
                <a:gs pos="0">
                  <a:srgbClr val="0066FF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0"/>
                  <c:y val="9.57778557072666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5528109036596411E-3"/>
                  <c:y val="0.104484933498836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5400000" vert="horz"/>
              <a:lstStyle/>
              <a:p>
                <a:pPr>
                  <a:defRPr sz="1100" b="1">
                    <a:solidFill>
                      <a:schemeClr val="bg2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Кандидаты наук</c:v>
                </c:pt>
                <c:pt idx="1">
                  <c:v>Доценты</c:v>
                </c:pt>
              </c:strCache>
            </c:strRef>
          </c:cat>
          <c:val>
            <c:numRef>
              <c:f>Лист1!$H$2:$H$3</c:f>
              <c:numCache>
                <c:formatCode>General</c:formatCode>
                <c:ptCount val="2"/>
                <c:pt idx="0">
                  <c:v>234</c:v>
                </c:pt>
                <c:pt idx="1">
                  <c:v>159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56055296"/>
        <c:axId val="251573312"/>
        <c:axId val="0"/>
      </c:bar3DChart>
      <c:catAx>
        <c:axId val="2560552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bg2"/>
                </a:solidFill>
              </a:defRPr>
            </a:pPr>
            <a:endParaRPr lang="ru-RU"/>
          </a:p>
        </c:txPr>
        <c:crossAx val="251573312"/>
        <c:crosses val="autoZero"/>
        <c:auto val="1"/>
        <c:lblAlgn val="ctr"/>
        <c:lblOffset val="100"/>
        <c:noMultiLvlLbl val="0"/>
      </c:catAx>
      <c:valAx>
        <c:axId val="251573312"/>
        <c:scaling>
          <c:orientation val="minMax"/>
        </c:scaling>
        <c:delete val="0"/>
        <c:axPos val="l"/>
        <c:majorGridlines>
          <c:spPr>
            <a:ln>
              <a:solidFill>
                <a:schemeClr val="bg2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bg2"/>
            </a:solidFill>
          </a:ln>
        </c:spPr>
        <c:txPr>
          <a:bodyPr/>
          <a:lstStyle/>
          <a:p>
            <a:pPr>
              <a:defRPr sz="1400">
                <a:solidFill>
                  <a:schemeClr val="bg2"/>
                </a:solidFill>
              </a:defRPr>
            </a:pPr>
            <a:endParaRPr lang="ru-RU"/>
          </a:p>
        </c:txPr>
        <c:crossAx val="256055296"/>
        <c:crosses val="autoZero"/>
        <c:crossBetween val="between"/>
      </c:valAx>
      <c:spPr>
        <a:ln w="3175" cmpd="sng">
          <a:noFill/>
        </a:ln>
      </c:spPr>
    </c:plotArea>
    <c:legend>
      <c:legendPos val="b"/>
      <c:layout>
        <c:manualLayout>
          <c:xMode val="edge"/>
          <c:yMode val="edge"/>
          <c:x val="0.11039151356080493"/>
          <c:y val="0.90443288338957628"/>
          <c:w val="0.78384642023913698"/>
          <c:h val="7.1757592800899883E-2"/>
        </c:manualLayout>
      </c:layout>
      <c:overlay val="0"/>
      <c:txPr>
        <a:bodyPr/>
        <a:lstStyle/>
        <a:p>
          <a:pPr>
            <a:defRPr sz="1300">
              <a:solidFill>
                <a:schemeClr val="bg2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4780417453427986E-2"/>
          <c:y val="3.000652906520854E-2"/>
          <c:w val="0.89704963686175732"/>
          <c:h val="0.8238993976514688"/>
        </c:manualLayout>
      </c:layout>
      <c:lineChart>
        <c:grouping val="standard"/>
        <c:varyColors val="0"/>
        <c:ser>
          <c:idx val="4"/>
          <c:order val="0"/>
          <c:tx>
            <c:strRef>
              <c:f>Лист1!$F$1</c:f>
              <c:strCache>
                <c:ptCount val="1"/>
                <c:pt idx="0">
                  <c:v>Всего студентов</c:v>
                </c:pt>
              </c:strCache>
            </c:strRef>
          </c:tx>
          <c:spPr>
            <a:ln>
              <a:solidFill>
                <a:srgbClr val="CF1356"/>
              </a:solidFill>
            </a:ln>
          </c:spPr>
          <c:marker>
            <c:symbol val="circle"/>
            <c:size val="5"/>
            <c:spPr>
              <a:solidFill>
                <a:srgbClr val="CF1356"/>
              </a:solidFill>
              <a:ln>
                <a:solidFill>
                  <a:srgbClr val="CF1356"/>
                </a:solidFill>
              </a:ln>
            </c:spPr>
          </c:marker>
          <c:dLbls>
            <c:txPr>
              <a:bodyPr/>
              <a:lstStyle/>
              <a:p>
                <a:pPr>
                  <a:defRPr sz="1400" b="1">
                    <a:solidFill>
                      <a:srgbClr val="CF1356"/>
                    </a:solidFill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2012/13</c:v>
                </c:pt>
                <c:pt idx="1">
                  <c:v>2013/14</c:v>
                </c:pt>
                <c:pt idx="2">
                  <c:v>2014/15</c:v>
                </c:pt>
                <c:pt idx="3">
                  <c:v>2015/16</c:v>
                </c:pt>
                <c:pt idx="4">
                  <c:v>2016/17</c:v>
                </c:pt>
                <c:pt idx="5">
                  <c:v>2017/18</c:v>
                </c:pt>
              </c:strCache>
            </c:strRef>
          </c:cat>
          <c:val>
            <c:numRef>
              <c:f>Лист1!$F$2:$F$7</c:f>
              <c:numCache>
                <c:formatCode>General</c:formatCode>
                <c:ptCount val="6"/>
                <c:pt idx="0">
                  <c:v>4908</c:v>
                </c:pt>
                <c:pt idx="1">
                  <c:v>4807</c:v>
                </c:pt>
                <c:pt idx="2">
                  <c:v>4744</c:v>
                </c:pt>
                <c:pt idx="3">
                  <c:v>4543</c:v>
                </c:pt>
                <c:pt idx="4">
                  <c:v>4236</c:v>
                </c:pt>
                <c:pt idx="5">
                  <c:v>4074</c:v>
                </c:pt>
              </c:numCache>
            </c:numRef>
          </c:val>
          <c:smooth val="0"/>
        </c:ser>
        <c:ser>
          <c:idx val="5"/>
          <c:order val="1"/>
          <c:tx>
            <c:strRef>
              <c:f>Лист1!$G$1</c:f>
              <c:strCache>
                <c:ptCount val="1"/>
                <c:pt idx="0">
                  <c:v>Из них студентов ФИУ</c:v>
                </c:pt>
              </c:strCache>
            </c:strRef>
          </c:tx>
          <c:spPr>
            <a:ln>
              <a:solidFill>
                <a:schemeClr val="tx2">
                  <a:lumMod val="50000"/>
                </a:schemeClr>
              </a:solidFill>
            </a:ln>
          </c:spPr>
          <c:marker>
            <c:symbol val="diamond"/>
            <c:size val="5"/>
            <c:spPr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c:spPr>
          </c:marker>
          <c:dLbls>
            <c:txPr>
              <a:bodyPr anchor="t" anchorCtr="0"/>
              <a:lstStyle/>
              <a:p>
                <a:pPr>
                  <a:defRPr sz="1400" b="1">
                    <a:solidFill>
                      <a:schemeClr val="tx2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2012/13</c:v>
                </c:pt>
                <c:pt idx="1">
                  <c:v>2013/14</c:v>
                </c:pt>
                <c:pt idx="2">
                  <c:v>2014/15</c:v>
                </c:pt>
                <c:pt idx="3">
                  <c:v>2015/16</c:v>
                </c:pt>
                <c:pt idx="4">
                  <c:v>2016/17</c:v>
                </c:pt>
                <c:pt idx="5">
                  <c:v>2017/18</c:v>
                </c:pt>
              </c:strCache>
            </c:strRef>
          </c:cat>
          <c:val>
            <c:numRef>
              <c:f>Лист1!$G$2:$G$7</c:f>
              <c:numCache>
                <c:formatCode>General</c:formatCode>
                <c:ptCount val="6"/>
                <c:pt idx="0">
                  <c:v>412</c:v>
                </c:pt>
                <c:pt idx="1">
                  <c:v>442</c:v>
                </c:pt>
                <c:pt idx="2">
                  <c:v>510</c:v>
                </c:pt>
                <c:pt idx="3">
                  <c:v>614</c:v>
                </c:pt>
                <c:pt idx="4">
                  <c:v>676</c:v>
                </c:pt>
                <c:pt idx="5">
                  <c:v>701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5387520"/>
        <c:axId val="265173760"/>
      </c:lineChart>
      <c:catAx>
        <c:axId val="265387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265173760"/>
        <c:crosses val="autoZero"/>
        <c:auto val="1"/>
        <c:lblAlgn val="ctr"/>
        <c:lblOffset val="100"/>
        <c:noMultiLvlLbl val="0"/>
      </c:catAx>
      <c:valAx>
        <c:axId val="265173760"/>
        <c:scaling>
          <c:orientation val="minMax"/>
          <c:max val="5000"/>
        </c:scaling>
        <c:delete val="0"/>
        <c:axPos val="l"/>
        <c:majorGridlines>
          <c:spPr>
            <a:ln>
              <a:solidFill>
                <a:srgbClr val="000514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rgbClr val="000514"/>
            </a:solidFill>
          </a:ln>
        </c:spPr>
        <c:txPr>
          <a:bodyPr/>
          <a:lstStyle/>
          <a:p>
            <a:pPr>
              <a:defRPr sz="1100" b="1"/>
            </a:pPr>
            <a:endParaRPr lang="ru-RU"/>
          </a:p>
        </c:txPr>
        <c:crossAx val="265387520"/>
        <c:crosses val="autoZero"/>
        <c:crossBetween val="between"/>
      </c:valAx>
      <c:spPr>
        <a:ln>
          <a:solidFill>
            <a:srgbClr val="000514"/>
          </a:solidFill>
        </a:ln>
      </c:spPr>
    </c:plotArea>
    <c:legend>
      <c:legendPos val="r"/>
      <c:layout>
        <c:manualLayout>
          <c:xMode val="edge"/>
          <c:yMode val="edge"/>
          <c:x val="8.295048102963723E-2"/>
          <c:y val="0.93664371430549587"/>
          <c:w val="0.89874438809582058"/>
          <c:h val="3.7712181718931717E-2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>
          <a:solidFill>
            <a:schemeClr val="bg2"/>
          </a:solidFill>
        </a:defRPr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88E135-35ED-47E3-8856-1E5F8ADF41AD}" type="doc">
      <dgm:prSet loTypeId="urn:microsoft.com/office/officeart/2005/8/layout/vList5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87C0867-8F78-4BD4-B135-ED225A24F5CC}">
      <dgm:prSet phldrT="[Текст]" custT="1"/>
      <dgm:spPr>
        <a:solidFill>
          <a:schemeClr val="accent4">
            <a:lumMod val="90000"/>
          </a:schemeClr>
        </a:solidFill>
        <a:ln w="28575" cmpd="thickThin">
          <a:solidFill>
            <a:srgbClr val="CF1356"/>
          </a:solidFill>
          <a:miter lim="800000"/>
        </a:ln>
      </dgm:spPr>
      <dgm:t>
        <a:bodyPr/>
        <a:lstStyle/>
        <a:p>
          <a:pPr algn="ctr">
            <a:lnSpc>
              <a:spcPct val="80000"/>
            </a:lnSpc>
            <a:spcAft>
              <a:spcPts val="0"/>
            </a:spcAft>
          </a:pPr>
          <a:r>
            <a:rPr lang="ru-RU" sz="1600" b="1" dirty="0" smtClean="0">
              <a:solidFill>
                <a:schemeClr val="bg2"/>
              </a:solidFill>
              <a:latin typeface="Book Antiqua" pitchFamily="18" charset="0"/>
            </a:rPr>
            <a:t>на первой ступени  </a:t>
          </a:r>
        </a:p>
        <a:p>
          <a:pPr algn="ctr">
            <a:lnSpc>
              <a:spcPct val="80000"/>
            </a:lnSpc>
            <a:spcAft>
              <a:spcPts val="0"/>
            </a:spcAft>
          </a:pPr>
          <a:r>
            <a:rPr lang="ru-RU" sz="1600" b="1" dirty="0" smtClean="0">
              <a:solidFill>
                <a:schemeClr val="bg2"/>
              </a:solidFill>
              <a:latin typeface="Book Antiqua" pitchFamily="18" charset="0"/>
            </a:rPr>
            <a:t>(на 5 факультетах)</a:t>
          </a:r>
          <a:endParaRPr lang="ru-RU" sz="1600" dirty="0">
            <a:solidFill>
              <a:schemeClr val="bg2"/>
            </a:solidFill>
          </a:endParaRPr>
        </a:p>
      </dgm:t>
    </dgm:pt>
    <dgm:pt modelId="{272D5050-5F39-40E1-9194-9C0A064B47BC}" type="parTrans" cxnId="{9366E900-0768-483F-82D1-34F8B4AB25E4}">
      <dgm:prSet/>
      <dgm:spPr/>
      <dgm:t>
        <a:bodyPr/>
        <a:lstStyle/>
        <a:p>
          <a:endParaRPr lang="ru-RU"/>
        </a:p>
      </dgm:t>
    </dgm:pt>
    <dgm:pt modelId="{B44AA39F-A3A4-47DC-A5CE-4A609E3B1AE3}" type="sibTrans" cxnId="{9366E900-0768-483F-82D1-34F8B4AB25E4}">
      <dgm:prSet/>
      <dgm:spPr/>
      <dgm:t>
        <a:bodyPr/>
        <a:lstStyle/>
        <a:p>
          <a:endParaRPr lang="ru-RU"/>
        </a:p>
      </dgm:t>
    </dgm:pt>
    <dgm:pt modelId="{DD3ED4D7-33C7-42ED-B061-2690A22C30D1}">
      <dgm:prSet phldrT="[Текст]" custT="1"/>
      <dgm:spPr>
        <a:solidFill>
          <a:schemeClr val="accent4"/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pPr marL="0" indent="0" algn="l">
            <a:lnSpc>
              <a:spcPct val="75000"/>
            </a:lnSpc>
            <a:spcAft>
              <a:spcPts val="0"/>
            </a:spcAft>
          </a:pPr>
          <a:r>
            <a:rPr lang="ru-RU" sz="1400" b="1" baseline="0" dirty="0" smtClean="0">
              <a:latin typeface="Book Antiqua" pitchFamily="18" charset="0"/>
              <a:cs typeface="Times New Roman" pitchFamily="18" charset="0"/>
            </a:rPr>
            <a:t> Лечебном   </a:t>
          </a:r>
        </a:p>
        <a:p>
          <a:pPr marL="0" indent="0" algn="l">
            <a:lnSpc>
              <a:spcPct val="75000"/>
            </a:lnSpc>
            <a:spcAft>
              <a:spcPts val="0"/>
            </a:spcAft>
          </a:pPr>
          <a:r>
            <a:rPr lang="ru-RU" sz="1400" b="1" baseline="0" dirty="0" smtClean="0">
              <a:latin typeface="Book Antiqua" pitchFamily="18" charset="0"/>
              <a:cs typeface="Times New Roman" pitchFamily="18" charset="0"/>
            </a:rPr>
            <a:t>   Педиатрическом</a:t>
          </a:r>
        </a:p>
        <a:p>
          <a:pPr marL="0" indent="0" algn="l">
            <a:lnSpc>
              <a:spcPct val="75000"/>
            </a:lnSpc>
            <a:spcAft>
              <a:spcPts val="0"/>
            </a:spcAft>
          </a:pPr>
          <a:r>
            <a:rPr lang="ru-RU" sz="1400" b="1" baseline="0" dirty="0" smtClean="0">
              <a:latin typeface="Book Antiqua" pitchFamily="18" charset="0"/>
              <a:cs typeface="Times New Roman" pitchFamily="18" charset="0"/>
            </a:rPr>
            <a:t>   Медико-психологическом</a:t>
          </a:r>
        </a:p>
        <a:p>
          <a:pPr marL="0" indent="0" algn="l">
            <a:lnSpc>
              <a:spcPct val="75000"/>
            </a:lnSpc>
            <a:spcAft>
              <a:spcPts val="0"/>
            </a:spcAft>
          </a:pPr>
          <a:r>
            <a:rPr lang="ru-RU" sz="1400" b="1" baseline="0" dirty="0" smtClean="0">
              <a:latin typeface="Book Antiqua" pitchFamily="18" charset="0"/>
              <a:cs typeface="Times New Roman" pitchFamily="18" charset="0"/>
            </a:rPr>
            <a:t>   Медико-диагностическом</a:t>
          </a:r>
        </a:p>
        <a:p>
          <a:pPr marL="0" indent="0" algn="l">
            <a:lnSpc>
              <a:spcPct val="75000"/>
            </a:lnSpc>
            <a:spcAft>
              <a:spcPts val="0"/>
            </a:spcAft>
          </a:pPr>
          <a:r>
            <a:rPr lang="ru-RU" sz="1400" b="1" baseline="0" dirty="0" smtClean="0">
              <a:latin typeface="Book Antiqua" pitchFamily="18" charset="0"/>
              <a:cs typeface="Times New Roman" pitchFamily="18" charset="0"/>
            </a:rPr>
            <a:t>   Иностранных учащихся</a:t>
          </a:r>
          <a:endParaRPr lang="ru-RU" sz="1400" baseline="0" dirty="0"/>
        </a:p>
      </dgm:t>
    </dgm:pt>
    <dgm:pt modelId="{FC8036DC-E61B-4947-9A0F-5D23CE30E3DD}" type="parTrans" cxnId="{960A003E-5053-4543-BF11-99235CA8C8CF}">
      <dgm:prSet/>
      <dgm:spPr/>
      <dgm:t>
        <a:bodyPr/>
        <a:lstStyle/>
        <a:p>
          <a:endParaRPr lang="ru-RU"/>
        </a:p>
      </dgm:t>
    </dgm:pt>
    <dgm:pt modelId="{DCE92FBD-995E-4197-8A78-84E66149B639}" type="sibTrans" cxnId="{960A003E-5053-4543-BF11-99235CA8C8CF}">
      <dgm:prSet/>
      <dgm:spPr/>
      <dgm:t>
        <a:bodyPr/>
        <a:lstStyle/>
        <a:p>
          <a:endParaRPr lang="ru-RU"/>
        </a:p>
      </dgm:t>
    </dgm:pt>
    <dgm:pt modelId="{BFA5A7E5-FA9E-409E-B507-6F31CA906047}">
      <dgm:prSet phldrT="[Текст]" custT="1"/>
      <dgm:spPr>
        <a:solidFill>
          <a:schemeClr val="accent4">
            <a:lumMod val="90000"/>
          </a:schemeClr>
        </a:solidFill>
        <a:ln w="28575" cmpd="thickThin">
          <a:solidFill>
            <a:srgbClr val="CF1356"/>
          </a:solidFill>
          <a:miter lim="800000"/>
        </a:ln>
      </dgm:spPr>
      <dgm:t>
        <a:bodyPr/>
        <a:lstStyle/>
        <a:p>
          <a:pPr algn="ctr">
            <a:lnSpc>
              <a:spcPct val="80000"/>
            </a:lnSpc>
            <a:spcAft>
              <a:spcPts val="0"/>
            </a:spcAft>
          </a:pPr>
          <a:r>
            <a:rPr lang="ru-RU" sz="1600" b="1" dirty="0" smtClean="0">
              <a:solidFill>
                <a:schemeClr val="bg2"/>
              </a:solidFill>
              <a:latin typeface="Book Antiqua" pitchFamily="18" charset="0"/>
            </a:rPr>
            <a:t>на второй ступени (магистратура) </a:t>
          </a:r>
          <a:endParaRPr lang="ru-RU" sz="1600" dirty="0">
            <a:solidFill>
              <a:schemeClr val="bg2"/>
            </a:solidFill>
          </a:endParaRPr>
        </a:p>
      </dgm:t>
    </dgm:pt>
    <dgm:pt modelId="{0D665430-ED9C-4F28-B435-BB025F0539F6}" type="parTrans" cxnId="{D7F11B0D-1B64-4692-BA95-402E6C6CEC20}">
      <dgm:prSet/>
      <dgm:spPr/>
      <dgm:t>
        <a:bodyPr/>
        <a:lstStyle/>
        <a:p>
          <a:endParaRPr lang="ru-RU"/>
        </a:p>
      </dgm:t>
    </dgm:pt>
    <dgm:pt modelId="{0C9E5DA2-EEB1-4D1C-9E2E-424F5C7C7DF7}" type="sibTrans" cxnId="{D7F11B0D-1B64-4692-BA95-402E6C6CEC20}">
      <dgm:prSet/>
      <dgm:spPr/>
      <dgm:t>
        <a:bodyPr/>
        <a:lstStyle/>
        <a:p>
          <a:endParaRPr lang="ru-RU"/>
        </a:p>
      </dgm:t>
    </dgm:pt>
    <dgm:pt modelId="{E9FFB4C8-B688-4979-801C-57DFE4636077}">
      <dgm:prSet phldrT="[Текст]" custT="1"/>
      <dgm:spPr>
        <a:solidFill>
          <a:schemeClr val="accent4"/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pPr algn="l"/>
          <a:r>
            <a:rPr lang="ru-RU" sz="1400" b="1" dirty="0" smtClean="0">
              <a:latin typeface="Book Antiqua" pitchFamily="18" charset="0"/>
            </a:rPr>
            <a:t>по</a:t>
          </a:r>
          <a:r>
            <a:rPr lang="ru-RU" sz="1400" b="1" dirty="0" smtClean="0">
              <a:solidFill>
                <a:srgbClr val="CF1356"/>
              </a:solidFill>
              <a:latin typeface="Book Antiqua" pitchFamily="18" charset="0"/>
            </a:rPr>
            <a:t> </a:t>
          </a:r>
          <a:r>
            <a:rPr lang="ru-RU" sz="1400" b="1" dirty="0" smtClean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13</a:t>
          </a:r>
          <a:r>
            <a:rPr lang="ru-RU" sz="1400" b="1" dirty="0" smtClean="0">
              <a:latin typeface="Book Antiqua" pitchFamily="18" charset="0"/>
            </a:rPr>
            <a:t> специальностям</a:t>
          </a:r>
          <a:endParaRPr lang="ru-RU" sz="1400" dirty="0"/>
        </a:p>
      </dgm:t>
    </dgm:pt>
    <dgm:pt modelId="{DB23F246-1E9F-4AA9-88F1-8B47E0EFA35C}" type="parTrans" cxnId="{E85FB461-FDB9-4582-8B35-ED33726107EE}">
      <dgm:prSet/>
      <dgm:spPr/>
      <dgm:t>
        <a:bodyPr/>
        <a:lstStyle/>
        <a:p>
          <a:endParaRPr lang="ru-RU"/>
        </a:p>
      </dgm:t>
    </dgm:pt>
    <dgm:pt modelId="{7CF3B236-3E53-43E2-B134-9D110F0C65A8}" type="sibTrans" cxnId="{E85FB461-FDB9-4582-8B35-ED33726107EE}">
      <dgm:prSet/>
      <dgm:spPr/>
      <dgm:t>
        <a:bodyPr/>
        <a:lstStyle/>
        <a:p>
          <a:endParaRPr lang="ru-RU"/>
        </a:p>
      </dgm:t>
    </dgm:pt>
    <dgm:pt modelId="{C16C9548-490C-4BD5-9ED8-26D8FC706C6D}">
      <dgm:prSet phldrT="[Текст]" custT="1"/>
      <dgm:spPr>
        <a:solidFill>
          <a:schemeClr val="accent4">
            <a:lumMod val="90000"/>
          </a:schemeClr>
        </a:solidFill>
        <a:ln w="28575" cmpd="thickThin">
          <a:solidFill>
            <a:srgbClr val="CF1356"/>
          </a:solidFill>
          <a:miter lim="800000"/>
        </a:ln>
      </dgm:spPr>
      <dgm:t>
        <a:bodyPr/>
        <a:lstStyle/>
        <a:p>
          <a:pPr algn="ctr"/>
          <a:r>
            <a:rPr lang="ru-RU" sz="1600" b="1" dirty="0" smtClean="0">
              <a:solidFill>
                <a:schemeClr val="bg2"/>
              </a:solidFill>
              <a:latin typeface="Book Antiqua" pitchFamily="18" charset="0"/>
            </a:rPr>
            <a:t>в аспирантуре и докторантуре</a:t>
          </a:r>
          <a:endParaRPr lang="ru-RU" sz="1600" dirty="0">
            <a:solidFill>
              <a:schemeClr val="bg2"/>
            </a:solidFill>
          </a:endParaRPr>
        </a:p>
      </dgm:t>
    </dgm:pt>
    <dgm:pt modelId="{6ECA62EC-B325-4701-936F-175DADD8EFCB}" type="parTrans" cxnId="{07CF0410-54D6-405D-AF9D-7592E6EAF19C}">
      <dgm:prSet/>
      <dgm:spPr/>
      <dgm:t>
        <a:bodyPr/>
        <a:lstStyle/>
        <a:p>
          <a:endParaRPr lang="ru-RU"/>
        </a:p>
      </dgm:t>
    </dgm:pt>
    <dgm:pt modelId="{F41EDA49-B713-4A2A-92BA-D19D01CB2952}" type="sibTrans" cxnId="{07CF0410-54D6-405D-AF9D-7592E6EAF19C}">
      <dgm:prSet/>
      <dgm:spPr/>
      <dgm:t>
        <a:bodyPr/>
        <a:lstStyle/>
        <a:p>
          <a:endParaRPr lang="ru-RU"/>
        </a:p>
      </dgm:t>
    </dgm:pt>
    <dgm:pt modelId="{941AB0CA-7BF8-4439-985A-B20FFA6E40D7}">
      <dgm:prSet phldrT="[Текст]" custT="1"/>
      <dgm:spPr>
        <a:solidFill>
          <a:schemeClr val="accent4"/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solidFill>
                <a:schemeClr val="bg2"/>
              </a:solidFill>
              <a:latin typeface="Book Antiqua" pitchFamily="18" charset="0"/>
            </a:rPr>
            <a:t>по </a:t>
          </a:r>
          <a:r>
            <a:rPr lang="ru-RU" sz="1400" b="1" dirty="0" smtClean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32</a:t>
          </a:r>
          <a:r>
            <a:rPr lang="ru-RU" sz="1400" b="1" dirty="0" smtClean="0">
              <a:solidFill>
                <a:srgbClr val="CF1356"/>
              </a:solidFill>
              <a:latin typeface="Book Antiqua" pitchFamily="18" charset="0"/>
            </a:rPr>
            <a:t> </a:t>
          </a:r>
          <a:r>
            <a:rPr lang="ru-RU" sz="1400" b="1" dirty="0" smtClean="0">
              <a:latin typeface="Book Antiqua" pitchFamily="18" charset="0"/>
            </a:rPr>
            <a:t>специальностям в аспирантуре</a:t>
          </a:r>
          <a:endParaRPr lang="ru-RU" sz="2100" dirty="0"/>
        </a:p>
      </dgm:t>
    </dgm:pt>
    <dgm:pt modelId="{58C9F1FC-A264-4ECE-BC9E-C7CC63D39EA5}" type="parTrans" cxnId="{11BBC68C-E67C-42DD-9840-C00ABA401FAC}">
      <dgm:prSet/>
      <dgm:spPr/>
      <dgm:t>
        <a:bodyPr/>
        <a:lstStyle/>
        <a:p>
          <a:endParaRPr lang="ru-RU"/>
        </a:p>
      </dgm:t>
    </dgm:pt>
    <dgm:pt modelId="{B0DB7F92-1DB5-4C3E-B51A-FF3A9250CFC8}" type="sibTrans" cxnId="{11BBC68C-E67C-42DD-9840-C00ABA401FAC}">
      <dgm:prSet/>
      <dgm:spPr/>
      <dgm:t>
        <a:bodyPr/>
        <a:lstStyle/>
        <a:p>
          <a:endParaRPr lang="ru-RU"/>
        </a:p>
      </dgm:t>
    </dgm:pt>
    <dgm:pt modelId="{4D01DEB7-47B0-41AC-B94D-7F52261719BF}">
      <dgm:prSet custT="1"/>
      <dgm:spPr>
        <a:solidFill>
          <a:schemeClr val="accent4">
            <a:lumMod val="90000"/>
          </a:schemeClr>
        </a:solidFill>
        <a:ln w="28575" cmpd="thickThin">
          <a:solidFill>
            <a:srgbClr val="CF1356"/>
          </a:solidFill>
          <a:miter lim="800000"/>
        </a:ln>
      </dgm:spPr>
      <dgm:t>
        <a:bodyPr/>
        <a:lstStyle/>
        <a:p>
          <a:pPr algn="ctr"/>
          <a:r>
            <a:rPr lang="ru-RU" sz="1600" b="1" dirty="0" smtClean="0">
              <a:solidFill>
                <a:schemeClr val="bg2"/>
              </a:solidFill>
              <a:latin typeface="Book Antiqua" pitchFamily="18" charset="0"/>
            </a:rPr>
            <a:t>в клинической ординатуре</a:t>
          </a:r>
          <a:endParaRPr lang="ru-RU" sz="1600" dirty="0">
            <a:solidFill>
              <a:schemeClr val="bg2"/>
            </a:solidFill>
          </a:endParaRPr>
        </a:p>
      </dgm:t>
    </dgm:pt>
    <dgm:pt modelId="{A511F23A-643B-4442-923F-8E18CB596E1B}" type="parTrans" cxnId="{DF23E116-59BA-4A70-AB40-5F88CB4D573C}">
      <dgm:prSet/>
      <dgm:spPr/>
      <dgm:t>
        <a:bodyPr/>
        <a:lstStyle/>
        <a:p>
          <a:endParaRPr lang="ru-RU"/>
        </a:p>
      </dgm:t>
    </dgm:pt>
    <dgm:pt modelId="{A03BCBD8-4466-448B-B17E-DD1440561AA9}" type="sibTrans" cxnId="{DF23E116-59BA-4A70-AB40-5F88CB4D573C}">
      <dgm:prSet/>
      <dgm:spPr/>
      <dgm:t>
        <a:bodyPr/>
        <a:lstStyle/>
        <a:p>
          <a:endParaRPr lang="ru-RU"/>
        </a:p>
      </dgm:t>
    </dgm:pt>
    <dgm:pt modelId="{3C71D9AA-4550-4DB3-9A8C-A5B2D9744EF9}">
      <dgm:prSet custT="1"/>
      <dgm:spPr>
        <a:solidFill>
          <a:schemeClr val="accent4"/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ru-RU" sz="1400" b="1" dirty="0" smtClean="0">
              <a:latin typeface="Book Antiqua" pitchFamily="18" charset="0"/>
            </a:rPr>
            <a:t>по </a:t>
          </a:r>
          <a:r>
            <a:rPr lang="ru-RU" sz="1400" b="1" dirty="0" smtClean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3</a:t>
          </a:r>
          <a:r>
            <a:rPr lang="en-US" sz="1400" b="1" dirty="0" smtClean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5</a:t>
          </a:r>
          <a:r>
            <a:rPr lang="ru-RU" sz="1400" b="1" dirty="0" smtClean="0">
              <a:latin typeface="Book Antiqua" pitchFamily="18" charset="0"/>
            </a:rPr>
            <a:t> специальностям</a:t>
          </a:r>
          <a:endParaRPr lang="ru-RU" sz="2000" dirty="0"/>
        </a:p>
      </dgm:t>
    </dgm:pt>
    <dgm:pt modelId="{FEEDC68B-3127-47F3-BB47-1C3544F0AC93}" type="parTrans" cxnId="{ED68406B-ABC8-46EB-8F74-12B2D7BD3B69}">
      <dgm:prSet/>
      <dgm:spPr/>
      <dgm:t>
        <a:bodyPr/>
        <a:lstStyle/>
        <a:p>
          <a:endParaRPr lang="ru-RU"/>
        </a:p>
      </dgm:t>
    </dgm:pt>
    <dgm:pt modelId="{5B8955FD-D5B9-408F-B946-014C70A61A36}" type="sibTrans" cxnId="{ED68406B-ABC8-46EB-8F74-12B2D7BD3B69}">
      <dgm:prSet/>
      <dgm:spPr/>
      <dgm:t>
        <a:bodyPr/>
        <a:lstStyle/>
        <a:p>
          <a:endParaRPr lang="ru-RU"/>
        </a:p>
      </dgm:t>
    </dgm:pt>
    <dgm:pt modelId="{7A87945B-0D92-42C1-903C-09712D662470}">
      <dgm:prSet phldrT="[Текст]" custT="1"/>
      <dgm:spPr>
        <a:solidFill>
          <a:schemeClr val="accent4"/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latin typeface="Book Antiqua" panose="02040602050305030304" pitchFamily="18" charset="0"/>
            </a:rPr>
            <a:t>по </a:t>
          </a:r>
          <a:r>
            <a:rPr lang="ru-RU" sz="1400" b="1" strike="noStrike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rPr>
            <a:t>11</a:t>
          </a:r>
          <a:r>
            <a:rPr lang="ru-RU" sz="1400" b="1" dirty="0" smtClean="0">
              <a:latin typeface="Book Antiqua" panose="02040602050305030304" pitchFamily="18" charset="0"/>
            </a:rPr>
            <a:t> специальностям в докторантуре</a:t>
          </a:r>
          <a:endParaRPr lang="ru-RU" sz="1400" b="1" dirty="0">
            <a:latin typeface="Book Antiqua" panose="02040602050305030304" pitchFamily="18" charset="0"/>
          </a:endParaRPr>
        </a:p>
      </dgm:t>
    </dgm:pt>
    <dgm:pt modelId="{A3320ABC-6921-4B87-8391-14ED535A5AD5}" type="parTrans" cxnId="{C80050BD-91DC-4E4B-8BE6-2E298C7417F8}">
      <dgm:prSet/>
      <dgm:spPr/>
      <dgm:t>
        <a:bodyPr/>
        <a:lstStyle/>
        <a:p>
          <a:endParaRPr lang="ru-RU"/>
        </a:p>
      </dgm:t>
    </dgm:pt>
    <dgm:pt modelId="{7A1CBFF9-4F6C-4580-BDBC-72D6492C33F8}" type="sibTrans" cxnId="{C80050BD-91DC-4E4B-8BE6-2E298C7417F8}">
      <dgm:prSet/>
      <dgm:spPr/>
      <dgm:t>
        <a:bodyPr/>
        <a:lstStyle/>
        <a:p>
          <a:endParaRPr lang="ru-RU"/>
        </a:p>
      </dgm:t>
    </dgm:pt>
    <dgm:pt modelId="{16187A29-0126-4D5D-BB2A-094AC8DA2D69}" type="pres">
      <dgm:prSet presAssocID="{6488E135-35ED-47E3-8856-1E5F8ADF41A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5CB678A-6C20-4159-A824-6EA03ADD1F01}" type="pres">
      <dgm:prSet presAssocID="{887C0867-8F78-4BD4-B135-ED225A24F5CC}" presName="linNode" presStyleCnt="0"/>
      <dgm:spPr/>
    </dgm:pt>
    <dgm:pt modelId="{1437172B-7677-4052-9813-70AEC784CDF0}" type="pres">
      <dgm:prSet presAssocID="{887C0867-8F78-4BD4-B135-ED225A24F5CC}" presName="parentText" presStyleLbl="node1" presStyleIdx="0" presStyleCnt="4" custScaleX="101883" custScaleY="77117" custLinFactNeighborY="875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824FDC-CDEB-49ED-B57E-8A0E901B4D49}" type="pres">
      <dgm:prSet presAssocID="{887C0867-8F78-4BD4-B135-ED225A24F5CC}" presName="descendantText" presStyleLbl="alignAccFollowNode1" presStyleIdx="0" presStyleCnt="4" custScaleX="104374" custLinFactNeighborX="33" custLinFactNeighborY="127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C7F4D6-306A-491C-A853-8F91A07D2687}" type="pres">
      <dgm:prSet presAssocID="{B44AA39F-A3A4-47DC-A5CE-4A609E3B1AE3}" presName="sp" presStyleCnt="0"/>
      <dgm:spPr/>
    </dgm:pt>
    <dgm:pt modelId="{22CAA3AF-DB0C-4C55-8349-F8106ADDC266}" type="pres">
      <dgm:prSet presAssocID="{BFA5A7E5-FA9E-409E-B507-6F31CA906047}" presName="linNode" presStyleCnt="0"/>
      <dgm:spPr/>
    </dgm:pt>
    <dgm:pt modelId="{7049F736-F187-4AEF-AE3F-2A1779B51067}" type="pres">
      <dgm:prSet presAssocID="{BFA5A7E5-FA9E-409E-B507-6F31CA906047}" presName="parentText" presStyleLbl="node1" presStyleIdx="1" presStyleCnt="4" custScaleY="66879" custLinFactNeighborY="375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355286-3C5B-46BC-B0C5-53CC90AED121}" type="pres">
      <dgm:prSet presAssocID="{BFA5A7E5-FA9E-409E-B507-6F31CA906047}" presName="descendantText" presStyleLbl="alignAccFollowNode1" presStyleIdx="1" presStyleCnt="4" custScaleY="70677" custLinFactNeighborY="61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60F43E-3C90-4294-B062-68C51DFCAFEE}" type="pres">
      <dgm:prSet presAssocID="{0C9E5DA2-EEB1-4D1C-9E2E-424F5C7C7DF7}" presName="sp" presStyleCnt="0"/>
      <dgm:spPr/>
    </dgm:pt>
    <dgm:pt modelId="{63F9A8D9-ACFA-42F7-A88C-2B15BA5815B3}" type="pres">
      <dgm:prSet presAssocID="{4D01DEB7-47B0-41AC-B94D-7F52261719BF}" presName="linNode" presStyleCnt="0"/>
      <dgm:spPr/>
    </dgm:pt>
    <dgm:pt modelId="{BEE060AA-A36B-4341-9B86-2F1D32F919A3}" type="pres">
      <dgm:prSet presAssocID="{4D01DEB7-47B0-41AC-B94D-7F52261719BF}" presName="parentText" presStyleLbl="node1" presStyleIdx="2" presStyleCnt="4" custScaleY="65499" custLinFactNeighborY="90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ECCFFA-3F8E-4095-BD09-A2650CF1F782}" type="pres">
      <dgm:prSet presAssocID="{4D01DEB7-47B0-41AC-B94D-7F52261719BF}" presName="descendantText" presStyleLbl="alignAccFollowNode1" presStyleIdx="2" presStyleCnt="4" custScaleY="75052" custLinFactNeighborX="1721" custLinFactNeighborY="16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2D6867-8396-43A9-A044-C4AEBCC91D4D}" type="pres">
      <dgm:prSet presAssocID="{A03BCBD8-4466-448B-B17E-DD1440561AA9}" presName="sp" presStyleCnt="0"/>
      <dgm:spPr/>
    </dgm:pt>
    <dgm:pt modelId="{D0EACC1E-5DA1-44D6-88DC-98E3BA23B722}" type="pres">
      <dgm:prSet presAssocID="{C16C9548-490C-4BD5-9ED8-26D8FC706C6D}" presName="linNode" presStyleCnt="0"/>
      <dgm:spPr/>
    </dgm:pt>
    <dgm:pt modelId="{02278DF3-1104-4B05-B637-419559B7AE42}" type="pres">
      <dgm:prSet presAssocID="{C16C9548-490C-4BD5-9ED8-26D8FC706C6D}" presName="parentText" presStyleLbl="node1" presStyleIdx="3" presStyleCnt="4" custScaleY="61335" custLinFactNeighborY="-273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DEBB0-79BA-4137-94D7-8D8F012B36E8}" type="pres">
      <dgm:prSet presAssocID="{C16C9548-490C-4BD5-9ED8-26D8FC706C6D}" presName="descendantText" presStyleLbl="alignAccFollowNode1" presStyleIdx="3" presStyleCnt="4" custScaleY="72165" custLinFactNeighborX="-2609" custLinFactNeighborY="-14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68406B-ABC8-46EB-8F74-12B2D7BD3B69}" srcId="{4D01DEB7-47B0-41AC-B94D-7F52261719BF}" destId="{3C71D9AA-4550-4DB3-9A8C-A5B2D9744EF9}" srcOrd="0" destOrd="0" parTransId="{FEEDC68B-3127-47F3-BB47-1C3544F0AC93}" sibTransId="{5B8955FD-D5B9-408F-B946-014C70A61A36}"/>
    <dgm:cxn modelId="{FCC46972-6DD4-4473-B60A-8643DD7D1F51}" type="presOf" srcId="{E9FFB4C8-B688-4979-801C-57DFE4636077}" destId="{2A355286-3C5B-46BC-B0C5-53CC90AED121}" srcOrd="0" destOrd="0" presId="urn:microsoft.com/office/officeart/2005/8/layout/vList5"/>
    <dgm:cxn modelId="{07CF0410-54D6-405D-AF9D-7592E6EAF19C}" srcId="{6488E135-35ED-47E3-8856-1E5F8ADF41AD}" destId="{C16C9548-490C-4BD5-9ED8-26D8FC706C6D}" srcOrd="3" destOrd="0" parTransId="{6ECA62EC-B325-4701-936F-175DADD8EFCB}" sibTransId="{F41EDA49-B713-4A2A-92BA-D19D01CB2952}"/>
    <dgm:cxn modelId="{11BBC68C-E67C-42DD-9840-C00ABA401FAC}" srcId="{C16C9548-490C-4BD5-9ED8-26D8FC706C6D}" destId="{941AB0CA-7BF8-4439-985A-B20FFA6E40D7}" srcOrd="0" destOrd="0" parTransId="{58C9F1FC-A264-4ECE-BC9E-C7CC63D39EA5}" sibTransId="{B0DB7F92-1DB5-4C3E-B51A-FF3A9250CFC8}"/>
    <dgm:cxn modelId="{9366E900-0768-483F-82D1-34F8B4AB25E4}" srcId="{6488E135-35ED-47E3-8856-1E5F8ADF41AD}" destId="{887C0867-8F78-4BD4-B135-ED225A24F5CC}" srcOrd="0" destOrd="0" parTransId="{272D5050-5F39-40E1-9194-9C0A064B47BC}" sibTransId="{B44AA39F-A3A4-47DC-A5CE-4A609E3B1AE3}"/>
    <dgm:cxn modelId="{1C1DF5E3-9CC2-406A-8BC1-E8CE3BE09B53}" type="presOf" srcId="{887C0867-8F78-4BD4-B135-ED225A24F5CC}" destId="{1437172B-7677-4052-9813-70AEC784CDF0}" srcOrd="0" destOrd="0" presId="urn:microsoft.com/office/officeart/2005/8/layout/vList5"/>
    <dgm:cxn modelId="{DC0E6928-35DC-452F-9C8A-706DD4F02CFB}" type="presOf" srcId="{6488E135-35ED-47E3-8856-1E5F8ADF41AD}" destId="{16187A29-0126-4D5D-BB2A-094AC8DA2D69}" srcOrd="0" destOrd="0" presId="urn:microsoft.com/office/officeart/2005/8/layout/vList5"/>
    <dgm:cxn modelId="{8F8E94CA-4516-4AA1-BC66-574B73D09864}" type="presOf" srcId="{C16C9548-490C-4BD5-9ED8-26D8FC706C6D}" destId="{02278DF3-1104-4B05-B637-419559B7AE42}" srcOrd="0" destOrd="0" presId="urn:microsoft.com/office/officeart/2005/8/layout/vList5"/>
    <dgm:cxn modelId="{960A003E-5053-4543-BF11-99235CA8C8CF}" srcId="{887C0867-8F78-4BD4-B135-ED225A24F5CC}" destId="{DD3ED4D7-33C7-42ED-B061-2690A22C30D1}" srcOrd="0" destOrd="0" parTransId="{FC8036DC-E61B-4947-9A0F-5D23CE30E3DD}" sibTransId="{DCE92FBD-995E-4197-8A78-84E66149B639}"/>
    <dgm:cxn modelId="{D7F11B0D-1B64-4692-BA95-402E6C6CEC20}" srcId="{6488E135-35ED-47E3-8856-1E5F8ADF41AD}" destId="{BFA5A7E5-FA9E-409E-B507-6F31CA906047}" srcOrd="1" destOrd="0" parTransId="{0D665430-ED9C-4F28-B435-BB025F0539F6}" sibTransId="{0C9E5DA2-EEB1-4D1C-9E2E-424F5C7C7DF7}"/>
    <dgm:cxn modelId="{320A4A0C-81C8-4F95-B59A-43FA0BA14494}" type="presOf" srcId="{3C71D9AA-4550-4DB3-9A8C-A5B2D9744EF9}" destId="{34ECCFFA-3F8E-4095-BD09-A2650CF1F782}" srcOrd="0" destOrd="0" presId="urn:microsoft.com/office/officeart/2005/8/layout/vList5"/>
    <dgm:cxn modelId="{C80050BD-91DC-4E4B-8BE6-2E298C7417F8}" srcId="{C16C9548-490C-4BD5-9ED8-26D8FC706C6D}" destId="{7A87945B-0D92-42C1-903C-09712D662470}" srcOrd="1" destOrd="0" parTransId="{A3320ABC-6921-4B87-8391-14ED535A5AD5}" sibTransId="{7A1CBFF9-4F6C-4580-BDBC-72D6492C33F8}"/>
    <dgm:cxn modelId="{4FE9F903-942E-48C0-AFB2-81D22D211BE2}" type="presOf" srcId="{4D01DEB7-47B0-41AC-B94D-7F52261719BF}" destId="{BEE060AA-A36B-4341-9B86-2F1D32F919A3}" srcOrd="0" destOrd="0" presId="urn:microsoft.com/office/officeart/2005/8/layout/vList5"/>
    <dgm:cxn modelId="{9E62951E-43F1-4013-81F0-2207E17A2381}" type="presOf" srcId="{DD3ED4D7-33C7-42ED-B061-2690A22C30D1}" destId="{F4824FDC-CDEB-49ED-B57E-8A0E901B4D49}" srcOrd="0" destOrd="0" presId="urn:microsoft.com/office/officeart/2005/8/layout/vList5"/>
    <dgm:cxn modelId="{DBD477DA-2121-47ED-90DB-35477BAA310C}" type="presOf" srcId="{7A87945B-0D92-42C1-903C-09712D662470}" destId="{2FFDEBB0-79BA-4137-94D7-8D8F012B36E8}" srcOrd="0" destOrd="1" presId="urn:microsoft.com/office/officeart/2005/8/layout/vList5"/>
    <dgm:cxn modelId="{E85FB461-FDB9-4582-8B35-ED33726107EE}" srcId="{BFA5A7E5-FA9E-409E-B507-6F31CA906047}" destId="{E9FFB4C8-B688-4979-801C-57DFE4636077}" srcOrd="0" destOrd="0" parTransId="{DB23F246-1E9F-4AA9-88F1-8B47E0EFA35C}" sibTransId="{7CF3B236-3E53-43E2-B134-9D110F0C65A8}"/>
    <dgm:cxn modelId="{C978D92F-977B-4B02-9D84-BF64ECA52828}" type="presOf" srcId="{941AB0CA-7BF8-4439-985A-B20FFA6E40D7}" destId="{2FFDEBB0-79BA-4137-94D7-8D8F012B36E8}" srcOrd="0" destOrd="0" presId="urn:microsoft.com/office/officeart/2005/8/layout/vList5"/>
    <dgm:cxn modelId="{30078F1F-E072-4008-8C39-05DB7087EABF}" type="presOf" srcId="{BFA5A7E5-FA9E-409E-B507-6F31CA906047}" destId="{7049F736-F187-4AEF-AE3F-2A1779B51067}" srcOrd="0" destOrd="0" presId="urn:microsoft.com/office/officeart/2005/8/layout/vList5"/>
    <dgm:cxn modelId="{DF23E116-59BA-4A70-AB40-5F88CB4D573C}" srcId="{6488E135-35ED-47E3-8856-1E5F8ADF41AD}" destId="{4D01DEB7-47B0-41AC-B94D-7F52261719BF}" srcOrd="2" destOrd="0" parTransId="{A511F23A-643B-4442-923F-8E18CB596E1B}" sibTransId="{A03BCBD8-4466-448B-B17E-DD1440561AA9}"/>
    <dgm:cxn modelId="{3AAEFB8B-C048-4FF7-992E-2B3546B18046}" type="presParOf" srcId="{16187A29-0126-4D5D-BB2A-094AC8DA2D69}" destId="{25CB678A-6C20-4159-A824-6EA03ADD1F01}" srcOrd="0" destOrd="0" presId="urn:microsoft.com/office/officeart/2005/8/layout/vList5"/>
    <dgm:cxn modelId="{14AE790F-086B-4DC1-BD03-CF567AB78036}" type="presParOf" srcId="{25CB678A-6C20-4159-A824-6EA03ADD1F01}" destId="{1437172B-7677-4052-9813-70AEC784CDF0}" srcOrd="0" destOrd="0" presId="urn:microsoft.com/office/officeart/2005/8/layout/vList5"/>
    <dgm:cxn modelId="{709149DE-D6DE-4CF7-98CB-C02619408707}" type="presParOf" srcId="{25CB678A-6C20-4159-A824-6EA03ADD1F01}" destId="{F4824FDC-CDEB-49ED-B57E-8A0E901B4D49}" srcOrd="1" destOrd="0" presId="urn:microsoft.com/office/officeart/2005/8/layout/vList5"/>
    <dgm:cxn modelId="{3FA3C20F-3EC3-4208-ACDB-DE23D1B92D3C}" type="presParOf" srcId="{16187A29-0126-4D5D-BB2A-094AC8DA2D69}" destId="{E8C7F4D6-306A-491C-A853-8F91A07D2687}" srcOrd="1" destOrd="0" presId="urn:microsoft.com/office/officeart/2005/8/layout/vList5"/>
    <dgm:cxn modelId="{9615C916-F64C-4557-818A-0274AFA548AF}" type="presParOf" srcId="{16187A29-0126-4D5D-BB2A-094AC8DA2D69}" destId="{22CAA3AF-DB0C-4C55-8349-F8106ADDC266}" srcOrd="2" destOrd="0" presId="urn:microsoft.com/office/officeart/2005/8/layout/vList5"/>
    <dgm:cxn modelId="{391F011F-950D-4754-82D3-21E94FC19E19}" type="presParOf" srcId="{22CAA3AF-DB0C-4C55-8349-F8106ADDC266}" destId="{7049F736-F187-4AEF-AE3F-2A1779B51067}" srcOrd="0" destOrd="0" presId="urn:microsoft.com/office/officeart/2005/8/layout/vList5"/>
    <dgm:cxn modelId="{97E1FAF3-0B58-4161-8DB7-322AA6A1408F}" type="presParOf" srcId="{22CAA3AF-DB0C-4C55-8349-F8106ADDC266}" destId="{2A355286-3C5B-46BC-B0C5-53CC90AED121}" srcOrd="1" destOrd="0" presId="urn:microsoft.com/office/officeart/2005/8/layout/vList5"/>
    <dgm:cxn modelId="{32B34C71-1B95-4350-90D4-F6A7BECF8997}" type="presParOf" srcId="{16187A29-0126-4D5D-BB2A-094AC8DA2D69}" destId="{0960F43E-3C90-4294-B062-68C51DFCAFEE}" srcOrd="3" destOrd="0" presId="urn:microsoft.com/office/officeart/2005/8/layout/vList5"/>
    <dgm:cxn modelId="{12154921-3FAD-4202-8A39-C9097E096B49}" type="presParOf" srcId="{16187A29-0126-4D5D-BB2A-094AC8DA2D69}" destId="{63F9A8D9-ACFA-42F7-A88C-2B15BA5815B3}" srcOrd="4" destOrd="0" presId="urn:microsoft.com/office/officeart/2005/8/layout/vList5"/>
    <dgm:cxn modelId="{6870CC9B-2114-4D71-B9EF-F7B63FF1734F}" type="presParOf" srcId="{63F9A8D9-ACFA-42F7-A88C-2B15BA5815B3}" destId="{BEE060AA-A36B-4341-9B86-2F1D32F919A3}" srcOrd="0" destOrd="0" presId="urn:microsoft.com/office/officeart/2005/8/layout/vList5"/>
    <dgm:cxn modelId="{3397434F-72FF-4FB3-9332-4A55C9A955DA}" type="presParOf" srcId="{63F9A8D9-ACFA-42F7-A88C-2B15BA5815B3}" destId="{34ECCFFA-3F8E-4095-BD09-A2650CF1F782}" srcOrd="1" destOrd="0" presId="urn:microsoft.com/office/officeart/2005/8/layout/vList5"/>
    <dgm:cxn modelId="{CBE8C1E3-403F-4B17-A533-941DF526D12A}" type="presParOf" srcId="{16187A29-0126-4D5D-BB2A-094AC8DA2D69}" destId="{2D2D6867-8396-43A9-A044-C4AEBCC91D4D}" srcOrd="5" destOrd="0" presId="urn:microsoft.com/office/officeart/2005/8/layout/vList5"/>
    <dgm:cxn modelId="{0E2B9911-00C9-4DF0-AD30-3D6C80A4A21A}" type="presParOf" srcId="{16187A29-0126-4D5D-BB2A-094AC8DA2D69}" destId="{D0EACC1E-5DA1-44D6-88DC-98E3BA23B722}" srcOrd="6" destOrd="0" presId="urn:microsoft.com/office/officeart/2005/8/layout/vList5"/>
    <dgm:cxn modelId="{434DC9FA-9941-4A8D-8B4C-EC16568CEC73}" type="presParOf" srcId="{D0EACC1E-5DA1-44D6-88DC-98E3BA23B722}" destId="{02278DF3-1104-4B05-B637-419559B7AE42}" srcOrd="0" destOrd="0" presId="urn:microsoft.com/office/officeart/2005/8/layout/vList5"/>
    <dgm:cxn modelId="{E1F20A61-F5D5-4EC2-A5F3-A0E8DF81462E}" type="presParOf" srcId="{D0EACC1E-5DA1-44D6-88DC-98E3BA23B722}" destId="{2FFDEBB0-79BA-4137-94D7-8D8F012B36E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824FDC-CDEB-49ED-B57E-8A0E901B4D49}">
      <dsp:nvSpPr>
        <dsp:cNvPr id="0" name=""/>
        <dsp:cNvSpPr/>
      </dsp:nvSpPr>
      <dsp:spPr>
        <a:xfrm rot="5400000">
          <a:off x="3594997" y="-1272829"/>
          <a:ext cx="1127743" cy="3963646"/>
        </a:xfrm>
        <a:prstGeom prst="round2SameRect">
          <a:avLst/>
        </a:prstGeom>
        <a:solidFill>
          <a:schemeClr val="accent4"/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622300">
            <a:lnSpc>
              <a:spcPct val="75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b="1" kern="1200" baseline="0" dirty="0" smtClean="0">
              <a:latin typeface="Book Antiqua" pitchFamily="18" charset="0"/>
              <a:cs typeface="Times New Roman" pitchFamily="18" charset="0"/>
            </a:rPr>
            <a:t> Лечебном   </a:t>
          </a:r>
        </a:p>
        <a:p>
          <a:pPr marL="0" lvl="1" indent="0" algn="l" defTabSz="622300">
            <a:lnSpc>
              <a:spcPct val="75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b="1" kern="1200" baseline="0" dirty="0" smtClean="0">
              <a:latin typeface="Book Antiqua" pitchFamily="18" charset="0"/>
              <a:cs typeface="Times New Roman" pitchFamily="18" charset="0"/>
            </a:rPr>
            <a:t>   Педиатрическом</a:t>
          </a:r>
        </a:p>
        <a:p>
          <a:pPr marL="0" lvl="1" indent="0" algn="l" defTabSz="622300">
            <a:lnSpc>
              <a:spcPct val="75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b="1" kern="1200" baseline="0" dirty="0" smtClean="0">
              <a:latin typeface="Book Antiqua" pitchFamily="18" charset="0"/>
              <a:cs typeface="Times New Roman" pitchFamily="18" charset="0"/>
            </a:rPr>
            <a:t>   Медико-психологическом</a:t>
          </a:r>
        </a:p>
        <a:p>
          <a:pPr marL="0" lvl="1" indent="0" algn="l" defTabSz="622300">
            <a:lnSpc>
              <a:spcPct val="75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b="1" kern="1200" baseline="0" dirty="0" smtClean="0">
              <a:latin typeface="Book Antiqua" pitchFamily="18" charset="0"/>
              <a:cs typeface="Times New Roman" pitchFamily="18" charset="0"/>
            </a:rPr>
            <a:t>   Медико-диагностическом</a:t>
          </a:r>
        </a:p>
        <a:p>
          <a:pPr marL="0" lvl="1" indent="0" algn="l" defTabSz="622300">
            <a:lnSpc>
              <a:spcPct val="75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b="1" kern="1200" baseline="0" dirty="0" smtClean="0">
              <a:latin typeface="Book Antiqua" pitchFamily="18" charset="0"/>
              <a:cs typeface="Times New Roman" pitchFamily="18" charset="0"/>
            </a:rPr>
            <a:t>   Иностранных учащихся</a:t>
          </a:r>
          <a:endParaRPr lang="ru-RU" sz="1400" kern="1200" baseline="0" dirty="0"/>
        </a:p>
      </dsp:txBody>
      <dsp:txXfrm rot="-5400000">
        <a:off x="2177046" y="200174"/>
        <a:ext cx="3908594" cy="1017639"/>
      </dsp:txXfrm>
    </dsp:sp>
    <dsp:sp modelId="{1437172B-7677-4052-9813-70AEC784CDF0}">
      <dsp:nvSpPr>
        <dsp:cNvPr id="0" name=""/>
        <dsp:cNvSpPr/>
      </dsp:nvSpPr>
      <dsp:spPr>
        <a:xfrm>
          <a:off x="0" y="144742"/>
          <a:ext cx="2176340" cy="1087102"/>
        </a:xfrm>
        <a:prstGeom prst="roundRect">
          <a:avLst/>
        </a:prstGeom>
        <a:solidFill>
          <a:schemeClr val="accent4">
            <a:lumMod val="90000"/>
          </a:schemeClr>
        </a:solidFill>
        <a:ln w="28575" cap="flat" cmpd="thickThin" algn="ctr">
          <a:solidFill>
            <a:srgbClr val="CF135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solidFill>
                <a:schemeClr val="bg2"/>
              </a:solidFill>
              <a:latin typeface="Book Antiqua" pitchFamily="18" charset="0"/>
            </a:rPr>
            <a:t>на первой ступени  </a:t>
          </a:r>
        </a:p>
        <a:p>
          <a:pPr lvl="0" algn="ctr" defTabSz="7112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solidFill>
                <a:schemeClr val="bg2"/>
              </a:solidFill>
              <a:latin typeface="Book Antiqua" pitchFamily="18" charset="0"/>
            </a:rPr>
            <a:t>(на 5 факультетах)</a:t>
          </a:r>
          <a:endParaRPr lang="ru-RU" sz="1600" kern="1200" dirty="0">
            <a:solidFill>
              <a:schemeClr val="bg2"/>
            </a:solidFill>
          </a:endParaRPr>
        </a:p>
      </dsp:txBody>
      <dsp:txXfrm>
        <a:off x="53068" y="197810"/>
        <a:ext cx="2070204" cy="980966"/>
      </dsp:txXfrm>
    </dsp:sp>
    <dsp:sp modelId="{2A355286-3C5B-46BC-B0C5-53CC90AED121}">
      <dsp:nvSpPr>
        <dsp:cNvPr id="0" name=""/>
        <dsp:cNvSpPr/>
      </dsp:nvSpPr>
      <dsp:spPr>
        <a:xfrm rot="5400000">
          <a:off x="3779152" y="-226143"/>
          <a:ext cx="797055" cy="3931934"/>
        </a:xfrm>
        <a:prstGeom prst="round2SameRect">
          <a:avLst/>
        </a:prstGeom>
        <a:solidFill>
          <a:schemeClr val="accent4"/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Book Antiqua" pitchFamily="18" charset="0"/>
            </a:rPr>
            <a:t>по</a:t>
          </a:r>
          <a:r>
            <a:rPr lang="ru-RU" sz="1400" b="1" kern="1200" dirty="0" smtClean="0">
              <a:solidFill>
                <a:srgbClr val="CF1356"/>
              </a:solidFill>
              <a:latin typeface="Book Antiqua" pitchFamily="18" charset="0"/>
            </a:rPr>
            <a:t> </a:t>
          </a:r>
          <a:r>
            <a:rPr lang="ru-RU" sz="1400" b="1" kern="1200" dirty="0" smtClean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13</a:t>
          </a:r>
          <a:r>
            <a:rPr lang="ru-RU" sz="1400" b="1" kern="1200" dirty="0" smtClean="0">
              <a:latin typeface="Book Antiqua" pitchFamily="18" charset="0"/>
            </a:rPr>
            <a:t> специальностям</a:t>
          </a:r>
          <a:endParaRPr lang="ru-RU" sz="1400" kern="1200" dirty="0"/>
        </a:p>
      </dsp:txBody>
      <dsp:txXfrm rot="-5400000">
        <a:off x="2211713" y="1380205"/>
        <a:ext cx="3893025" cy="719237"/>
      </dsp:txXfrm>
    </dsp:sp>
    <dsp:sp modelId="{7049F736-F187-4AEF-AE3F-2A1779B51067}">
      <dsp:nvSpPr>
        <dsp:cNvPr id="0" name=""/>
        <dsp:cNvSpPr/>
      </dsp:nvSpPr>
      <dsp:spPr>
        <a:xfrm>
          <a:off x="0" y="1252165"/>
          <a:ext cx="2211713" cy="942779"/>
        </a:xfrm>
        <a:prstGeom prst="roundRect">
          <a:avLst/>
        </a:prstGeom>
        <a:solidFill>
          <a:schemeClr val="accent4">
            <a:lumMod val="90000"/>
          </a:schemeClr>
        </a:solidFill>
        <a:ln w="28575" cap="flat" cmpd="thickThin" algn="ctr">
          <a:solidFill>
            <a:srgbClr val="CF135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solidFill>
                <a:schemeClr val="bg2"/>
              </a:solidFill>
              <a:latin typeface="Book Antiqua" pitchFamily="18" charset="0"/>
            </a:rPr>
            <a:t>на второй ступени (магистратура) </a:t>
          </a:r>
          <a:endParaRPr lang="ru-RU" sz="1600" kern="1200" dirty="0">
            <a:solidFill>
              <a:schemeClr val="bg2"/>
            </a:solidFill>
          </a:endParaRPr>
        </a:p>
      </dsp:txBody>
      <dsp:txXfrm>
        <a:off x="46023" y="1298188"/>
        <a:ext cx="2119667" cy="850733"/>
      </dsp:txXfrm>
    </dsp:sp>
    <dsp:sp modelId="{34ECCFFA-3F8E-4095-BD09-A2650CF1F782}">
      <dsp:nvSpPr>
        <dsp:cNvPr id="0" name=""/>
        <dsp:cNvSpPr/>
      </dsp:nvSpPr>
      <dsp:spPr>
        <a:xfrm rot="5400000">
          <a:off x="3754483" y="727197"/>
          <a:ext cx="846394" cy="3931934"/>
        </a:xfrm>
        <a:prstGeom prst="round2SameRect">
          <a:avLst/>
        </a:prstGeom>
        <a:solidFill>
          <a:schemeClr val="accent4"/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Book Antiqua" pitchFamily="18" charset="0"/>
            </a:rPr>
            <a:t>по </a:t>
          </a:r>
          <a:r>
            <a:rPr lang="ru-RU" sz="1400" b="1" kern="1200" dirty="0" smtClean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3</a:t>
          </a:r>
          <a:r>
            <a:rPr lang="en-US" sz="1400" b="1" kern="1200" dirty="0" smtClean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5</a:t>
          </a:r>
          <a:r>
            <a:rPr lang="ru-RU" sz="1400" b="1" kern="1200" dirty="0" smtClean="0">
              <a:latin typeface="Book Antiqua" pitchFamily="18" charset="0"/>
            </a:rPr>
            <a:t> специальностям</a:t>
          </a:r>
          <a:endParaRPr lang="ru-RU" sz="2000" kern="1200" dirty="0"/>
        </a:p>
      </dsp:txBody>
      <dsp:txXfrm rot="-5400000">
        <a:off x="2211713" y="2311285"/>
        <a:ext cx="3890616" cy="763758"/>
      </dsp:txXfrm>
    </dsp:sp>
    <dsp:sp modelId="{BEE060AA-A36B-4341-9B86-2F1D32F919A3}">
      <dsp:nvSpPr>
        <dsp:cNvPr id="0" name=""/>
        <dsp:cNvSpPr/>
      </dsp:nvSpPr>
      <dsp:spPr>
        <a:xfrm>
          <a:off x="0" y="2225267"/>
          <a:ext cx="2211713" cy="923326"/>
        </a:xfrm>
        <a:prstGeom prst="roundRect">
          <a:avLst/>
        </a:prstGeom>
        <a:solidFill>
          <a:schemeClr val="accent4">
            <a:lumMod val="90000"/>
          </a:schemeClr>
        </a:solidFill>
        <a:ln w="28575" cap="flat" cmpd="thickThin" algn="ctr">
          <a:solidFill>
            <a:srgbClr val="CF135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2"/>
              </a:solidFill>
              <a:latin typeface="Book Antiqua" pitchFamily="18" charset="0"/>
            </a:rPr>
            <a:t>в клинической ординатуре</a:t>
          </a:r>
          <a:endParaRPr lang="ru-RU" sz="1600" kern="1200" dirty="0">
            <a:solidFill>
              <a:schemeClr val="bg2"/>
            </a:solidFill>
          </a:endParaRPr>
        </a:p>
      </dsp:txBody>
      <dsp:txXfrm>
        <a:off x="45073" y="2270340"/>
        <a:ext cx="2121567" cy="833180"/>
      </dsp:txXfrm>
    </dsp:sp>
    <dsp:sp modelId="{2FFDEBB0-79BA-4137-94D7-8D8F012B36E8}">
      <dsp:nvSpPr>
        <dsp:cNvPr id="0" name=""/>
        <dsp:cNvSpPr/>
      </dsp:nvSpPr>
      <dsp:spPr>
        <a:xfrm rot="5400000">
          <a:off x="3713058" y="1656595"/>
          <a:ext cx="813836" cy="3931934"/>
        </a:xfrm>
        <a:prstGeom prst="round2SameRect">
          <a:avLst/>
        </a:prstGeom>
        <a:solidFill>
          <a:schemeClr val="accent4"/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400" b="1" kern="1200" dirty="0" smtClean="0">
              <a:solidFill>
                <a:schemeClr val="bg2"/>
              </a:solidFill>
              <a:latin typeface="Book Antiqua" pitchFamily="18" charset="0"/>
            </a:rPr>
            <a:t>по </a:t>
          </a:r>
          <a:r>
            <a:rPr lang="ru-RU" sz="1400" b="1" kern="1200" dirty="0" smtClean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32</a:t>
          </a:r>
          <a:r>
            <a:rPr lang="ru-RU" sz="1400" b="1" kern="1200" dirty="0" smtClean="0">
              <a:solidFill>
                <a:srgbClr val="CF1356"/>
              </a:solidFill>
              <a:latin typeface="Book Antiqua" pitchFamily="18" charset="0"/>
            </a:rPr>
            <a:t> </a:t>
          </a:r>
          <a:r>
            <a:rPr lang="ru-RU" sz="1400" b="1" kern="1200" dirty="0" smtClean="0">
              <a:latin typeface="Book Antiqua" pitchFamily="18" charset="0"/>
            </a:rPr>
            <a:t>специальностям в аспирантуре</a:t>
          </a:r>
          <a:endParaRPr lang="ru-RU" sz="2100" kern="1200" dirty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400" b="1" kern="1200" dirty="0" smtClean="0">
              <a:latin typeface="Book Antiqua" panose="02040602050305030304" pitchFamily="18" charset="0"/>
            </a:rPr>
            <a:t>по </a:t>
          </a:r>
          <a:r>
            <a:rPr lang="ru-RU" sz="1400" b="1" strike="noStrike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rPr>
            <a:t>11</a:t>
          </a:r>
          <a:r>
            <a:rPr lang="ru-RU" sz="1400" b="1" kern="1200" dirty="0" smtClean="0">
              <a:latin typeface="Book Antiqua" panose="02040602050305030304" pitchFamily="18" charset="0"/>
            </a:rPr>
            <a:t> специальностям в докторантуре</a:t>
          </a:r>
          <a:endParaRPr lang="ru-RU" sz="1400" b="1" kern="1200" dirty="0">
            <a:latin typeface="Book Antiqua" panose="02040602050305030304" pitchFamily="18" charset="0"/>
          </a:endParaRPr>
        </a:p>
      </dsp:txBody>
      <dsp:txXfrm rot="-5400000">
        <a:off x="2154009" y="3255372"/>
        <a:ext cx="3892206" cy="734380"/>
      </dsp:txXfrm>
    </dsp:sp>
    <dsp:sp modelId="{02278DF3-1104-4B05-B637-419559B7AE42}">
      <dsp:nvSpPr>
        <dsp:cNvPr id="0" name=""/>
        <dsp:cNvSpPr/>
      </dsp:nvSpPr>
      <dsp:spPr>
        <a:xfrm>
          <a:off x="0" y="3167821"/>
          <a:ext cx="2211713" cy="864627"/>
        </a:xfrm>
        <a:prstGeom prst="roundRect">
          <a:avLst/>
        </a:prstGeom>
        <a:solidFill>
          <a:schemeClr val="accent4">
            <a:lumMod val="90000"/>
          </a:schemeClr>
        </a:solidFill>
        <a:ln w="28575" cap="flat" cmpd="thickThin" algn="ctr">
          <a:solidFill>
            <a:srgbClr val="CF135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2"/>
              </a:solidFill>
              <a:latin typeface="Book Antiqua" pitchFamily="18" charset="0"/>
            </a:rPr>
            <a:t>в аспирантуре и докторантуре</a:t>
          </a:r>
          <a:endParaRPr lang="ru-RU" sz="1600" kern="1200" dirty="0">
            <a:solidFill>
              <a:schemeClr val="bg2"/>
            </a:solidFill>
          </a:endParaRPr>
        </a:p>
      </dsp:txBody>
      <dsp:txXfrm>
        <a:off x="42208" y="3210029"/>
        <a:ext cx="2127297" cy="7802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0.05376</cdr:x>
      <cdr:y>0.77919</cdr:y>
    </cdr:from>
    <cdr:to>
      <cdr:x>0.94624</cdr:x>
      <cdr:y>0.88944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42392" y="3562449"/>
          <a:ext cx="7344816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0.44624</cdr:x>
      <cdr:y>0.04725</cdr:y>
    </cdr:from>
    <cdr:to>
      <cdr:x>0.52499</cdr:x>
      <cdr:y>0.14175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672408" y="216024"/>
          <a:ext cx="648072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0.58621</cdr:x>
      <cdr:y>0</cdr:y>
    </cdr:from>
    <cdr:to>
      <cdr:x>0.69996</cdr:x>
      <cdr:y>0.0945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896544" y="0"/>
          <a:ext cx="950146" cy="4967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0.47414</cdr:x>
      <cdr:y>0.08219</cdr:y>
    </cdr:from>
    <cdr:to>
      <cdr:x>0.55172</cdr:x>
      <cdr:y>0.15068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3960440" y="432048"/>
          <a:ext cx="648072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3F78E9-231A-49AE-AFB2-9237B1CBBF61}" type="datetimeFigureOut">
              <a:rPr lang="ru-RU" smtClean="0"/>
              <a:pPr/>
              <a:t>25.09.2018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DA518A-D66B-48EA-AE0B-2B32533DAC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4785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 b="1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b="1">
                <a:effectLst/>
                <a:latin typeface="Arial" charset="0"/>
              </a:defRPr>
            </a:lvl1pPr>
          </a:lstStyle>
          <a:p>
            <a:pPr>
              <a:defRPr/>
            </a:pPr>
            <a:fld id="{3343BF14-7B88-47DB-B65F-59FA6E5A5B73}" type="datetimeFigureOut">
              <a:rPr lang="ru-RU"/>
              <a:pPr>
                <a:defRPr/>
              </a:pPr>
              <a:t>25.09.2018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 b="1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b="1">
                <a:effectLst/>
                <a:latin typeface="Arial" charset="0"/>
              </a:defRPr>
            </a:lvl1pPr>
          </a:lstStyle>
          <a:p>
            <a:pPr>
              <a:defRPr/>
            </a:pPr>
            <a:fld id="{B3FBDCEE-0A3D-4A3F-AAFA-C580E7DDD6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2977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FBDCEE-0A3D-4A3F-AAFA-C580E7DDD60A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231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66F0E-249A-4AAE-8A37-280A3464B4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10388" y="228600"/>
            <a:ext cx="2081212" cy="5791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61988" y="228600"/>
            <a:ext cx="6096000" cy="5791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81A94-A28C-4E5C-AFD4-12E670ED2E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ru-RU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ru-RU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ru-RU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ru-RU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ru-RU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1748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1748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1FAE7-D943-4D26-9DC4-50B949DEA6FA}" type="datetimeFigureOut">
              <a:rPr lang="ru-RU"/>
              <a:pPr>
                <a:defRPr/>
              </a:pPr>
              <a:t>25.09.2018</a:t>
            </a:fld>
            <a:endParaRPr lang="ru-RU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64E61-8C3A-48F2-9678-9BF40EB2C5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CED8F-A2CF-4356-BC28-F3DA568A6593}" type="datetimeFigureOut">
              <a:rPr lang="ru-RU"/>
              <a:pPr>
                <a:defRPr/>
              </a:pPr>
              <a:t>25.09.2018</a:t>
            </a:fld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67EE1-17FC-4CC4-8EF5-167166C130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B9058-4BCE-4E99-87BB-F22CED063BC0}" type="datetimeFigureOut">
              <a:rPr lang="ru-RU"/>
              <a:pPr>
                <a:defRPr/>
              </a:pPr>
              <a:t>25.09.2018</a:t>
            </a:fld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2A368-39E6-4D03-A7BF-DF72710B64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1D64B-A7E7-4534-B8C6-0176DE7D3217}" type="datetimeFigureOut">
              <a:rPr lang="ru-RU"/>
              <a:pPr>
                <a:defRPr/>
              </a:pPr>
              <a:t>25.09.2018</a:t>
            </a:fld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26CC0-29CD-4A86-AFD3-7F283D37CC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A7516-E5DB-449F-9DAE-1F2CC5B806BD}" type="datetimeFigureOut">
              <a:rPr lang="ru-RU"/>
              <a:pPr>
                <a:defRPr/>
              </a:pPr>
              <a:t>25.09.2018</a:t>
            </a:fld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8C4C2-B684-4692-BCAF-F9FFA2A912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5DCA1-746C-4ABC-A5CD-5BC28F796294}" type="datetimeFigureOut">
              <a:rPr lang="ru-RU"/>
              <a:pPr>
                <a:defRPr/>
              </a:pPr>
              <a:t>25.09.2018</a:t>
            </a:fld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8FD38-9C3C-489E-B6D7-B713391733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B6B61-0FC3-413B-B801-7542240D7EDD}" type="datetimeFigureOut">
              <a:rPr lang="ru-RU"/>
              <a:pPr>
                <a:defRPr/>
              </a:pPr>
              <a:t>25.09.2018</a:t>
            </a:fld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98786-FBB0-44C2-8499-A24CB2E357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F5A18-F1C8-4456-B305-B8C9B24E9ADF}" type="datetimeFigureOut">
              <a:rPr lang="ru-RU"/>
              <a:pPr>
                <a:defRPr/>
              </a:pPr>
              <a:t>25.09.2018</a:t>
            </a:fld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2037A-4605-47A1-9FF9-5D163FC3C0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10462-9DAD-42C8-8C52-7F5A5C45CC16}" type="datetimeFigureOut">
              <a:rPr lang="ru-RU"/>
              <a:pPr>
                <a:defRPr/>
              </a:pPr>
              <a:t>25.09.2018</a:t>
            </a:fld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C0290-3C77-45C6-ABE3-5F30A5CD69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C010D-EA94-45EC-BEE8-E6A6D88C80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61988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24388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C2530-C107-46BE-A716-AC8AC688F1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ED9F7-627B-4DA2-8665-F64D11971F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33888-C8A7-45B5-B197-BAFB04F569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FE8A7-6F4B-4FF4-A25A-F4EFFAEEAA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4CA30-A400-41BD-98E8-601D6F8595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4306B-7798-4E2C-85A8-584B53B881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19D07-D8F8-4E8C-A4D6-0256452A65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ChangeArrowheads="1"/>
          </p:cNvSpPr>
          <p:nvPr/>
        </p:nvSpPr>
        <p:spPr bwMode="hidden">
          <a:xfrm>
            <a:off x="2895600" y="0"/>
            <a:ext cx="3352800" cy="6856413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kumimoji="1" lang="ru-RU" sz="2400">
              <a:latin typeface="Times New Roman" pitchFamily="18" charset="0"/>
            </a:endParaRPr>
          </a:p>
        </p:txBody>
      </p:sp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2133600" y="473075"/>
            <a:ext cx="4878388" cy="3490913"/>
            <a:chOff x="1344" y="298"/>
            <a:chExt cx="3073" cy="2199"/>
          </a:xfrm>
        </p:grpSpPr>
        <p:sp>
          <p:nvSpPr>
            <p:cNvPr id="19" name="Freeform 4"/>
            <p:cNvSpPr>
              <a:spLocks/>
            </p:cNvSpPr>
            <p:nvPr/>
          </p:nvSpPr>
          <p:spPr bwMode="auto">
            <a:xfrm>
              <a:off x="1344" y="1035"/>
              <a:ext cx="1019" cy="907"/>
            </a:xfrm>
            <a:custGeom>
              <a:avLst/>
              <a:gdLst/>
              <a:ahLst/>
              <a:cxnLst>
                <a:cxn ang="0">
                  <a:pos x="0" y="566"/>
                </a:cxn>
                <a:cxn ang="0">
                  <a:pos x="0" y="906"/>
                </a:cxn>
                <a:cxn ang="0">
                  <a:pos x="1014" y="283"/>
                </a:cxn>
                <a:cxn ang="0">
                  <a:pos x="1018" y="307"/>
                </a:cxn>
                <a:cxn ang="0">
                  <a:pos x="869" y="0"/>
                </a:cxn>
                <a:cxn ang="0">
                  <a:pos x="0" y="566"/>
                </a:cxn>
              </a:cxnLst>
              <a:rect l="0" t="0" r="r" b="b"/>
              <a:pathLst>
                <a:path w="1019" h="907">
                  <a:moveTo>
                    <a:pt x="0" y="566"/>
                  </a:moveTo>
                  <a:lnTo>
                    <a:pt x="0" y="906"/>
                  </a:lnTo>
                  <a:lnTo>
                    <a:pt x="1014" y="283"/>
                  </a:lnTo>
                  <a:lnTo>
                    <a:pt x="1018" y="307"/>
                  </a:lnTo>
                  <a:lnTo>
                    <a:pt x="869" y="0"/>
                  </a:lnTo>
                  <a:lnTo>
                    <a:pt x="0" y="566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 sz="1800" b="1">
                <a:latin typeface="Arial" charset="0"/>
              </a:endParaRPr>
            </a:p>
          </p:txBody>
        </p:sp>
        <p:sp>
          <p:nvSpPr>
            <p:cNvPr id="20" name="Freeform 5"/>
            <p:cNvSpPr>
              <a:spLocks/>
            </p:cNvSpPr>
            <p:nvPr/>
          </p:nvSpPr>
          <p:spPr bwMode="auto">
            <a:xfrm>
              <a:off x="3398" y="1035"/>
              <a:ext cx="1019" cy="907"/>
            </a:xfrm>
            <a:custGeom>
              <a:avLst/>
              <a:gdLst/>
              <a:ahLst/>
              <a:cxnLst>
                <a:cxn ang="0">
                  <a:pos x="1018" y="566"/>
                </a:cxn>
                <a:cxn ang="0">
                  <a:pos x="1018" y="906"/>
                </a:cxn>
                <a:cxn ang="0">
                  <a:pos x="3" y="283"/>
                </a:cxn>
                <a:cxn ang="0">
                  <a:pos x="0" y="307"/>
                </a:cxn>
                <a:cxn ang="0">
                  <a:pos x="148" y="0"/>
                </a:cxn>
                <a:cxn ang="0">
                  <a:pos x="1018" y="566"/>
                </a:cxn>
              </a:cxnLst>
              <a:rect l="0" t="0" r="r" b="b"/>
              <a:pathLst>
                <a:path w="1019" h="907">
                  <a:moveTo>
                    <a:pt x="1018" y="566"/>
                  </a:moveTo>
                  <a:lnTo>
                    <a:pt x="1018" y="906"/>
                  </a:lnTo>
                  <a:lnTo>
                    <a:pt x="3" y="283"/>
                  </a:lnTo>
                  <a:lnTo>
                    <a:pt x="0" y="307"/>
                  </a:lnTo>
                  <a:lnTo>
                    <a:pt x="148" y="0"/>
                  </a:lnTo>
                  <a:lnTo>
                    <a:pt x="1018" y="566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 sz="1800" b="1">
                <a:latin typeface="Arial" charset="0"/>
              </a:endParaRPr>
            </a:p>
          </p:txBody>
        </p:sp>
        <p:grpSp>
          <p:nvGrpSpPr>
            <p:cNvPr id="13323" name="Group 6"/>
            <p:cNvGrpSpPr>
              <a:grpSpLocks/>
            </p:cNvGrpSpPr>
            <p:nvPr/>
          </p:nvGrpSpPr>
          <p:grpSpPr bwMode="auto">
            <a:xfrm>
              <a:off x="1571" y="298"/>
              <a:ext cx="2632" cy="2199"/>
              <a:chOff x="1571" y="298"/>
              <a:chExt cx="2632" cy="2199"/>
            </a:xfrm>
          </p:grpSpPr>
          <p:sp>
            <p:nvSpPr>
              <p:cNvPr id="23" name="AutoShape 7" descr="Green marble"/>
              <p:cNvSpPr>
                <a:spLocks noChangeArrowheads="1"/>
              </p:cNvSpPr>
              <p:nvPr/>
            </p:nvSpPr>
            <p:spPr bwMode="auto">
              <a:xfrm rot="10800000" flipH="1">
                <a:off x="1571" y="298"/>
                <a:ext cx="2631" cy="2198"/>
              </a:xfrm>
              <a:prstGeom prst="triangle">
                <a:avLst>
                  <a:gd name="adj" fmla="val 49995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 cap="sq">
                <a:solidFill>
                  <a:srgbClr val="006633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sz="1800" b="1">
                  <a:latin typeface="Arial" charset="0"/>
                </a:endParaRPr>
              </a:p>
            </p:txBody>
          </p:sp>
          <p:sp>
            <p:nvSpPr>
              <p:cNvPr id="24" name="Freeform 8"/>
              <p:cNvSpPr>
                <a:spLocks/>
              </p:cNvSpPr>
              <p:nvPr/>
            </p:nvSpPr>
            <p:spPr bwMode="auto">
              <a:xfrm>
                <a:off x="1571" y="298"/>
                <a:ext cx="1316" cy="2199"/>
              </a:xfrm>
              <a:custGeom>
                <a:avLst/>
                <a:gdLst/>
                <a:ahLst/>
                <a:cxnLst>
                  <a:cxn ang="0">
                    <a:pos x="1315" y="2198"/>
                  </a:cxn>
                  <a:cxn ang="0">
                    <a:pos x="1315" y="1815"/>
                  </a:cxn>
                  <a:cxn ang="0">
                    <a:pos x="409" y="214"/>
                  </a:cxn>
                  <a:cxn ang="0">
                    <a:pos x="0" y="0"/>
                  </a:cxn>
                  <a:cxn ang="0">
                    <a:pos x="1315" y="2198"/>
                  </a:cxn>
                </a:cxnLst>
                <a:rect l="0" t="0" r="r" b="b"/>
                <a:pathLst>
                  <a:path w="1316" h="2199">
                    <a:moveTo>
                      <a:pt x="1315" y="2198"/>
                    </a:moveTo>
                    <a:lnTo>
                      <a:pt x="1315" y="1815"/>
                    </a:lnTo>
                    <a:lnTo>
                      <a:pt x="409" y="214"/>
                    </a:lnTo>
                    <a:lnTo>
                      <a:pt x="0" y="0"/>
                    </a:lnTo>
                    <a:lnTo>
                      <a:pt x="1315" y="2198"/>
                    </a:lnTo>
                  </a:path>
                </a:pathLst>
              </a:custGeom>
              <a:solidFill>
                <a:srgbClr val="002010">
                  <a:alpha val="50000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sz="1800" b="1">
                  <a:latin typeface="Arial" charset="0"/>
                </a:endParaRPr>
              </a:p>
            </p:txBody>
          </p:sp>
          <p:sp>
            <p:nvSpPr>
              <p:cNvPr id="25" name="Freeform 9"/>
              <p:cNvSpPr>
                <a:spLocks/>
              </p:cNvSpPr>
              <p:nvPr/>
            </p:nvSpPr>
            <p:spPr bwMode="auto">
              <a:xfrm>
                <a:off x="1571" y="298"/>
                <a:ext cx="2632" cy="2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9" y="216"/>
                  </a:cxn>
                  <a:cxn ang="0">
                    <a:pos x="2279" y="216"/>
                  </a:cxn>
                  <a:cxn ang="0">
                    <a:pos x="2631" y="0"/>
                  </a:cxn>
                  <a:cxn ang="0">
                    <a:pos x="0" y="0"/>
                  </a:cxn>
                </a:cxnLst>
                <a:rect l="0" t="0" r="r" b="b"/>
                <a:pathLst>
                  <a:path w="2632" h="217">
                    <a:moveTo>
                      <a:pt x="0" y="0"/>
                    </a:moveTo>
                    <a:lnTo>
                      <a:pt x="409" y="216"/>
                    </a:lnTo>
                    <a:lnTo>
                      <a:pt x="2279" y="216"/>
                    </a:lnTo>
                    <a:lnTo>
                      <a:pt x="2631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1BB96">
                  <a:alpha val="50000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sz="1800" b="1">
                  <a:latin typeface="Arial" charset="0"/>
                </a:endParaRPr>
              </a:p>
            </p:txBody>
          </p:sp>
          <p:sp>
            <p:nvSpPr>
              <p:cNvPr id="26" name="Freeform 10"/>
              <p:cNvSpPr>
                <a:spLocks/>
              </p:cNvSpPr>
              <p:nvPr/>
            </p:nvSpPr>
            <p:spPr bwMode="auto">
              <a:xfrm>
                <a:off x="2886" y="298"/>
                <a:ext cx="1317" cy="2199"/>
              </a:xfrm>
              <a:custGeom>
                <a:avLst/>
                <a:gdLst/>
                <a:ahLst/>
                <a:cxnLst>
                  <a:cxn ang="0">
                    <a:pos x="0" y="2198"/>
                  </a:cxn>
                  <a:cxn ang="0">
                    <a:pos x="0" y="1815"/>
                  </a:cxn>
                  <a:cxn ang="0">
                    <a:pos x="906" y="214"/>
                  </a:cxn>
                  <a:cxn ang="0">
                    <a:pos x="1316" y="0"/>
                  </a:cxn>
                  <a:cxn ang="0">
                    <a:pos x="0" y="2198"/>
                  </a:cxn>
                </a:cxnLst>
                <a:rect l="0" t="0" r="r" b="b"/>
                <a:pathLst>
                  <a:path w="1317" h="2199">
                    <a:moveTo>
                      <a:pt x="0" y="2198"/>
                    </a:moveTo>
                    <a:lnTo>
                      <a:pt x="0" y="1815"/>
                    </a:lnTo>
                    <a:lnTo>
                      <a:pt x="906" y="214"/>
                    </a:lnTo>
                    <a:lnTo>
                      <a:pt x="1316" y="0"/>
                    </a:lnTo>
                    <a:lnTo>
                      <a:pt x="0" y="2198"/>
                    </a:lnTo>
                  </a:path>
                </a:pathLst>
              </a:custGeom>
              <a:solidFill>
                <a:srgbClr val="006633">
                  <a:alpha val="50000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sz="1800" b="1">
                  <a:latin typeface="Arial" charset="0"/>
                </a:endParaRPr>
              </a:p>
            </p:txBody>
          </p:sp>
        </p:grpSp>
        <p:sp>
          <p:nvSpPr>
            <p:cNvPr id="22" name="Rectangle 11"/>
            <p:cNvSpPr>
              <a:spLocks noChangeArrowheads="1"/>
            </p:cNvSpPr>
            <p:nvPr/>
          </p:nvSpPr>
          <p:spPr bwMode="auto">
            <a:xfrm>
              <a:off x="1344" y="1631"/>
              <a:ext cx="3069" cy="31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fol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sz="1800" b="1">
                <a:latin typeface="Arial" charset="0"/>
              </a:endParaRPr>
            </a:p>
          </p:txBody>
        </p:sp>
      </p:grpSp>
      <p:sp>
        <p:nvSpPr>
          <p:cNvPr id="1331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228600"/>
            <a:ext cx="7086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317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1988" y="19050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7" name="Rectangle 14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685800" y="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400"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>
                <a:effectLst/>
                <a:latin typeface="+mn-lt"/>
              </a:defRPr>
            </a:lvl1pPr>
          </a:lstStyle>
          <a:p>
            <a:pPr>
              <a:defRPr/>
            </a:pPr>
            <a:fld id="{4F8BEBA4-9439-44C0-B457-B1BD2184F9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176" r:id="rId1"/>
    <p:sldLayoutId id="2147485177" r:id="rId2"/>
    <p:sldLayoutId id="2147485178" r:id="rId3"/>
    <p:sldLayoutId id="2147485179" r:id="rId4"/>
    <p:sldLayoutId id="2147485180" r:id="rId5"/>
    <p:sldLayoutId id="2147485181" r:id="rId6"/>
    <p:sldLayoutId id="2147485182" r:id="rId7"/>
    <p:sldLayoutId id="2147485183" r:id="rId8"/>
    <p:sldLayoutId id="2147485184" r:id="rId9"/>
    <p:sldLayoutId id="2147485185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Wingdings" pitchFamily="2" charset="2"/>
        <a:buChar char="Ú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fld id="{9F786C39-EA0A-47DE-8344-C0B34AA34314}" type="datetimeFigureOut">
              <a:rPr lang="ru-RU"/>
              <a:pPr>
                <a:defRPr/>
              </a:pPr>
              <a:t>25.09.2018</a:t>
            </a:fld>
            <a:endParaRPr lang="ru-RU"/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fld id="{A9C70CB5-9B0D-4F1A-AE28-166992AF66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4344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1645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ru-RU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1645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ru-RU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1645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ru-RU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16457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ru-RU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1645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ru-RU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61645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16460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1646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646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646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186" r:id="rId1"/>
    <p:sldLayoutId id="2147485187" r:id="rId2"/>
    <p:sldLayoutId id="2147485188" r:id="rId3"/>
    <p:sldLayoutId id="2147485189" r:id="rId4"/>
    <p:sldLayoutId id="2147485190" r:id="rId5"/>
    <p:sldLayoutId id="2147485191" r:id="rId6"/>
    <p:sldLayoutId id="2147485192" r:id="rId7"/>
    <p:sldLayoutId id="2147485193" r:id="rId8"/>
    <p:sldLayoutId id="2147485194" r:id="rId9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jpe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g"/><Relationship Id="rId12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jpeg"/><Relationship Id="rId11" Type="http://schemas.openxmlformats.org/officeDocument/2006/relationships/image" Target="../media/image37.jpeg"/><Relationship Id="rId5" Type="http://schemas.openxmlformats.org/officeDocument/2006/relationships/image" Target="../media/image32.jpeg"/><Relationship Id="rId10" Type="http://schemas.openxmlformats.org/officeDocument/2006/relationships/image" Target="http://belawards.narod.ru/images/PZaslNaukiA.jpg" TargetMode="External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4.png"/><Relationship Id="rId7" Type="http://schemas.openxmlformats.org/officeDocument/2006/relationships/image" Target="http://www.grsmu.by/files/university/cafedry/hiryrgicheskih-boleznei-1/photo/batvinkov.jp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jpeg"/><Relationship Id="rId5" Type="http://schemas.openxmlformats.org/officeDocument/2006/relationships/image" Target="http://belawards.narod.ru/images/PZaslVrachA.jpg" TargetMode="External"/><Relationship Id="rId10" Type="http://schemas.openxmlformats.org/officeDocument/2006/relationships/image" Target="../media/image41.jpeg"/><Relationship Id="rId4" Type="http://schemas.openxmlformats.org/officeDocument/2006/relationships/image" Target="../media/image38.jpeg"/><Relationship Id="rId9" Type="http://schemas.openxmlformats.org/officeDocument/2006/relationships/image" Target="http://www.grsmu.by/files/university/cafedry/psihiatrii-narkologii/photo/obuhov_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27.jpeg"/><Relationship Id="rId7" Type="http://schemas.openxmlformats.org/officeDocument/2006/relationships/image" Target="../media/image34.jpg"/><Relationship Id="rId12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jpeg"/><Relationship Id="rId11" Type="http://schemas.openxmlformats.org/officeDocument/2006/relationships/image" Target="../media/image48.jpg"/><Relationship Id="rId5" Type="http://schemas.openxmlformats.org/officeDocument/2006/relationships/image" Target="../media/image33.jpeg"/><Relationship Id="rId10" Type="http://schemas.openxmlformats.org/officeDocument/2006/relationships/image" Target="../media/image47.jpg"/><Relationship Id="rId4" Type="http://schemas.openxmlformats.org/officeDocument/2006/relationships/image" Target="../media/image31.png"/><Relationship Id="rId9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emf"/><Relationship Id="rId5" Type="http://schemas.openxmlformats.org/officeDocument/2006/relationships/image" Target="http://www.grsmu.by/files/university/cafedry/psihiatrii-narkologii/photo/obuhov_.jpg" TargetMode="Externa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4.png"/><Relationship Id="rId7" Type="http://schemas.openxmlformats.org/officeDocument/2006/relationships/image" Target="../media/image5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http://upload.wikimedia.org/wikipedia/commons/b/b9/Znak_zaslujeniy_vrach.jpg" TargetMode="External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2.jpe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5.jpg"/><Relationship Id="rId5" Type="http://schemas.openxmlformats.org/officeDocument/2006/relationships/image" Target="../media/image64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7.jpeg"/><Relationship Id="rId5" Type="http://schemas.openxmlformats.org/officeDocument/2006/relationships/image" Target="../media/image56.jpe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3.jp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6.jpeg"/><Relationship Id="rId5" Type="http://schemas.openxmlformats.org/officeDocument/2006/relationships/image" Target="../media/image75.jp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2.jpeg"/><Relationship Id="rId5" Type="http://schemas.openxmlformats.org/officeDocument/2006/relationships/image" Target="../media/image81.jp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5.jpg"/><Relationship Id="rId5" Type="http://schemas.openxmlformats.org/officeDocument/2006/relationships/image" Target="../media/image84.jpe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8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8.jpg"/><Relationship Id="rId5" Type="http://schemas.openxmlformats.org/officeDocument/2006/relationships/image" Target="../media/image87.jpe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2.jp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100.jpeg"/><Relationship Id="rId3" Type="http://schemas.openxmlformats.org/officeDocument/2006/relationships/image" Target="../media/image96.jpeg"/><Relationship Id="rId7" Type="http://schemas.openxmlformats.org/officeDocument/2006/relationships/diagramLayout" Target="../diagrams/layout1.xml"/><Relationship Id="rId12" Type="http://schemas.openxmlformats.org/officeDocument/2006/relationships/image" Target="../media/image9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diagramData" Target="../diagrams/data1.xml"/><Relationship Id="rId11" Type="http://schemas.openxmlformats.org/officeDocument/2006/relationships/image" Target="../media/image4.png"/><Relationship Id="rId5" Type="http://schemas.openxmlformats.org/officeDocument/2006/relationships/image" Target="../media/image98.png"/><Relationship Id="rId10" Type="http://schemas.microsoft.com/office/2007/relationships/diagramDrawing" Target="../diagrams/drawing1.xml"/><Relationship Id="rId4" Type="http://schemas.openxmlformats.org/officeDocument/2006/relationships/image" Target="../media/image97.jpeg"/><Relationship Id="rId9" Type="http://schemas.openxmlformats.org/officeDocument/2006/relationships/diagramColors" Target="../diagrams/colors1.xml"/><Relationship Id="rId14" Type="http://schemas.openxmlformats.org/officeDocument/2006/relationships/image" Target="../media/image10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png"/><Relationship Id="rId4" Type="http://schemas.openxmlformats.org/officeDocument/2006/relationships/image" Target="../media/image10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12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7.jpeg"/><Relationship Id="rId11" Type="http://schemas.openxmlformats.org/officeDocument/2006/relationships/image" Target="../media/image112.jpeg"/><Relationship Id="rId5" Type="http://schemas.openxmlformats.org/officeDocument/2006/relationships/image" Target="../media/image106.jpeg"/><Relationship Id="rId10" Type="http://schemas.openxmlformats.org/officeDocument/2006/relationships/image" Target="../media/image111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5.jpg"/><Relationship Id="rId5" Type="http://schemas.openxmlformats.org/officeDocument/2006/relationships/image" Target="../media/image4.png"/><Relationship Id="rId4" Type="http://schemas.openxmlformats.org/officeDocument/2006/relationships/image" Target="../media/image11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8.jpeg"/><Relationship Id="rId7" Type="http://schemas.openxmlformats.org/officeDocument/2006/relationships/image" Target="../media/image121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0.png"/><Relationship Id="rId5" Type="http://schemas.openxmlformats.org/officeDocument/2006/relationships/image" Target="../media/image119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2.jpeg"/><Relationship Id="rId11" Type="http://schemas.openxmlformats.org/officeDocument/2006/relationships/image" Target="../media/image4.png"/><Relationship Id="rId5" Type="http://schemas.openxmlformats.org/officeDocument/2006/relationships/image" Target="../media/image141.jpeg"/><Relationship Id="rId10" Type="http://schemas.openxmlformats.org/officeDocument/2006/relationships/image" Target="../media/image146.jpeg"/><Relationship Id="rId4" Type="http://schemas.openxmlformats.org/officeDocument/2006/relationships/image" Target="../media/image140.jpeg"/><Relationship Id="rId9" Type="http://schemas.openxmlformats.org/officeDocument/2006/relationships/image" Target="../media/image14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152.png"/><Relationship Id="rId4" Type="http://schemas.openxmlformats.org/officeDocument/2006/relationships/image" Target="../media/image15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png"/><Relationship Id="rId4" Type="http://schemas.openxmlformats.org/officeDocument/2006/relationships/image" Target="../media/image15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65.gif"/><Relationship Id="rId18" Type="http://schemas.openxmlformats.org/officeDocument/2006/relationships/image" Target="../media/image4.png"/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12" Type="http://schemas.openxmlformats.org/officeDocument/2006/relationships/image" Target="../media/image164.gif"/><Relationship Id="rId17" Type="http://schemas.openxmlformats.org/officeDocument/2006/relationships/image" Target="../media/image169.jpeg"/><Relationship Id="rId2" Type="http://schemas.openxmlformats.org/officeDocument/2006/relationships/image" Target="../media/image6.png"/><Relationship Id="rId16" Type="http://schemas.openxmlformats.org/officeDocument/2006/relationships/image" Target="../media/image16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8.png"/><Relationship Id="rId11" Type="http://schemas.openxmlformats.org/officeDocument/2006/relationships/image" Target="../media/image163.png"/><Relationship Id="rId5" Type="http://schemas.openxmlformats.org/officeDocument/2006/relationships/image" Target="../media/image157.png"/><Relationship Id="rId15" Type="http://schemas.openxmlformats.org/officeDocument/2006/relationships/image" Target="../media/image167.jpeg"/><Relationship Id="rId10" Type="http://schemas.openxmlformats.org/officeDocument/2006/relationships/image" Target="../media/image162.png"/><Relationship Id="rId4" Type="http://schemas.openxmlformats.org/officeDocument/2006/relationships/image" Target="../media/image156.png"/><Relationship Id="rId9" Type="http://schemas.openxmlformats.org/officeDocument/2006/relationships/image" Target="../media/image161.png"/><Relationship Id="rId14" Type="http://schemas.openxmlformats.org/officeDocument/2006/relationships/image" Target="../media/image166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172.jpe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1.emf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1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image" Target="../media/image174.emf"/><Relationship Id="rId4" Type="http://schemas.openxmlformats.org/officeDocument/2006/relationships/oleObject" Target="../embeddings/oleObject2.bin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177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6.jpeg"/><Relationship Id="rId5" Type="http://schemas.openxmlformats.org/officeDocument/2006/relationships/image" Target="../media/image175.png"/><Relationship Id="rId4" Type="http://schemas.openxmlformats.org/officeDocument/2006/relationships/oleObject" Target="../embeddings/oleObject3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eg"/><Relationship Id="rId3" Type="http://schemas.openxmlformats.org/officeDocument/2006/relationships/image" Target="../media/image4.png"/><Relationship Id="rId7" Type="http://schemas.openxmlformats.org/officeDocument/2006/relationships/image" Target="../media/image18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png"/><Relationship Id="rId4" Type="http://schemas.openxmlformats.org/officeDocument/2006/relationships/image" Target="../media/image185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gif"/><Relationship Id="rId3" Type="http://schemas.openxmlformats.org/officeDocument/2006/relationships/image" Target="../media/image186.jpeg"/><Relationship Id="rId7" Type="http://schemas.openxmlformats.org/officeDocument/2006/relationships/image" Target="../media/image19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9.jpeg"/><Relationship Id="rId5" Type="http://schemas.openxmlformats.org/officeDocument/2006/relationships/image" Target="../media/image188.jpeg"/><Relationship Id="rId10" Type="http://schemas.openxmlformats.org/officeDocument/2006/relationships/image" Target="../media/image4.png"/><Relationship Id="rId4" Type="http://schemas.openxmlformats.org/officeDocument/2006/relationships/image" Target="../media/image187.jpeg"/><Relationship Id="rId9" Type="http://schemas.openxmlformats.org/officeDocument/2006/relationships/image" Target="../media/image192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Университет_краш_сжат1.jpg"/>
          <p:cNvPicPr>
            <a:picLocks noChangeAspect="1"/>
          </p:cNvPicPr>
          <p:nvPr/>
        </p:nvPicPr>
        <p:blipFill>
          <a:blip r:embed="rId2" cstate="print"/>
          <a:srcRect l="1101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bevelB w="0" h="0"/>
            <a:contourClr>
              <a:srgbClr val="FFFFFF"/>
            </a:contourClr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071538" y="214290"/>
            <a:ext cx="7358114" cy="58539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F1356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Гродненский государственный медицинский университет</a:t>
            </a:r>
          </a:p>
        </p:txBody>
      </p:sp>
      <p:pic>
        <p:nvPicPr>
          <p:cNvPr id="8" name="Рисунок 7" descr="DSC_0799.JPG"/>
          <p:cNvPicPr>
            <a:picLocks noChangeAspect="1"/>
          </p:cNvPicPr>
          <p:nvPr/>
        </p:nvPicPr>
        <p:blipFill>
          <a:blip r:embed="rId4" cstate="print">
            <a:lum contrast="-10000"/>
          </a:blip>
          <a:srcRect l="9266" t="13541" r="3000"/>
          <a:stretch>
            <a:fillRect/>
          </a:stretch>
        </p:blipFill>
        <p:spPr>
          <a:xfrm>
            <a:off x="7358082" y="4211025"/>
            <a:ext cx="1785918" cy="26469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44174" y="260349"/>
            <a:ext cx="7676298" cy="971563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Первая защита докторской диссертации сотрудником института</a:t>
            </a:r>
          </a:p>
        </p:txBody>
      </p:sp>
      <p:pic>
        <p:nvPicPr>
          <p:cNvPr id="37891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9" descr="автореферат Луценк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700808"/>
            <a:ext cx="2654300" cy="3814763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  <a:effectLst/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3643306" y="1700808"/>
            <a:ext cx="5072098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eaLnBrk="0" hangingPunct="0">
              <a:spcBef>
                <a:spcPts val="0"/>
              </a:spcBef>
              <a:buClr>
                <a:schemeClr val="tx2"/>
              </a:buClr>
              <a:buSzPct val="90000"/>
            </a:pPr>
            <a:r>
              <a:rPr lang="ru-RU" sz="2400" b="1" dirty="0" smtClean="0">
                <a:solidFill>
                  <a:schemeClr val="bg2"/>
                </a:solidFill>
                <a:latin typeface="Book Antiqua" pitchFamily="18" charset="0"/>
              </a:rPr>
              <a:t>зав.кафедрой </a:t>
            </a:r>
            <a:r>
              <a:rPr lang="ru-RU" sz="2400" b="1" dirty="0">
                <a:solidFill>
                  <a:schemeClr val="bg2"/>
                </a:solidFill>
                <a:latin typeface="Book Antiqua" pitchFamily="18" charset="0"/>
              </a:rPr>
              <a:t>факультетской хирургии </a:t>
            </a:r>
            <a:endParaRPr lang="ru-RU" sz="2400" b="1" dirty="0" smtClean="0">
              <a:solidFill>
                <a:schemeClr val="bg2"/>
              </a:solidFill>
              <a:latin typeface="Book Antiqua" pitchFamily="18" charset="0"/>
            </a:endParaRPr>
          </a:p>
          <a:p>
            <a:pPr eaLnBrk="0" hangingPunct="0">
              <a:spcBef>
                <a:spcPts val="0"/>
              </a:spcBef>
              <a:buClr>
                <a:schemeClr val="tx2"/>
              </a:buClr>
              <a:buSzPct val="90000"/>
            </a:pPr>
            <a:r>
              <a:rPr lang="ru-RU" sz="2400" b="1" dirty="0" smtClean="0">
                <a:solidFill>
                  <a:srgbClr val="CF1356"/>
                </a:solidFill>
                <a:latin typeface="Book Antiqua" pitchFamily="18" charset="0"/>
              </a:rPr>
              <a:t>Луценко </a:t>
            </a:r>
          </a:p>
          <a:p>
            <a:pPr eaLnBrk="0" hangingPunct="0">
              <a:spcBef>
                <a:spcPts val="0"/>
              </a:spcBef>
              <a:buClr>
                <a:schemeClr val="tx2"/>
              </a:buClr>
              <a:buSzPct val="90000"/>
            </a:pPr>
            <a:r>
              <a:rPr lang="ru-RU" sz="2400" b="1" dirty="0" smtClean="0">
                <a:solidFill>
                  <a:srgbClr val="CF1356"/>
                </a:solidFill>
                <a:latin typeface="Book Antiqua" pitchFamily="18" charset="0"/>
              </a:rPr>
              <a:t>Степан Митрофанович</a:t>
            </a:r>
          </a:p>
          <a:p>
            <a:pPr eaLnBrk="0" hangingPunct="0">
              <a:spcBef>
                <a:spcPts val="0"/>
              </a:spcBef>
              <a:buClr>
                <a:schemeClr val="tx2"/>
              </a:buClr>
              <a:buSzPct val="90000"/>
            </a:pPr>
            <a:r>
              <a:rPr lang="ru-RU" sz="2400" b="1" dirty="0" smtClean="0">
                <a:solidFill>
                  <a:srgbClr val="CF1356"/>
                </a:solidFill>
                <a:latin typeface="Book Antiqua" pitchFamily="18" charset="0"/>
              </a:rPr>
              <a:t>1962 год</a:t>
            </a:r>
          </a:p>
          <a:p>
            <a:pPr eaLnBrk="0" hangingPunct="0">
              <a:spcBef>
                <a:spcPts val="0"/>
              </a:spcBef>
              <a:buClr>
                <a:schemeClr val="tx2"/>
              </a:buClr>
              <a:buSzPct val="90000"/>
            </a:pPr>
            <a:r>
              <a:rPr lang="ru-RU" sz="2400" b="1" dirty="0" smtClean="0">
                <a:solidFill>
                  <a:schemeClr val="bg2"/>
                </a:solidFill>
                <a:latin typeface="Book Antiqua" pitchFamily="18" charset="0"/>
              </a:rPr>
              <a:t>тема </a:t>
            </a:r>
            <a:r>
              <a:rPr lang="ru-RU" sz="2400" b="1" dirty="0">
                <a:solidFill>
                  <a:schemeClr val="bg2"/>
                </a:solidFill>
                <a:latin typeface="Book Antiqua" pitchFamily="18" charset="0"/>
              </a:rPr>
              <a:t>«Перитонит в пожилом и старческом возрасте</a:t>
            </a:r>
            <a:r>
              <a:rPr lang="ru-RU" sz="2400" b="1" dirty="0" smtClean="0">
                <a:solidFill>
                  <a:schemeClr val="bg2"/>
                </a:solidFill>
                <a:latin typeface="Book Antiqua" pitchFamily="18" charset="0"/>
              </a:rPr>
              <a:t>» </a:t>
            </a:r>
            <a:endParaRPr lang="ru-RU" sz="2400" b="1" dirty="0">
              <a:solidFill>
                <a:schemeClr val="bg2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949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автореферат Борисю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6972" y="2276872"/>
            <a:ext cx="988844" cy="1374484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  <a:effectLst/>
        </p:spPr>
      </p:pic>
      <p:pic>
        <p:nvPicPr>
          <p:cNvPr id="10" name="Рисунок 9" descr="http://www.grsmu.by/files/image/cafedry/fiziology/boricuk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01"/>
          <a:stretch/>
        </p:blipFill>
        <p:spPr bwMode="auto">
          <a:xfrm>
            <a:off x="539552" y="1133109"/>
            <a:ext cx="1584176" cy="2086341"/>
          </a:xfrm>
          <a:prstGeom prst="rect">
            <a:avLst/>
          </a:prstGeom>
          <a:noFill/>
          <a:ln w="28575">
            <a:solidFill>
              <a:srgbClr val="CF1356"/>
            </a:solidFill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259632" y="260350"/>
            <a:ext cx="7632848" cy="792386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marL="542925" lvl="0" indent="-542925" algn="ctr" eaLnBrk="0" hangingPunct="0">
              <a:tabLst>
                <a:tab pos="1076325" algn="l"/>
              </a:tabLst>
              <a:defRPr/>
            </a:pP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Выпускники: </a:t>
            </a:r>
            <a:b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первая кандидатская диссертация</a:t>
            </a:r>
          </a:p>
        </p:txBody>
      </p:sp>
      <p:pic>
        <p:nvPicPr>
          <p:cNvPr id="37891" name="Рисунок 10" descr="journal2.t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2915816" y="1330782"/>
            <a:ext cx="6120680" cy="2448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eaLnBrk="0" hangingPunct="0">
              <a:spcBef>
                <a:spcPct val="20000"/>
              </a:spcBef>
              <a:buClr>
                <a:schemeClr val="tx2"/>
              </a:buClr>
              <a:buSzPct val="90000"/>
            </a:pPr>
            <a:r>
              <a:rPr lang="ru-RU" sz="2000" b="1" dirty="0">
                <a:solidFill>
                  <a:schemeClr val="bg2"/>
                </a:solidFill>
                <a:latin typeface="Book Antiqua" pitchFamily="18" charset="0"/>
              </a:rPr>
              <a:t>В</a:t>
            </a:r>
            <a:r>
              <a:rPr lang="ru-RU" sz="2000" b="1" dirty="0">
                <a:latin typeface="Book Antiqua" pitchFamily="18" charset="0"/>
              </a:rPr>
              <a:t> </a:t>
            </a:r>
            <a:r>
              <a:rPr lang="ru-RU" sz="2000" b="1" dirty="0">
                <a:solidFill>
                  <a:srgbClr val="CF1356"/>
                </a:solidFill>
                <a:latin typeface="Book Antiqua" pitchFamily="18" charset="0"/>
              </a:rPr>
              <a:t>1967 г.</a:t>
            </a:r>
            <a:r>
              <a:rPr lang="ru-RU" sz="2000" b="1" dirty="0">
                <a:latin typeface="Book Antiqua" pitchFamily="18" charset="0"/>
              </a:rPr>
              <a:t> </a:t>
            </a:r>
            <a:r>
              <a:rPr lang="ru-RU" sz="2000" b="1" dirty="0">
                <a:solidFill>
                  <a:schemeClr val="bg2"/>
                </a:solidFill>
                <a:latin typeface="Book Antiqua" pitchFamily="18" charset="0"/>
              </a:rPr>
              <a:t>впервые выпускник университета </a:t>
            </a:r>
            <a:endParaRPr lang="ru-RU" sz="2000" b="1" dirty="0" smtClean="0">
              <a:solidFill>
                <a:schemeClr val="bg2"/>
              </a:solidFill>
              <a:latin typeface="Book Antiqua" pitchFamily="18" charset="0"/>
            </a:endParaRPr>
          </a:p>
          <a:p>
            <a:pPr eaLnBrk="0" hangingPunct="0">
              <a:spcBef>
                <a:spcPct val="20000"/>
              </a:spcBef>
              <a:buClr>
                <a:schemeClr val="tx2"/>
              </a:buClr>
              <a:buSzPct val="90000"/>
            </a:pPr>
            <a:r>
              <a:rPr lang="ru-RU" sz="2000" b="1" dirty="0" err="1" smtClean="0">
                <a:solidFill>
                  <a:srgbClr val="CF1356"/>
                </a:solidFill>
                <a:latin typeface="Book Antiqua" pitchFamily="18" charset="0"/>
              </a:rPr>
              <a:t>Борисюк</a:t>
            </a:r>
            <a:r>
              <a:rPr lang="ru-RU" sz="2000" b="1" dirty="0" smtClean="0">
                <a:solidFill>
                  <a:srgbClr val="CF1356"/>
                </a:solidFill>
                <a:latin typeface="Book Antiqua" pitchFamily="18" charset="0"/>
              </a:rPr>
              <a:t> </a:t>
            </a:r>
            <a:r>
              <a:rPr lang="ru-RU" sz="2000" b="1" dirty="0">
                <a:solidFill>
                  <a:srgbClr val="CF1356"/>
                </a:solidFill>
                <a:latin typeface="Book Antiqua" pitchFamily="18" charset="0"/>
              </a:rPr>
              <a:t>Михаил Владимирович </a:t>
            </a:r>
            <a:endParaRPr lang="ru-RU" sz="2000" b="1" dirty="0" smtClean="0">
              <a:solidFill>
                <a:srgbClr val="CF1356"/>
              </a:solidFill>
              <a:latin typeface="Book Antiqua" pitchFamily="18" charset="0"/>
            </a:endParaRPr>
          </a:p>
          <a:p>
            <a:pPr eaLnBrk="0" hangingPunct="0">
              <a:spcBef>
                <a:spcPct val="20000"/>
              </a:spcBef>
              <a:buClr>
                <a:schemeClr val="tx2"/>
              </a:buClr>
              <a:buSzPct val="90000"/>
            </a:pPr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защитил </a:t>
            </a:r>
            <a:r>
              <a:rPr lang="ru-RU" sz="2000" b="1" dirty="0">
                <a:solidFill>
                  <a:schemeClr val="bg2"/>
                </a:solidFill>
                <a:latin typeface="Book Antiqua" pitchFamily="18" charset="0"/>
              </a:rPr>
              <a:t>кандидатскую диссертацию по теме: «Вопросы патогенеза и экспериментальной терапии абдоминального шока» </a:t>
            </a:r>
          </a:p>
        </p:txBody>
      </p:sp>
      <p:pic>
        <p:nvPicPr>
          <p:cNvPr id="8" name="Picture 9" descr="Филиппович ol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4127451"/>
            <a:ext cx="1624834" cy="2037853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987824" y="4164756"/>
            <a:ext cx="576064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tx2"/>
              </a:buClr>
              <a:buSzPct val="90000"/>
            </a:pPr>
            <a:r>
              <a:rPr lang="ru-RU" sz="2000" b="1" dirty="0">
                <a:solidFill>
                  <a:schemeClr val="bg2"/>
                </a:solidFill>
                <a:latin typeface="Book Antiqua" pitchFamily="18" charset="0"/>
              </a:rPr>
              <a:t>В</a:t>
            </a:r>
            <a:r>
              <a:rPr lang="ru-RU" sz="2000" b="1" dirty="0">
                <a:latin typeface="Book Antiqua" pitchFamily="18" charset="0"/>
              </a:rPr>
              <a:t> </a:t>
            </a:r>
            <a:r>
              <a:rPr lang="ru-RU" sz="2000" b="1" dirty="0">
                <a:solidFill>
                  <a:srgbClr val="CF1356"/>
                </a:solidFill>
                <a:latin typeface="Book Antiqua" pitchFamily="18" charset="0"/>
              </a:rPr>
              <a:t>1982</a:t>
            </a:r>
            <a:r>
              <a:rPr lang="ru-RU" sz="2000" b="1" dirty="0">
                <a:latin typeface="Book Antiqua" pitchFamily="18" charset="0"/>
              </a:rPr>
              <a:t> </a:t>
            </a:r>
            <a:r>
              <a:rPr lang="ru-RU" sz="2000" b="1" dirty="0">
                <a:solidFill>
                  <a:schemeClr val="bg2"/>
                </a:solidFill>
                <a:latin typeface="Book Antiqua" pitchFamily="18" charset="0"/>
              </a:rPr>
              <a:t>году впервые выпускник </a:t>
            </a:r>
            <a:r>
              <a:rPr lang="ru-RU" sz="2000" b="1" dirty="0">
                <a:solidFill>
                  <a:srgbClr val="CF1356"/>
                </a:solidFill>
                <a:latin typeface="Book Antiqua" pitchFamily="18" charset="0"/>
              </a:rPr>
              <a:t>Филиппович Николай Фомич </a:t>
            </a:r>
            <a:endParaRPr lang="ru-RU" sz="2000" b="1" dirty="0" smtClean="0">
              <a:solidFill>
                <a:srgbClr val="CF1356"/>
              </a:solidFill>
              <a:latin typeface="Book Antiqua" pitchFamily="18" charset="0"/>
            </a:endParaRPr>
          </a:p>
          <a:p>
            <a:pPr eaLnBrk="0" hangingPunct="0">
              <a:spcBef>
                <a:spcPct val="20000"/>
              </a:spcBef>
              <a:buClr>
                <a:schemeClr val="tx2"/>
              </a:buClr>
              <a:buSzPct val="90000"/>
            </a:pPr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защитил </a:t>
            </a:r>
            <a:r>
              <a:rPr lang="ru-RU" sz="2000" b="1" dirty="0">
                <a:solidFill>
                  <a:schemeClr val="bg2"/>
                </a:solidFill>
                <a:latin typeface="Book Antiqua" pitchFamily="18" charset="0"/>
              </a:rPr>
              <a:t>докторскую диссертацию по теме: «Неврологические и гемодинамические проявления хронической недостаточности нижних конечностей»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3564305"/>
            <a:ext cx="6606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первая докторская диссертация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626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71604" y="260350"/>
            <a:ext cx="6959621" cy="596900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Первое ученое </a:t>
            </a:r>
            <a:r>
              <a:rPr lang="ru-RU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звание</a:t>
            </a:r>
            <a:endParaRPr lang="ru-RU" b="1" dirty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37891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8" descr="Брагинский Борис Маркович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501" y="3759629"/>
            <a:ext cx="1556816" cy="2013240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627784" y="3873169"/>
            <a:ext cx="6192688" cy="1918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eaLnBrk="0" hangingPunct="0">
              <a:spcBef>
                <a:spcPct val="20000"/>
              </a:spcBef>
              <a:buClr>
                <a:schemeClr val="tx2"/>
              </a:buClr>
              <a:buSzPct val="90000"/>
              <a:defRPr/>
            </a:pPr>
            <a:r>
              <a:rPr lang="ru-RU" sz="2200" b="1" dirty="0">
                <a:solidFill>
                  <a:schemeClr val="bg2"/>
                </a:solidFill>
                <a:latin typeface="Book Antiqua" pitchFamily="18" charset="0"/>
                <a:cs typeface="+mn-cs"/>
              </a:rPr>
              <a:t>Первый сотрудник, получивший звание доцента </a:t>
            </a:r>
            <a:endParaRPr lang="ru-RU" sz="2200" b="1" dirty="0" smtClean="0">
              <a:solidFill>
                <a:schemeClr val="bg2"/>
              </a:solidFill>
              <a:latin typeface="Book Antiqua" pitchFamily="18" charset="0"/>
              <a:cs typeface="+mn-cs"/>
            </a:endParaRPr>
          </a:p>
          <a:p>
            <a:pPr eaLnBrk="0" hangingPunct="0">
              <a:spcBef>
                <a:spcPct val="20000"/>
              </a:spcBef>
              <a:buClr>
                <a:schemeClr val="tx2"/>
              </a:buClr>
              <a:buSzPct val="90000"/>
              <a:defRPr/>
            </a:pPr>
            <a:r>
              <a:rPr lang="ru-RU" sz="2200" b="1" dirty="0" smtClean="0">
                <a:solidFill>
                  <a:srgbClr val="CF1356"/>
                </a:solidFill>
                <a:latin typeface="Book Antiqua" pitchFamily="18" charset="0"/>
                <a:cs typeface="+mn-cs"/>
              </a:rPr>
              <a:t>Брагинский </a:t>
            </a:r>
            <a:r>
              <a:rPr lang="ru-RU" sz="2200" b="1" dirty="0">
                <a:solidFill>
                  <a:srgbClr val="CF1356"/>
                </a:solidFill>
                <a:latin typeface="Book Antiqua" pitchFamily="18" charset="0"/>
                <a:cs typeface="+mn-cs"/>
              </a:rPr>
              <a:t>Борис Маркович,</a:t>
            </a:r>
            <a:r>
              <a:rPr lang="ru-RU" sz="2200" b="1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  <a:cs typeface="+mn-cs"/>
              </a:rPr>
              <a:t> </a:t>
            </a:r>
            <a:endParaRPr lang="ru-RU" sz="2200" b="1" dirty="0" smtClean="0">
              <a:solidFill>
                <a:schemeClr val="bg2"/>
              </a:solidFill>
              <a:latin typeface="Book Antiqua" pitchFamily="18" charset="0"/>
              <a:cs typeface="+mn-cs"/>
            </a:endParaRPr>
          </a:p>
          <a:p>
            <a:pPr eaLnBrk="0" hangingPunct="0">
              <a:spcBef>
                <a:spcPct val="20000"/>
              </a:spcBef>
              <a:buClr>
                <a:schemeClr val="tx2"/>
              </a:buClr>
              <a:buSzPct val="90000"/>
              <a:defRPr/>
            </a:pPr>
            <a:r>
              <a:rPr lang="ru-RU" sz="2200" b="1" dirty="0" smtClean="0">
                <a:solidFill>
                  <a:schemeClr val="bg2"/>
                </a:solidFill>
                <a:latin typeface="Book Antiqua" pitchFamily="18" charset="0"/>
                <a:cs typeface="+mn-cs"/>
              </a:rPr>
              <a:t>доцент </a:t>
            </a:r>
            <a:r>
              <a:rPr lang="ru-RU" sz="2200" b="1" dirty="0">
                <a:solidFill>
                  <a:schemeClr val="bg2"/>
                </a:solidFill>
                <a:latin typeface="Book Antiqua" pitchFamily="18" charset="0"/>
                <a:cs typeface="+mn-cs"/>
              </a:rPr>
              <a:t>кафедры внутренних </a:t>
            </a:r>
            <a:r>
              <a:rPr lang="ru-RU" sz="2200" b="1" dirty="0" smtClean="0">
                <a:solidFill>
                  <a:schemeClr val="bg2"/>
                </a:solidFill>
                <a:latin typeface="Book Antiqua" pitchFamily="18" charset="0"/>
                <a:cs typeface="+mn-cs"/>
              </a:rPr>
              <a:t>болезней</a:t>
            </a:r>
          </a:p>
          <a:p>
            <a:pPr eaLnBrk="0" hangingPunct="0">
              <a:spcBef>
                <a:spcPct val="20000"/>
              </a:spcBef>
              <a:buClr>
                <a:schemeClr val="tx2"/>
              </a:buClr>
              <a:buSzPct val="90000"/>
              <a:defRPr/>
            </a:pPr>
            <a:r>
              <a:rPr lang="ru-RU" sz="2200" b="1" dirty="0" smtClean="0">
                <a:solidFill>
                  <a:srgbClr val="CF1356"/>
                </a:solidFill>
                <a:latin typeface="Book Antiqua" pitchFamily="18" charset="0"/>
                <a:cs typeface="+mn-cs"/>
              </a:rPr>
              <a:t>1960 </a:t>
            </a:r>
            <a:r>
              <a:rPr lang="ru-RU" sz="2200" b="1" dirty="0">
                <a:solidFill>
                  <a:srgbClr val="CF1356"/>
                </a:solidFill>
                <a:latin typeface="Book Antiqua" pitchFamily="18" charset="0"/>
                <a:cs typeface="+mn-cs"/>
              </a:rPr>
              <a:t>г. </a:t>
            </a:r>
          </a:p>
        </p:txBody>
      </p:sp>
      <p:pic>
        <p:nvPicPr>
          <p:cNvPr id="9" name="Picture 8" descr="Аринчин Н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263" y="1235101"/>
            <a:ext cx="1565658" cy="1939827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627784" y="1124744"/>
            <a:ext cx="619268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eaLnBrk="0" hangingPunct="0">
              <a:spcBef>
                <a:spcPts val="0"/>
              </a:spcBef>
              <a:buClr>
                <a:schemeClr val="tx2"/>
              </a:buClr>
              <a:buSzPct val="90000"/>
              <a:defRPr/>
            </a:pPr>
            <a:r>
              <a:rPr lang="ru-RU" sz="2200" b="1" dirty="0">
                <a:solidFill>
                  <a:schemeClr val="bg2"/>
                </a:solidFill>
                <a:latin typeface="Book Antiqua" pitchFamily="18" charset="0"/>
                <a:cs typeface="+mn-cs"/>
              </a:rPr>
              <a:t>Первый сотрудник, получивший звание профессора с момента открытия института, был </a:t>
            </a:r>
            <a:endParaRPr lang="ru-RU" sz="2200" b="1" dirty="0" smtClean="0">
              <a:solidFill>
                <a:schemeClr val="bg2"/>
              </a:solidFill>
              <a:latin typeface="Book Antiqua" pitchFamily="18" charset="0"/>
              <a:cs typeface="+mn-cs"/>
            </a:endParaRPr>
          </a:p>
          <a:p>
            <a:pPr eaLnBrk="0" hangingPunct="0">
              <a:spcBef>
                <a:spcPts val="0"/>
              </a:spcBef>
              <a:buClr>
                <a:schemeClr val="tx2"/>
              </a:buClr>
              <a:buSzPct val="90000"/>
              <a:defRPr/>
            </a:pPr>
            <a:r>
              <a:rPr lang="ru-RU" sz="2200" b="1" dirty="0" err="1" smtClean="0">
                <a:solidFill>
                  <a:srgbClr val="CF1356"/>
                </a:solidFill>
                <a:latin typeface="Book Antiqua" pitchFamily="18" charset="0"/>
                <a:cs typeface="+mn-cs"/>
              </a:rPr>
              <a:t>Аринчин</a:t>
            </a:r>
            <a:r>
              <a:rPr lang="ru-RU" sz="2200" b="1" dirty="0" smtClean="0">
                <a:solidFill>
                  <a:srgbClr val="CF1356"/>
                </a:solidFill>
                <a:latin typeface="Book Antiqua" pitchFamily="18" charset="0"/>
                <a:cs typeface="+mn-cs"/>
              </a:rPr>
              <a:t> Николай </a:t>
            </a:r>
            <a:r>
              <a:rPr lang="ru-RU" sz="2200" b="1" dirty="0">
                <a:solidFill>
                  <a:srgbClr val="CF1356"/>
                </a:solidFill>
                <a:latin typeface="Book Antiqua" pitchFamily="18" charset="0"/>
                <a:cs typeface="+mn-cs"/>
              </a:rPr>
              <a:t>Иванович,</a:t>
            </a:r>
            <a:r>
              <a:rPr lang="ru-RU" sz="2200" b="1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  <a:cs typeface="+mn-cs"/>
              </a:rPr>
              <a:t> </a:t>
            </a:r>
            <a:endParaRPr lang="ru-RU" sz="2200" b="1" dirty="0" smtClean="0">
              <a:solidFill>
                <a:schemeClr val="tx1">
                  <a:lumMod val="95000"/>
                </a:schemeClr>
              </a:solidFill>
              <a:latin typeface="Book Antiqua" pitchFamily="18" charset="0"/>
              <a:cs typeface="+mn-cs"/>
            </a:endParaRPr>
          </a:p>
          <a:p>
            <a:pPr eaLnBrk="0" hangingPunct="0">
              <a:spcBef>
                <a:spcPts val="0"/>
              </a:spcBef>
              <a:buClr>
                <a:schemeClr val="tx2"/>
              </a:buClr>
              <a:buSzPct val="90000"/>
              <a:defRPr/>
            </a:pPr>
            <a:r>
              <a:rPr lang="ru-RU" sz="2200" b="1" dirty="0" err="1" smtClean="0">
                <a:solidFill>
                  <a:schemeClr val="bg2"/>
                </a:solidFill>
                <a:latin typeface="Book Antiqua" pitchFamily="18" charset="0"/>
                <a:cs typeface="+mn-cs"/>
              </a:rPr>
              <a:t>зав.кафедрой</a:t>
            </a:r>
            <a:r>
              <a:rPr lang="ru-RU" sz="2200" b="1" dirty="0" smtClean="0">
                <a:solidFill>
                  <a:schemeClr val="bg2"/>
                </a:solidFill>
                <a:latin typeface="Book Antiqua" pitchFamily="18" charset="0"/>
                <a:cs typeface="+mn-cs"/>
              </a:rPr>
              <a:t> </a:t>
            </a:r>
            <a:r>
              <a:rPr lang="ru-RU" sz="2200" b="1" dirty="0">
                <a:solidFill>
                  <a:schemeClr val="bg2"/>
                </a:solidFill>
                <a:latin typeface="Book Antiqua" pitchFamily="18" charset="0"/>
                <a:cs typeface="+mn-cs"/>
              </a:rPr>
              <a:t>нормальной </a:t>
            </a:r>
            <a:r>
              <a:rPr lang="ru-RU" sz="2200" b="1" dirty="0" smtClean="0">
                <a:solidFill>
                  <a:schemeClr val="bg2"/>
                </a:solidFill>
                <a:latin typeface="Book Antiqua" pitchFamily="18" charset="0"/>
                <a:cs typeface="+mn-cs"/>
              </a:rPr>
              <a:t>физиологии</a:t>
            </a:r>
          </a:p>
          <a:p>
            <a:pPr eaLnBrk="0" hangingPunct="0">
              <a:spcBef>
                <a:spcPts val="0"/>
              </a:spcBef>
              <a:buClr>
                <a:schemeClr val="tx2"/>
              </a:buClr>
              <a:buSzPct val="90000"/>
              <a:defRPr/>
            </a:pPr>
            <a:r>
              <a:rPr lang="ru-RU" sz="2200" b="1" dirty="0" smtClean="0">
                <a:solidFill>
                  <a:srgbClr val="CF1356"/>
                </a:solidFill>
                <a:latin typeface="Book Antiqua" pitchFamily="18" charset="0"/>
                <a:cs typeface="+mn-cs"/>
              </a:rPr>
              <a:t>1960 </a:t>
            </a:r>
            <a:r>
              <a:rPr lang="ru-RU" sz="2200" b="1" dirty="0">
                <a:solidFill>
                  <a:srgbClr val="CF1356"/>
                </a:solidFill>
                <a:latin typeface="Book Antiqua" pitchFamily="18" charset="0"/>
                <a:cs typeface="+mn-cs"/>
              </a:rPr>
              <a:t>год </a:t>
            </a:r>
          </a:p>
        </p:txBody>
      </p:sp>
    </p:spTree>
    <p:extLst>
      <p:ext uri="{BB962C8B-B14F-4D97-AF65-F5344CB8AC3E}">
        <p14:creationId xmlns:p14="http://schemas.microsoft.com/office/powerpoint/2010/main" val="1324160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71604" y="260350"/>
            <a:ext cx="6959621" cy="596900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Первые монографии</a:t>
            </a:r>
          </a:p>
        </p:txBody>
      </p:sp>
      <p:pic>
        <p:nvPicPr>
          <p:cNvPr id="37891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8" descr="Аринчин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4624" y="3786190"/>
            <a:ext cx="1714512" cy="2659737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  <a:effectLst/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276674" y="3929066"/>
            <a:ext cx="511175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90000"/>
            </a:pPr>
            <a:r>
              <a:rPr lang="ru-RU" sz="2400" b="1" dirty="0" smtClean="0">
                <a:solidFill>
                  <a:srgbClr val="CF1356"/>
                </a:solidFill>
                <a:latin typeface="Book Antiqua" pitchFamily="18" charset="0"/>
              </a:rPr>
              <a:t>1961 год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90000"/>
            </a:pPr>
            <a:r>
              <a:rPr lang="ru-RU" sz="2400" b="1" dirty="0" err="1" smtClean="0">
                <a:solidFill>
                  <a:srgbClr val="CF1356"/>
                </a:solidFill>
                <a:latin typeface="Book Antiqua" pitchFamily="18" charset="0"/>
              </a:rPr>
              <a:t>Аринчин</a:t>
            </a:r>
            <a:r>
              <a:rPr lang="ru-RU" sz="2400" b="1" dirty="0" smtClean="0">
                <a:solidFill>
                  <a:srgbClr val="CF1356"/>
                </a:solidFill>
                <a:latin typeface="Book Antiqua" pitchFamily="18" charset="0"/>
              </a:rPr>
              <a:t> </a:t>
            </a:r>
            <a:r>
              <a:rPr lang="ru-RU" sz="2400" b="1" dirty="0">
                <a:solidFill>
                  <a:srgbClr val="CF1356"/>
                </a:solidFill>
                <a:latin typeface="Book Antiqua" pitchFamily="18" charset="0"/>
              </a:rPr>
              <a:t>Н.И</a:t>
            </a:r>
            <a:r>
              <a:rPr lang="ru-RU" sz="2400" b="1" dirty="0" smtClean="0">
                <a:solidFill>
                  <a:srgbClr val="CF1356"/>
                </a:solidFill>
                <a:latin typeface="Book Antiqua" pitchFamily="18" charset="0"/>
              </a:rPr>
              <a:t>.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90000"/>
            </a:pPr>
            <a:r>
              <a:rPr lang="ru-RU" sz="2400" b="1" dirty="0" smtClean="0">
                <a:solidFill>
                  <a:schemeClr val="bg2"/>
                </a:solidFill>
                <a:latin typeface="Book Antiqua" pitchFamily="18" charset="0"/>
              </a:rPr>
              <a:t>профессор, зав.кафедрой </a:t>
            </a:r>
            <a:r>
              <a:rPr lang="ru-RU" sz="2400" b="1" dirty="0">
                <a:solidFill>
                  <a:schemeClr val="bg2"/>
                </a:solidFill>
                <a:latin typeface="Book Antiqua" pitchFamily="18" charset="0"/>
              </a:rPr>
              <a:t>нормальной физиологии (проректор по НИР 1960) </a:t>
            </a:r>
            <a:endParaRPr lang="ru-RU" sz="2400" b="1" dirty="0" smtClean="0">
              <a:solidFill>
                <a:schemeClr val="bg2"/>
              </a:solidFill>
              <a:latin typeface="Book Antiqua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44624" y="929455"/>
            <a:ext cx="1714512" cy="2562350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  <a:effectLst/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322026" y="1428736"/>
            <a:ext cx="578647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b="1" dirty="0" smtClean="0">
                <a:solidFill>
                  <a:srgbClr val="CF1356"/>
                </a:solidFill>
                <a:latin typeface="Book Antiqua" pitchFamily="18" charset="0"/>
              </a:rPr>
              <a:t>1959 год</a:t>
            </a:r>
            <a:endParaRPr lang="en-US" sz="2400" b="1" dirty="0" smtClean="0">
              <a:solidFill>
                <a:srgbClr val="CF1356"/>
              </a:solidFill>
              <a:latin typeface="Book Antiqua" pitchFamily="18" charset="0"/>
            </a:endParaRPr>
          </a:p>
          <a:p>
            <a:r>
              <a:rPr lang="ru-RU" sz="2400" b="1" dirty="0" err="1" smtClean="0">
                <a:solidFill>
                  <a:srgbClr val="CF1356"/>
                </a:solidFill>
                <a:latin typeface="Book Antiqua" pitchFamily="18" charset="0"/>
              </a:rPr>
              <a:t>Супрон</a:t>
            </a:r>
            <a:r>
              <a:rPr lang="ru-RU" sz="2400" b="1" dirty="0" smtClean="0">
                <a:solidFill>
                  <a:srgbClr val="CF1356"/>
                </a:solidFill>
                <a:latin typeface="Book Antiqua" pitchFamily="18" charset="0"/>
              </a:rPr>
              <a:t> Л.Ф. </a:t>
            </a:r>
          </a:p>
          <a:p>
            <a:r>
              <a:rPr lang="ru-RU" sz="2400" b="1" dirty="0" smtClean="0">
                <a:solidFill>
                  <a:schemeClr val="bg2"/>
                </a:solidFill>
                <a:latin typeface="Book Antiqua" pitchFamily="18" charset="0"/>
              </a:rPr>
              <a:t>первый ректор </a:t>
            </a:r>
            <a:r>
              <a:rPr lang="ru-RU" sz="2400" b="1" dirty="0" err="1" smtClean="0">
                <a:solidFill>
                  <a:schemeClr val="bg2"/>
                </a:solidFill>
                <a:latin typeface="Book Antiqua" pitchFamily="18" charset="0"/>
              </a:rPr>
              <a:t>ГрГМИ</a:t>
            </a:r>
            <a:endParaRPr lang="ru-RU" sz="2400" b="1" dirty="0" smtClean="0">
              <a:solidFill>
                <a:schemeClr val="bg2"/>
              </a:solidFill>
              <a:latin typeface="Book Antiqua" pitchFamily="18" charset="0"/>
            </a:endParaRPr>
          </a:p>
          <a:p>
            <a:r>
              <a:rPr lang="ru-RU" sz="2400" b="1" dirty="0" smtClean="0">
                <a:solidFill>
                  <a:schemeClr val="bg2"/>
                </a:solidFill>
                <a:latin typeface="Book Antiqua" pitchFamily="18" charset="0"/>
              </a:rPr>
              <a:t>доцент, зав.кафедрой патологической физиологии </a:t>
            </a:r>
            <a:endParaRPr lang="ru-RU" sz="2400" b="1" dirty="0">
              <a:solidFill>
                <a:schemeClr val="bg2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470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44174" y="403207"/>
            <a:ext cx="7892322" cy="828705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0" hangingPunct="0">
              <a:buClr>
                <a:schemeClr val="tx2"/>
              </a:buClr>
              <a:buSzPct val="90000"/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Times New Roman" pitchFamily="18" charset="0"/>
              </a:rPr>
              <a:t>Члены Академии наук</a:t>
            </a:r>
            <a:r>
              <a:rPr lang="ru-RU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Беларуси, </a:t>
            </a:r>
          </a:p>
          <a:p>
            <a:pPr marL="342900" indent="-342900" algn="ctr" eaLnBrk="0" hangingPunct="0">
              <a:buClr>
                <a:schemeClr val="tx2"/>
              </a:buClr>
              <a:buSzPct val="90000"/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профессора</a:t>
            </a:r>
            <a:endParaRPr lang="ru-RU" dirty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891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5508104" y="4509120"/>
            <a:ext cx="40131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buClr>
                <a:schemeClr val="tx2"/>
              </a:buClr>
              <a:buSzPct val="90000"/>
              <a:buFont typeface="Wingdings" pitchFamily="2" charset="2"/>
              <a:buNone/>
              <a:defRPr/>
            </a:pPr>
            <a:r>
              <a:rPr lang="ru-RU" sz="2000" b="1" dirty="0" err="1" smtClean="0">
                <a:solidFill>
                  <a:srgbClr val="CF1356"/>
                </a:solidFill>
                <a:latin typeface="Book Antiqua" panose="02040602050305030304" pitchFamily="18" charset="0"/>
                <a:cs typeface="Times New Roman" pitchFamily="18" charset="0"/>
              </a:rPr>
              <a:t>Снежицкий</a:t>
            </a:r>
            <a:r>
              <a:rPr lang="ru-RU" sz="2000" b="1" dirty="0" smtClean="0">
                <a:solidFill>
                  <a:srgbClr val="CF1356"/>
                </a:solidFill>
                <a:latin typeface="Book Antiqua" panose="02040602050305030304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F1356"/>
                </a:solidFill>
                <a:latin typeface="Book Antiqua" panose="02040602050305030304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F1356"/>
                </a:solidFill>
                <a:latin typeface="Book Antiqua" panose="02040602050305030304" pitchFamily="18" charset="0"/>
                <a:cs typeface="Times New Roman" pitchFamily="18" charset="0"/>
              </a:rPr>
              <a:t>Виктор Александрович</a:t>
            </a:r>
          </a:p>
          <a:p>
            <a:pPr algn="ctr" eaLnBrk="0" hangingPunct="0">
              <a:buClr>
                <a:schemeClr val="tx2"/>
              </a:buClr>
              <a:buSzPct val="90000"/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chemeClr val="bg2"/>
                </a:solidFill>
                <a:latin typeface="Book Antiqua" panose="02040602050305030304" pitchFamily="18" charset="0"/>
                <a:cs typeface="Times New Roman" pitchFamily="18" charset="0"/>
              </a:rPr>
              <a:t>2014 г.</a:t>
            </a:r>
          </a:p>
        </p:txBody>
      </p:sp>
      <p:pic>
        <p:nvPicPr>
          <p:cNvPr id="16" name="Рисунок 15" descr="Снежицкий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1724410"/>
            <a:ext cx="1944216" cy="2667465"/>
          </a:xfrm>
          <a:prstGeom prst="rect">
            <a:avLst/>
          </a:prstGeom>
          <a:ln w="28575" cmpd="thickThin">
            <a:solidFill>
              <a:srgbClr val="CF1356"/>
            </a:solidFill>
            <a:miter lim="800000"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3131840" y="4514687"/>
            <a:ext cx="28083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F1356"/>
                </a:solidFill>
                <a:latin typeface="Book Antiqua" pitchFamily="18" charset="0"/>
              </a:rPr>
              <a:t>Островский </a:t>
            </a:r>
          </a:p>
          <a:p>
            <a:pPr algn="ctr"/>
            <a:r>
              <a:rPr lang="ru-RU" sz="2000" b="1" dirty="0" smtClean="0">
                <a:solidFill>
                  <a:srgbClr val="CF1356"/>
                </a:solidFill>
                <a:latin typeface="Book Antiqua" pitchFamily="18" charset="0"/>
              </a:rPr>
              <a:t>Юрий Михайлович</a:t>
            </a:r>
          </a:p>
          <a:p>
            <a:pPr algn="ctr"/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1977 г.</a:t>
            </a:r>
            <a:endParaRPr lang="ru-RU" sz="2000" b="1" dirty="0">
              <a:solidFill>
                <a:schemeClr val="bg2"/>
              </a:solidFill>
              <a:latin typeface="Book Antiqua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5"/>
          <a:srcRect r="7999"/>
          <a:stretch>
            <a:fillRect/>
          </a:stretch>
        </p:blipFill>
        <p:spPr bwMode="auto">
          <a:xfrm>
            <a:off x="3563888" y="1728605"/>
            <a:ext cx="1857388" cy="2643206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1884" y="1714488"/>
            <a:ext cx="1928826" cy="2643206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07504" y="4514687"/>
            <a:ext cx="32147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CF1356"/>
                </a:solidFill>
                <a:latin typeface="Book Antiqua" pitchFamily="18" charset="0"/>
              </a:rPr>
              <a:t>Аринчин</a:t>
            </a:r>
            <a:r>
              <a:rPr lang="ru-RU" sz="2000" b="1" dirty="0" smtClean="0">
                <a:solidFill>
                  <a:srgbClr val="CF1356"/>
                </a:solidFill>
                <a:latin typeface="Book Antiqua" pitchFamily="18" charset="0"/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rgbClr val="CF1356"/>
                </a:solidFill>
                <a:latin typeface="Book Antiqua" pitchFamily="18" charset="0"/>
              </a:rPr>
              <a:t>Николай Иванович</a:t>
            </a:r>
          </a:p>
          <a:p>
            <a:pPr algn="ctr"/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1966 г.</a:t>
            </a:r>
            <a:endParaRPr lang="ru-RU" sz="2000" b="1" dirty="0">
              <a:solidFill>
                <a:schemeClr val="bg2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712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403648" y="182557"/>
            <a:ext cx="6696075" cy="1152525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 sz="28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03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142976" y="357166"/>
            <a:ext cx="7643866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ru-RU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Заслуженные </a:t>
            </a: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деятели наук РБ,</a:t>
            </a:r>
            <a:b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профессора </a:t>
            </a:r>
            <a:r>
              <a:rPr lang="ru-RU" b="1" dirty="0" err="1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ГрГМУ</a:t>
            </a:r>
            <a:endParaRPr lang="ru-RU" b="1" dirty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Picture 9" descr="Корабле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0166" y="1484784"/>
            <a:ext cx="1197538" cy="1760400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pic>
        <p:nvPicPr>
          <p:cNvPr id="7" name="Picture 10" descr="Маслаков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49983" y="1527274"/>
            <a:ext cx="1117961" cy="1760400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483421" y="3290540"/>
            <a:ext cx="2160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sz="1800" b="1" dirty="0">
                <a:solidFill>
                  <a:srgbClr val="CF1356"/>
                </a:solidFill>
                <a:effectLst/>
                <a:latin typeface="Book Antiqua" panose="02040602050305030304" pitchFamily="18" charset="0"/>
              </a:rPr>
              <a:t>Маслаков</a:t>
            </a:r>
            <a:r>
              <a:rPr lang="ru-RU" sz="2000" b="1" dirty="0">
                <a:solidFill>
                  <a:srgbClr val="CF1356"/>
                </a:solidFill>
                <a:effectLst/>
                <a:latin typeface="Book Antiqua" panose="02040602050305030304" pitchFamily="18" charset="0"/>
              </a:rPr>
              <a:t> Д.А. </a:t>
            </a:r>
          </a:p>
        </p:txBody>
      </p:sp>
      <p:pic>
        <p:nvPicPr>
          <p:cNvPr id="11" name="Picture 11" descr="Копия Болтрукевич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040" y="1494967"/>
            <a:ext cx="1182011" cy="1760400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4428331" y="3300647"/>
            <a:ext cx="2447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sz="1800" b="1" dirty="0" err="1">
                <a:solidFill>
                  <a:srgbClr val="CF1356"/>
                </a:solidFill>
                <a:effectLst/>
                <a:latin typeface="Book Antiqua" panose="02040602050305030304" pitchFamily="18" charset="0"/>
              </a:rPr>
              <a:t>Болтрукевич</a:t>
            </a:r>
            <a:r>
              <a:rPr lang="ru-RU" sz="2000" b="1" dirty="0">
                <a:solidFill>
                  <a:srgbClr val="CF1356"/>
                </a:solidFill>
                <a:effectLst/>
                <a:latin typeface="Book Antiqua" panose="02040602050305030304" pitchFamily="18" charset="0"/>
              </a:rPr>
              <a:t> С.И.</a:t>
            </a:r>
          </a:p>
        </p:txBody>
      </p:sp>
      <p:pic>
        <p:nvPicPr>
          <p:cNvPr id="13" name="Picture 16" descr="DSCN992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26893" y="3972076"/>
            <a:ext cx="1332964" cy="1761180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1619647" y="5768429"/>
            <a:ext cx="1800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sz="1800" b="1" dirty="0" err="1">
                <a:solidFill>
                  <a:srgbClr val="CF1356"/>
                </a:solidFill>
                <a:effectLst/>
                <a:latin typeface="Book Antiqua" panose="02040602050305030304" pitchFamily="18" charset="0"/>
              </a:rPr>
              <a:t>Гарелик</a:t>
            </a:r>
            <a:r>
              <a:rPr lang="ru-RU" sz="2000" b="1" dirty="0">
                <a:solidFill>
                  <a:srgbClr val="CF1356"/>
                </a:solidFill>
                <a:effectLst/>
                <a:latin typeface="Book Antiqua" panose="02040602050305030304" pitchFamily="18" charset="0"/>
              </a:rPr>
              <a:t> П.В.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79512" y="3290540"/>
            <a:ext cx="22320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sz="1800" b="1" dirty="0">
                <a:solidFill>
                  <a:srgbClr val="CF1356"/>
                </a:solidFill>
                <a:effectLst/>
                <a:latin typeface="Book Antiqua" panose="02040602050305030304" pitchFamily="18" charset="0"/>
              </a:rPr>
              <a:t>Кораблев </a:t>
            </a:r>
            <a:r>
              <a:rPr lang="ru-RU" sz="1800" b="1" dirty="0" smtClean="0">
                <a:solidFill>
                  <a:srgbClr val="CF1356"/>
                </a:solidFill>
                <a:effectLst/>
                <a:latin typeface="Book Antiqua" panose="02040602050305030304" pitchFamily="18" charset="0"/>
              </a:rPr>
              <a:t>М.В.</a:t>
            </a:r>
            <a:endParaRPr lang="ru-RU" sz="1800" b="1" dirty="0">
              <a:solidFill>
                <a:srgbClr val="CF1356"/>
              </a:solidFill>
              <a:effectLst/>
              <a:latin typeface="Book Antiqua" panose="0204060205030503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1"/>
          <a:stretch/>
        </p:blipFill>
        <p:spPr>
          <a:xfrm>
            <a:off x="6302222" y="3972856"/>
            <a:ext cx="1136600" cy="1760400"/>
          </a:xfrm>
          <a:prstGeom prst="rect">
            <a:avLst/>
          </a:prstGeom>
          <a:ln w="28575" cmpd="thickThin">
            <a:solidFill>
              <a:srgbClr val="AF0954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6017898" y="5808090"/>
            <a:ext cx="2010486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1800" b="1" dirty="0" err="1">
                <a:solidFill>
                  <a:srgbClr val="CF1356"/>
                </a:solidFill>
                <a:latin typeface="Book Antiqua" panose="02040602050305030304" pitchFamily="18" charset="0"/>
              </a:rPr>
              <a:t>Цыркунов</a:t>
            </a:r>
            <a:r>
              <a:rPr lang="ru-RU" sz="2000" b="1" dirty="0">
                <a:solidFill>
                  <a:srgbClr val="CF1356"/>
                </a:solidFill>
                <a:latin typeface="Book Antiqua" panose="02040602050305030304" pitchFamily="18" charset="0"/>
              </a:rPr>
              <a:t> В.М.</a:t>
            </a:r>
          </a:p>
        </p:txBody>
      </p:sp>
      <p:pic>
        <p:nvPicPr>
          <p:cNvPr id="17" name="Рисунок 16" descr="Гордеев Я.Я..JPG"/>
          <p:cNvPicPr>
            <a:picLocks noChangeAspect="1"/>
          </p:cNvPicPr>
          <p:nvPr/>
        </p:nvPicPr>
        <p:blipFill rotWithShape="1">
          <a:blip r:embed="rId8" cstate="print">
            <a:lum contrast="10000"/>
          </a:blip>
          <a:srcRect l="19006" t="3226" r="29267" b="3226"/>
          <a:stretch/>
        </p:blipFill>
        <p:spPr>
          <a:xfrm>
            <a:off x="4036655" y="3972856"/>
            <a:ext cx="1297879" cy="17604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 cmpd="thickThin">
            <a:solidFill>
              <a:srgbClr val="CF135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881474" y="5765194"/>
            <a:ext cx="1842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rgbClr val="CF1356"/>
                </a:solidFill>
                <a:latin typeface="Book Antiqua" panose="02040602050305030304" pitchFamily="18" charset="0"/>
              </a:rPr>
              <a:t>Гордеев</a:t>
            </a:r>
            <a:r>
              <a:rPr lang="ru-RU" sz="2000" b="1" dirty="0" smtClean="0">
                <a:solidFill>
                  <a:srgbClr val="CF1356"/>
                </a:solidFill>
                <a:latin typeface="Book Antiqua" panose="02040602050305030304" pitchFamily="18" charset="0"/>
              </a:rPr>
              <a:t> Я.Я.</a:t>
            </a:r>
            <a:endParaRPr lang="ru-RU" sz="2000" dirty="0">
              <a:solidFill>
                <a:srgbClr val="CF1356"/>
              </a:solidFill>
              <a:latin typeface="Book Antiqua" panose="02040602050305030304" pitchFamily="18" charset="0"/>
            </a:endParaRPr>
          </a:p>
        </p:txBody>
      </p:sp>
      <p:pic>
        <p:nvPicPr>
          <p:cNvPr id="20" name="Picture 1" descr="http://belawards.narod.ru/images/PZaslNaukiA.jpg"/>
          <p:cNvPicPr>
            <a:picLocks noChangeAspect="1" noChangeArrowheads="1"/>
          </p:cNvPicPr>
          <p:nvPr/>
        </p:nvPicPr>
        <p:blipFill>
          <a:blip r:embed="rId9" r:link="rId10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14740" t="5795" r="12094" b="6425"/>
          <a:stretch>
            <a:fillRect/>
          </a:stretch>
        </p:blipFill>
        <p:spPr bwMode="auto">
          <a:xfrm>
            <a:off x="8274496" y="44624"/>
            <a:ext cx="762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ostrovskii.jpg"/>
          <p:cNvPicPr>
            <a:picLocks noChangeAspect="1"/>
          </p:cNvPicPr>
          <p:nvPr/>
        </p:nvPicPr>
        <p:blipFill>
          <a:blip r:embed="rId11"/>
          <a:srcRect l="4545" r="4545"/>
          <a:stretch>
            <a:fillRect/>
          </a:stretch>
        </p:blipFill>
        <p:spPr>
          <a:xfrm>
            <a:off x="7105515" y="1488707"/>
            <a:ext cx="1282909" cy="1764000"/>
          </a:xfrm>
          <a:prstGeom prst="rect">
            <a:avLst/>
          </a:prstGeom>
          <a:ln w="28575" cmpd="thickThin">
            <a:solidFill>
              <a:srgbClr val="CF1356"/>
            </a:solidFill>
          </a:ln>
        </p:spPr>
      </p:pic>
      <p:sp>
        <p:nvSpPr>
          <p:cNvPr id="22" name="Прямоугольник 21"/>
          <p:cNvSpPr/>
          <p:nvPr/>
        </p:nvSpPr>
        <p:spPr>
          <a:xfrm>
            <a:off x="6650542" y="3255367"/>
            <a:ext cx="26019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rgbClr val="CF1356"/>
                </a:solidFill>
                <a:latin typeface="Book Antiqua" pitchFamily="18" charset="0"/>
              </a:rPr>
              <a:t>Островский</a:t>
            </a:r>
            <a:r>
              <a:rPr lang="ru-RU" sz="2400" b="1" dirty="0" smtClean="0">
                <a:solidFill>
                  <a:srgbClr val="CF1356"/>
                </a:solidFill>
                <a:latin typeface="Book Antiqua" pitchFamily="18" charset="0"/>
              </a:rPr>
              <a:t> Ю.М.</a:t>
            </a:r>
            <a:endParaRPr lang="ru-RU" sz="2400" b="1" dirty="0">
              <a:solidFill>
                <a:srgbClr val="CF1356"/>
              </a:solidFill>
              <a:latin typeface="Book Antiqua" pitchFamily="18" charset="0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3179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6512" y="5924551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1000100" y="333754"/>
            <a:ext cx="7100292" cy="502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Заслуженный врач  РБ</a:t>
            </a:r>
            <a:endParaRPr lang="ru-RU" dirty="0">
              <a:solidFill>
                <a:srgbClr val="CF1356"/>
              </a:solidFill>
              <a:latin typeface="Book Antiqua" panose="02040602050305030304" pitchFamily="18" charset="0"/>
            </a:endParaRPr>
          </a:p>
        </p:txBody>
      </p:sp>
      <p:pic>
        <p:nvPicPr>
          <p:cNvPr id="15" name="Picture 1" descr="http://belawards.narod.ru/images/PZaslVrachA.jpg"/>
          <p:cNvPicPr>
            <a:picLocks noChangeAspect="1" noChangeArrowheads="1"/>
          </p:cNvPicPr>
          <p:nvPr/>
        </p:nvPicPr>
        <p:blipFill>
          <a:blip r:embed="rId4" r:link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625" t="3472" r="16666" b="6249"/>
          <a:stretch>
            <a:fillRect/>
          </a:stretch>
        </p:blipFill>
        <p:spPr bwMode="auto">
          <a:xfrm>
            <a:off x="8001024" y="214290"/>
            <a:ext cx="92869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http://www.grsmu.by/files/university/cafedry/hiryrgicheskih-boleznei-1/photo/batvinkov.jpg"/>
          <p:cNvPicPr>
            <a:picLocks noChangeAspect="1" noChangeArrowheads="1"/>
          </p:cNvPicPr>
          <p:nvPr/>
        </p:nvPicPr>
        <p:blipFill>
          <a:blip r:embed="rId6" r:link="rId7"/>
          <a:srcRect/>
          <a:stretch>
            <a:fillRect/>
          </a:stretch>
        </p:blipFill>
        <p:spPr bwMode="auto">
          <a:xfrm>
            <a:off x="6447251" y="1414517"/>
            <a:ext cx="1293101" cy="1860552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pic>
        <p:nvPicPr>
          <p:cNvPr id="18" name="Picture 3" descr="http://www.grsmu.by/files/university/cafedry/psihiatrii-narkologii/photo/obuhov_.jpg"/>
          <p:cNvPicPr>
            <a:picLocks noChangeAspect="1" noChangeArrowheads="1"/>
          </p:cNvPicPr>
          <p:nvPr/>
        </p:nvPicPr>
        <p:blipFill>
          <a:blip r:embed="rId8" r:link="rId9"/>
          <a:srcRect/>
          <a:stretch>
            <a:fillRect/>
          </a:stretch>
        </p:blipFill>
        <p:spPr bwMode="auto">
          <a:xfrm>
            <a:off x="1371733" y="1414517"/>
            <a:ext cx="1285884" cy="1833107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3296376" y="3358733"/>
            <a:ext cx="25717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 pitchFamily="18" charset="0"/>
              </a:rPr>
              <a:t>Голубцов М. О.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Book Antiqua" pitchFamily="18" charset="0"/>
                <a:ea typeface="Times New Roman" pitchFamily="18" charset="0"/>
              </a:rPr>
              <a:t>профессор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Book Antiqua" pitchFamily="18" charset="0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5817796" y="3286725"/>
            <a:ext cx="27146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 pitchFamily="18" charset="0"/>
              </a:rPr>
              <a:t>Батвинков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 pitchFamily="18" charset="0"/>
              </a:rPr>
              <a:t> Н. И.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Book Antiqua" pitchFamily="18" charset="0"/>
                <a:ea typeface="Times New Roman" pitchFamily="18" charset="0"/>
              </a:rPr>
              <a:t>профессор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Book Antiqua" pitchFamily="18" charset="0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813716" y="3286725"/>
            <a:ext cx="22860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 pitchFamily="18" charset="0"/>
              </a:rPr>
              <a:t>Обухов Г.А.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Book Antiqua" pitchFamily="18" charset="0"/>
                <a:ea typeface="Times New Roman" pitchFamily="18" charset="0"/>
              </a:rPr>
              <a:t>профессор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Book Antiqua" pitchFamily="18" charset="0"/>
            </a:endParaRPr>
          </a:p>
        </p:txBody>
      </p:sp>
      <p:pic>
        <p:nvPicPr>
          <p:cNvPr id="23" name="Рисунок 22" descr="Голубцов000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74343" y="1414517"/>
            <a:ext cx="1402540" cy="1928826"/>
          </a:xfrm>
          <a:prstGeom prst="rect">
            <a:avLst/>
          </a:prstGeom>
          <a:ln w="28575" cmpd="thickThin">
            <a:solidFill>
              <a:srgbClr val="CF1356"/>
            </a:solidFill>
          </a:ln>
        </p:spPr>
      </p:pic>
    </p:spTree>
    <p:extLst>
      <p:ext uri="{BB962C8B-B14F-4D97-AF65-F5344CB8AC3E}">
        <p14:creationId xmlns:p14="http://schemas.microsoft.com/office/powerpoint/2010/main" val="285003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C8B491"/>
              </a:clrFrom>
              <a:clrTo>
                <a:srgbClr val="C8B49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" y="3743030"/>
            <a:ext cx="952530" cy="1253841"/>
          </a:xfrm>
          <a:prstGeom prst="rect">
            <a:avLst/>
          </a:prstGeom>
        </p:spPr>
      </p:pic>
      <p:pic>
        <p:nvPicPr>
          <p:cNvPr id="37891" name="Рисунок 10" descr="journal2.t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Прямоугольник 23"/>
          <p:cNvSpPr/>
          <p:nvPr/>
        </p:nvSpPr>
        <p:spPr>
          <a:xfrm>
            <a:off x="1144174" y="281536"/>
            <a:ext cx="7820314" cy="893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Заслуженный работник образования </a:t>
            </a:r>
            <a:r>
              <a:rPr lang="ru-RU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РБ</a:t>
            </a:r>
            <a:endParaRPr lang="ru-RU" dirty="0">
              <a:solidFill>
                <a:srgbClr val="CF1356"/>
              </a:solidFill>
              <a:latin typeface="Book Antiqua" panose="02040602050305030304" pitchFamily="18" charset="0"/>
            </a:endParaRPr>
          </a:p>
        </p:txBody>
      </p:sp>
      <p:pic>
        <p:nvPicPr>
          <p:cNvPr id="25" name="Picture 2" descr="Жук ИГ-выпуск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4174" y="1164419"/>
            <a:ext cx="1411602" cy="2120565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2771800" y="1164419"/>
            <a:ext cx="64087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20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Жук И.Г.</a:t>
            </a:r>
          </a:p>
          <a:p>
            <a:pPr>
              <a:spcBef>
                <a:spcPts val="0"/>
              </a:spcBef>
            </a:pPr>
            <a:r>
              <a:rPr lang="ru-RU" sz="2000" b="1" dirty="0">
                <a:solidFill>
                  <a:schemeClr val="bg2"/>
                </a:solidFill>
                <a:latin typeface="Book Antiqua" pitchFamily="18" charset="0"/>
              </a:rPr>
              <a:t>Профессор</a:t>
            </a:r>
          </a:p>
          <a:p>
            <a:pPr>
              <a:spcBef>
                <a:spcPts val="0"/>
              </a:spcBef>
            </a:pPr>
            <a:r>
              <a:rPr lang="ru-RU" sz="2000" b="1" dirty="0">
                <a:solidFill>
                  <a:schemeClr val="bg2"/>
                </a:solidFill>
                <a:latin typeface="Book Antiqua" pitchFamily="18" charset="0"/>
              </a:rPr>
              <a:t>Первый проректор </a:t>
            </a:r>
            <a:r>
              <a:rPr lang="ru-RU" sz="2000" b="1" dirty="0" err="1" smtClean="0">
                <a:solidFill>
                  <a:schemeClr val="bg2"/>
                </a:solidFill>
                <a:latin typeface="Book Antiqua" pitchFamily="18" charset="0"/>
              </a:rPr>
              <a:t>ГрГМУ</a:t>
            </a:r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 </a:t>
            </a:r>
            <a:r>
              <a:rPr lang="ru-RU" sz="2000" b="1" dirty="0">
                <a:solidFill>
                  <a:schemeClr val="bg2"/>
                </a:solidFill>
                <a:latin typeface="Book Antiqua" pitchFamily="18" charset="0"/>
              </a:rPr>
              <a:t>(1998- 2009)</a:t>
            </a:r>
          </a:p>
          <a:p>
            <a:r>
              <a:rPr lang="ru-RU" sz="2000" b="1" dirty="0">
                <a:solidFill>
                  <a:schemeClr val="bg2"/>
                </a:solidFill>
              </a:rPr>
              <a:t>Заместитель председателя Постоянной комиссии Совета Республики Национального собрания РБ по региональной политике и местному самоуправлению. </a:t>
            </a:r>
          </a:p>
          <a:p>
            <a:r>
              <a:rPr lang="ru-RU" sz="2000" b="1" dirty="0">
                <a:solidFill>
                  <a:schemeClr val="bg2"/>
                </a:solidFill>
              </a:rPr>
              <a:t>Председатель Гродненского областного Совета депутатов. </a:t>
            </a:r>
            <a:endParaRPr lang="ru-RU" sz="2000" b="1" dirty="0">
              <a:solidFill>
                <a:schemeClr val="bg2"/>
              </a:solidFill>
              <a:latin typeface="Book Antiqua" pitchFamily="18" charset="0"/>
            </a:endParaRPr>
          </a:p>
        </p:txBody>
      </p:sp>
      <p:pic>
        <p:nvPicPr>
          <p:cNvPr id="27" name="Рисунок 26" descr="Зобнинская.jpg"/>
          <p:cNvPicPr>
            <a:picLocks noChangeAspect="1"/>
          </p:cNvPicPr>
          <p:nvPr/>
        </p:nvPicPr>
        <p:blipFill>
          <a:blip r:embed="rId6"/>
          <a:srcRect l="60460" b="28125"/>
          <a:stretch>
            <a:fillRect/>
          </a:stretch>
        </p:blipFill>
        <p:spPr>
          <a:xfrm>
            <a:off x="1165002" y="4221088"/>
            <a:ext cx="1390774" cy="1952904"/>
          </a:xfrm>
          <a:prstGeom prst="rect">
            <a:avLst/>
          </a:prstGeom>
          <a:ln w="28575" cmpd="thickThin">
            <a:solidFill>
              <a:srgbClr val="CF1356"/>
            </a:solidFill>
          </a:ln>
        </p:spPr>
      </p:pic>
      <p:sp>
        <p:nvSpPr>
          <p:cNvPr id="28" name="Прямоугольник 27"/>
          <p:cNvSpPr/>
          <p:nvPr/>
        </p:nvSpPr>
        <p:spPr>
          <a:xfrm>
            <a:off x="938084" y="3573016"/>
            <a:ext cx="7704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Заслуженный </a:t>
            </a: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учитель </a:t>
            </a:r>
            <a:r>
              <a:rPr lang="ru-RU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БССР</a:t>
            </a:r>
            <a:endParaRPr lang="ru-RU" dirty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790380" y="4295998"/>
            <a:ext cx="57420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Зобнинская</a:t>
            </a:r>
            <a:r>
              <a:rPr lang="ru-RU" sz="2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А.Д.</a:t>
            </a:r>
          </a:p>
          <a:p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Заведующая учебно-методическим кабинетом кафедры гуманитарных наук (1980-1992).</a:t>
            </a:r>
            <a:endParaRPr lang="ru-RU" sz="2000" b="1" dirty="0">
              <a:solidFill>
                <a:schemeClr val="bg2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99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44174" y="403208"/>
            <a:ext cx="6956218" cy="596900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0" hangingPunct="0">
              <a:buClr>
                <a:schemeClr val="tx2"/>
              </a:buClr>
              <a:buSzPct val="90000"/>
              <a:buFont typeface="Wingdings" pitchFamily="2" charset="2"/>
              <a:buNone/>
              <a:defRPr/>
            </a:pPr>
            <a:r>
              <a:rPr lang="ru-RU" sz="3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Times New Roman" pitchFamily="18" charset="0"/>
              </a:rPr>
              <a:t>Медаль Франциска Скорины</a:t>
            </a:r>
            <a:endParaRPr lang="ru-RU" sz="3000" dirty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37891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1437" y="5910616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2304609" y="5579948"/>
            <a:ext cx="2267392" cy="330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85000"/>
              </a:lnSpc>
              <a:buClr>
                <a:schemeClr val="tx2"/>
              </a:buClr>
              <a:buSzPct val="90000"/>
              <a:buFont typeface="Wingdings" pitchFamily="2" charset="2"/>
              <a:buNone/>
              <a:defRPr/>
            </a:pPr>
            <a:r>
              <a:rPr lang="ru-RU" sz="1800" b="1" dirty="0" err="1" smtClean="0">
                <a:solidFill>
                  <a:srgbClr val="CF1356"/>
                </a:solidFill>
                <a:latin typeface="Book Antiqua" panose="02040602050305030304" pitchFamily="18" charset="0"/>
                <a:cs typeface="Times New Roman" pitchFamily="18" charset="0"/>
              </a:rPr>
              <a:t>Снежицкий</a:t>
            </a:r>
            <a:r>
              <a:rPr lang="ru-RU" sz="1800" b="1" dirty="0" smtClean="0">
                <a:solidFill>
                  <a:srgbClr val="CF1356"/>
                </a:solidFill>
                <a:latin typeface="Book Antiqua" panose="02040602050305030304" pitchFamily="18" charset="0"/>
                <a:cs typeface="Times New Roman" pitchFamily="18" charset="0"/>
              </a:rPr>
              <a:t> В.А.</a:t>
            </a:r>
          </a:p>
        </p:txBody>
      </p:sp>
      <p:pic>
        <p:nvPicPr>
          <p:cNvPr id="16" name="Рисунок 15" descr="Снежицкий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222" y="3825240"/>
            <a:ext cx="1285714" cy="1764000"/>
          </a:xfrm>
          <a:prstGeom prst="rect">
            <a:avLst/>
          </a:prstGeom>
          <a:ln w="28575" cmpd="thickThin">
            <a:solidFill>
              <a:srgbClr val="CF1356"/>
            </a:solidFill>
            <a:miter lim="800000"/>
          </a:ln>
        </p:spPr>
      </p:pic>
      <p:pic>
        <p:nvPicPr>
          <p:cNvPr id="7" name="Picture 10" descr="Маслаков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9592" y="1412875"/>
            <a:ext cx="1117961" cy="1760400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395536" y="3140968"/>
            <a:ext cx="21605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sz="1800" b="1" dirty="0">
                <a:solidFill>
                  <a:srgbClr val="CF1356"/>
                </a:solidFill>
                <a:effectLst/>
                <a:latin typeface="Book Antiqua" panose="02040602050305030304" pitchFamily="18" charset="0"/>
              </a:rPr>
              <a:t>Маслаков Д.А. </a:t>
            </a:r>
          </a:p>
        </p:txBody>
      </p:sp>
      <p:pic>
        <p:nvPicPr>
          <p:cNvPr id="9" name="Picture 16" descr="DSCN992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34980" y="1381326"/>
            <a:ext cx="1332964" cy="1761180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555751" y="3131676"/>
            <a:ext cx="18002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sz="1800" b="1" dirty="0" err="1">
                <a:solidFill>
                  <a:srgbClr val="CF1356"/>
                </a:solidFill>
                <a:effectLst/>
                <a:latin typeface="Book Antiqua" panose="02040602050305030304" pitchFamily="18" charset="0"/>
              </a:rPr>
              <a:t>Гарелик</a:t>
            </a:r>
            <a:r>
              <a:rPr lang="ru-RU" sz="1800" b="1" dirty="0">
                <a:solidFill>
                  <a:srgbClr val="CF1356"/>
                </a:solidFill>
                <a:effectLst/>
                <a:latin typeface="Book Antiqua" panose="02040602050305030304" pitchFamily="18" charset="0"/>
              </a:rPr>
              <a:t> П.В.</a:t>
            </a:r>
          </a:p>
        </p:txBody>
      </p:sp>
      <p:pic>
        <p:nvPicPr>
          <p:cNvPr id="11" name="Рисунок 10" descr="Гордеев Я.Я..JPG"/>
          <p:cNvPicPr>
            <a:picLocks noChangeAspect="1"/>
          </p:cNvPicPr>
          <p:nvPr/>
        </p:nvPicPr>
        <p:blipFill rotWithShape="1">
          <a:blip r:embed="rId6" cstate="print">
            <a:lum contrast="10000"/>
          </a:blip>
          <a:srcRect l="19006" t="3226" r="29267" b="3226"/>
          <a:stretch/>
        </p:blipFill>
        <p:spPr>
          <a:xfrm>
            <a:off x="4930305" y="1367223"/>
            <a:ext cx="1297879" cy="17604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 cmpd="thickThin">
            <a:solidFill>
              <a:srgbClr val="CF135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4716016" y="3131676"/>
            <a:ext cx="1693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CF1356"/>
                </a:solidFill>
                <a:latin typeface="Book Antiqua" panose="02040602050305030304" pitchFamily="18" charset="0"/>
              </a:rPr>
              <a:t>Гордеев Я.Я.</a:t>
            </a:r>
            <a:endParaRPr lang="ru-RU" sz="1800" dirty="0">
              <a:solidFill>
                <a:srgbClr val="CF1356"/>
              </a:solidFill>
              <a:latin typeface="Book Antiqua" panose="0204060205030503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926348" y="3140968"/>
            <a:ext cx="131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CF1356"/>
                </a:solidFill>
                <a:latin typeface="Book Antiqua" panose="02040602050305030304" pitchFamily="18" charset="0"/>
              </a:rPr>
              <a:t>Жук И.Г.</a:t>
            </a:r>
            <a:endParaRPr lang="ru-RU" sz="1800" dirty="0">
              <a:solidFill>
                <a:srgbClr val="CF1356"/>
              </a:solidFill>
              <a:latin typeface="Book Antiqua" panose="0204060205030503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1"/>
          <a:stretch/>
        </p:blipFill>
        <p:spPr>
          <a:xfrm>
            <a:off x="843112" y="3828840"/>
            <a:ext cx="1136600" cy="1760400"/>
          </a:xfrm>
          <a:prstGeom prst="rect">
            <a:avLst/>
          </a:prstGeom>
          <a:ln w="28575" cmpd="thickThin">
            <a:solidFill>
              <a:srgbClr val="AF0954"/>
            </a:solidFill>
          </a:ln>
        </p:spPr>
      </p:pic>
      <p:sp>
        <p:nvSpPr>
          <p:cNvPr id="18" name="Прямоугольник 17"/>
          <p:cNvSpPr/>
          <p:nvPr/>
        </p:nvSpPr>
        <p:spPr>
          <a:xfrm>
            <a:off x="391783" y="5589240"/>
            <a:ext cx="1947969" cy="3277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1800" b="1" dirty="0" err="1">
                <a:solidFill>
                  <a:srgbClr val="CF1356"/>
                </a:solidFill>
                <a:latin typeface="Book Antiqua" panose="02040602050305030304" pitchFamily="18" charset="0"/>
              </a:rPr>
              <a:t>Цыркунов</a:t>
            </a:r>
            <a:r>
              <a:rPr lang="ru-RU" sz="1800" b="1" dirty="0">
                <a:solidFill>
                  <a:srgbClr val="CF1356"/>
                </a:solidFill>
                <a:latin typeface="Book Antiqua" panose="02040602050305030304" pitchFamily="18" charset="0"/>
              </a:rPr>
              <a:t> В.М.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660232" y="5579948"/>
            <a:ext cx="2038140" cy="331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1800" b="1" dirty="0" err="1" smtClean="0">
                <a:solidFill>
                  <a:srgbClr val="CF1356"/>
                </a:solidFill>
                <a:latin typeface="Book Antiqua" panose="02040602050305030304" pitchFamily="18" charset="0"/>
              </a:rPr>
              <a:t>Зиматкин</a:t>
            </a:r>
            <a:r>
              <a:rPr lang="ru-RU" sz="1800" b="1" dirty="0" smtClean="0">
                <a:solidFill>
                  <a:srgbClr val="CF1356"/>
                </a:solidFill>
                <a:latin typeface="Book Antiqua" panose="02040602050305030304" pitchFamily="18" charset="0"/>
              </a:rPr>
              <a:t> С.М.</a:t>
            </a:r>
            <a:endParaRPr lang="ru-RU" sz="1800" dirty="0">
              <a:solidFill>
                <a:srgbClr val="CF1356"/>
              </a:solidFill>
              <a:latin typeface="Book Antiqua" panose="0204060205030503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572000" y="5589240"/>
            <a:ext cx="2160240" cy="3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1800" b="1" dirty="0" smtClean="0">
                <a:solidFill>
                  <a:srgbClr val="CF1356"/>
                </a:solidFill>
                <a:latin typeface="Book Antiqua" panose="02040602050305030304" pitchFamily="18" charset="0"/>
              </a:rPr>
              <a:t>Парамонова Н.С.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6" t="5817" r="14049" b="20655"/>
          <a:stretch/>
        </p:blipFill>
        <p:spPr>
          <a:xfrm>
            <a:off x="5019570" y="3825240"/>
            <a:ext cx="1136606" cy="1764000"/>
          </a:xfrm>
          <a:prstGeom prst="rect">
            <a:avLst/>
          </a:prstGeom>
          <a:ln w="28575" cmpd="thickThin">
            <a:solidFill>
              <a:srgbClr val="AF0954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3"/>
          <a:stretch/>
        </p:blipFill>
        <p:spPr>
          <a:xfrm>
            <a:off x="6924879" y="3809880"/>
            <a:ext cx="1319529" cy="1764000"/>
          </a:xfrm>
          <a:prstGeom prst="rect">
            <a:avLst/>
          </a:prstGeom>
          <a:ln w="28575" cmpd="thickThin">
            <a:solidFill>
              <a:srgbClr val="CF1356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879" y="1412776"/>
            <a:ext cx="1319529" cy="1764000"/>
          </a:xfrm>
          <a:prstGeom prst="rect">
            <a:avLst/>
          </a:prstGeom>
          <a:ln w="28575" cmpd="thickThin">
            <a:solidFill>
              <a:srgbClr val="CF1356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13346"/>
            <a:ext cx="827584" cy="1773394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3660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44174" y="403208"/>
            <a:ext cx="7604290" cy="596900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0" hangingPunct="0">
              <a:buClr>
                <a:schemeClr val="tx2"/>
              </a:buClr>
              <a:buSzPct val="90000"/>
              <a:buFont typeface="Wingdings" pitchFamily="2" charset="2"/>
              <a:buNone/>
              <a:defRPr/>
            </a:pPr>
            <a:r>
              <a:rPr lang="ru-RU" sz="3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Times New Roman" pitchFamily="18" charset="0"/>
              </a:rPr>
              <a:t>Медаль «За трудовые заслуги»</a:t>
            </a:r>
            <a:endParaRPr lang="ru-RU" sz="3000" dirty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37891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868144" y="3932741"/>
            <a:ext cx="2823865" cy="360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000" b="1" dirty="0" err="1" smtClean="0">
                <a:solidFill>
                  <a:srgbClr val="CF1356"/>
                </a:solidFill>
                <a:latin typeface="Book Antiqua" panose="02040602050305030304" pitchFamily="18" charset="0"/>
              </a:rPr>
              <a:t>Мишонкова</a:t>
            </a:r>
            <a:r>
              <a:rPr lang="ru-RU" sz="2000" b="1" dirty="0" smtClean="0">
                <a:solidFill>
                  <a:srgbClr val="CF1356"/>
                </a:solidFill>
                <a:latin typeface="Book Antiqua" panose="02040602050305030304" pitchFamily="18" charset="0"/>
              </a:rPr>
              <a:t> Н.А.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3" r="2392" b="14862"/>
          <a:stretch/>
        </p:blipFill>
        <p:spPr>
          <a:xfrm>
            <a:off x="6460476" y="1772816"/>
            <a:ext cx="1351884" cy="2088000"/>
          </a:xfrm>
          <a:prstGeom prst="rect">
            <a:avLst/>
          </a:prstGeom>
          <a:ln w="28575" cmpd="thickThin">
            <a:solidFill>
              <a:srgbClr val="AF0954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3563888" y="3932741"/>
            <a:ext cx="1944216" cy="360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000" b="1" dirty="0" smtClean="0">
                <a:solidFill>
                  <a:srgbClr val="CF1356"/>
                </a:solidFill>
                <a:latin typeface="Book Antiqua" panose="02040602050305030304" pitchFamily="18" charset="0"/>
              </a:rPr>
              <a:t>Воробьев В.В.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118673" y="3932741"/>
            <a:ext cx="2013167" cy="360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000" b="1" dirty="0" err="1" smtClean="0">
                <a:solidFill>
                  <a:srgbClr val="CF1356"/>
                </a:solidFill>
                <a:latin typeface="Book Antiqua" panose="02040602050305030304" pitchFamily="18" charset="0"/>
              </a:rPr>
              <a:t>Ракова</a:t>
            </a:r>
            <a:r>
              <a:rPr lang="ru-RU" sz="2000" b="1" dirty="0" smtClean="0">
                <a:solidFill>
                  <a:srgbClr val="CF1356"/>
                </a:solidFill>
                <a:latin typeface="Book Antiqua" panose="02040602050305030304" pitchFamily="18" charset="0"/>
              </a:rPr>
              <a:t> С.Н.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6" t="2472" r="32329" b="18110"/>
          <a:stretch/>
        </p:blipFill>
        <p:spPr>
          <a:xfrm>
            <a:off x="1331640" y="1772816"/>
            <a:ext cx="1504950" cy="2087096"/>
          </a:xfrm>
          <a:prstGeom prst="rect">
            <a:avLst/>
          </a:prstGeom>
          <a:ln w="28575" cmpd="thickThin">
            <a:solidFill>
              <a:srgbClr val="CF1356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05"/>
          <a:stretch/>
        </p:blipFill>
        <p:spPr>
          <a:xfrm>
            <a:off x="8028384" y="228942"/>
            <a:ext cx="901947" cy="1687890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4" t="3372" r="15057" b="35239"/>
          <a:stretch/>
        </p:blipFill>
        <p:spPr>
          <a:xfrm>
            <a:off x="3821038" y="1772816"/>
            <a:ext cx="1543050" cy="2105026"/>
          </a:xfrm>
          <a:prstGeom prst="rect">
            <a:avLst/>
          </a:prstGeom>
          <a:ln w="28575" cmpd="thickThin">
            <a:solidFill>
              <a:srgbClr val="CF1356"/>
            </a:solidFill>
          </a:ln>
        </p:spPr>
      </p:pic>
    </p:spTree>
    <p:extLst>
      <p:ext uri="{BB962C8B-B14F-4D97-AF65-F5344CB8AC3E}">
        <p14:creationId xmlns:p14="http://schemas.microsoft.com/office/powerpoint/2010/main" val="344857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Горизонтальный свиток 6"/>
          <p:cNvSpPr/>
          <p:nvPr/>
        </p:nvSpPr>
        <p:spPr>
          <a:xfrm>
            <a:off x="1331640" y="116632"/>
            <a:ext cx="7429500" cy="3240360"/>
          </a:xfrm>
          <a:prstGeom prst="horizontalScroll">
            <a:avLst/>
          </a:prstGeom>
          <a:noFill/>
          <a:ln w="28575" cmpd="thickThin">
            <a:solidFill>
              <a:srgbClr val="CF135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5000"/>
              </a:lnSpc>
              <a:spcBef>
                <a:spcPts val="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tabLst>
                <a:tab pos="3943350" algn="l"/>
              </a:tabLst>
              <a:defRPr/>
            </a:pPr>
            <a:r>
              <a:rPr lang="ru-RU" sz="2400" b="1" dirty="0">
                <a:solidFill>
                  <a:srgbClr val="CF1356"/>
                </a:solidFill>
                <a:latin typeface="Book Antiqua" pitchFamily="18" charset="0"/>
                <a:cs typeface="Arial" pitchFamily="34" charset="0"/>
              </a:rPr>
              <a:t>В 1776-1781 гг. в Гродно действовала Медицинская академия - </a:t>
            </a:r>
            <a:r>
              <a:rPr lang="ru-RU" sz="2400" b="1" dirty="0">
                <a:solidFill>
                  <a:schemeClr val="bg2"/>
                </a:solidFill>
              </a:rPr>
              <a:t>первое в Беларуси высшее учебное заведение по подготовке медицинского персонала</a:t>
            </a:r>
            <a:r>
              <a:rPr lang="ru-RU" sz="2400" dirty="0">
                <a:solidFill>
                  <a:schemeClr val="bg2"/>
                </a:solidFill>
              </a:rPr>
              <a:t> </a:t>
            </a:r>
            <a:r>
              <a:rPr lang="ru-RU" sz="2400" b="1" dirty="0">
                <a:solidFill>
                  <a:srgbClr val="CF1356"/>
                </a:solidFill>
                <a:latin typeface="Book Antiqua" pitchFamily="18" charset="0"/>
                <a:cs typeface="Arial" pitchFamily="34" charset="0"/>
              </a:rPr>
              <a:t>– историческая  предшественница Гродненского государственного медицинского университета</a:t>
            </a:r>
            <a:endParaRPr lang="ru-RU" sz="2400" dirty="0">
              <a:solidFill>
                <a:srgbClr val="CF1356"/>
              </a:solidFill>
              <a:latin typeface="Book Antiqua" pitchFamily="18" charset="0"/>
              <a:cs typeface="Arial" pitchFamily="34" charset="0"/>
            </a:endParaRPr>
          </a:p>
        </p:txBody>
      </p:sp>
      <p:pic>
        <p:nvPicPr>
          <p:cNvPr id="8" name="Рисунок 13" descr="2010-01-27_10035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417540"/>
            <a:ext cx="2571750" cy="2171700"/>
          </a:xfrm>
          <a:prstGeom prst="plaque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pic>
        <p:nvPicPr>
          <p:cNvPr id="9" name="Рисунок 12" descr="Горадня (N._Orda,_XIX)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84496" y="3935884"/>
            <a:ext cx="2901950" cy="2157412"/>
          </a:xfrm>
          <a:prstGeom prst="plaque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pic>
        <p:nvPicPr>
          <p:cNvPr id="10" name="Picture 7" descr="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34075" y="4485406"/>
            <a:ext cx="2995613" cy="2039938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615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57290" y="260351"/>
            <a:ext cx="7572428" cy="811196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Их именами названы улицы Гродно</a:t>
            </a:r>
            <a:endParaRPr lang="ru-RU" dirty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87043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http://www.grsmu.by/files/university/cafedry/psihiatrii-narkologii/photo/obuhov_.jp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766406" y="4000504"/>
            <a:ext cx="1357322" cy="1934946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285984" y="1160745"/>
            <a:ext cx="664373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Маслаков</a:t>
            </a:r>
            <a:r>
              <a:rPr lang="ru-RU" sz="2800" b="1" cap="all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8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Дмитрий Андреевич</a:t>
            </a:r>
            <a:endParaRPr lang="ru-RU" sz="2800" b="1" cap="all" dirty="0" smtClean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Ректор </a:t>
            </a:r>
            <a:r>
              <a:rPr lang="ru-RU" sz="2000" b="1" dirty="0" err="1" smtClean="0">
                <a:solidFill>
                  <a:schemeClr val="bg2"/>
                </a:solidFill>
                <a:latin typeface="Book Antiqua" pitchFamily="18" charset="0"/>
              </a:rPr>
              <a:t>ГрГМУ</a:t>
            </a:r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 (1962-1998)</a:t>
            </a:r>
          </a:p>
          <a:p>
            <a:pPr>
              <a:lnSpc>
                <a:spcPct val="90000"/>
              </a:lnSpc>
            </a:pPr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Профессор</a:t>
            </a:r>
          </a:p>
          <a:p>
            <a:pPr>
              <a:lnSpc>
                <a:spcPct val="90000"/>
              </a:lnSpc>
            </a:pPr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Заслуженный деятель науки Беларуси</a:t>
            </a:r>
          </a:p>
          <a:p>
            <a:pPr>
              <a:lnSpc>
                <a:spcPct val="90000"/>
              </a:lnSpc>
            </a:pPr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Почетный гражданин Гродно</a:t>
            </a:r>
          </a:p>
          <a:p>
            <a:pPr>
              <a:lnSpc>
                <a:spcPct val="90000"/>
              </a:lnSpc>
            </a:pPr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Заведующий кафедрой патофизиологии (1962-2003)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47606" y="3714752"/>
            <a:ext cx="650085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/>
            <a:r>
              <a:rPr lang="ru-RU" sz="28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 pitchFamily="18" charset="0"/>
              </a:rPr>
              <a:t>Обухов Геннадий Алексеевич</a:t>
            </a:r>
          </a:p>
          <a:p>
            <a:pPr eaLnBrk="0" hangingPunct="0">
              <a:lnSpc>
                <a:spcPct val="90000"/>
              </a:lnSpc>
            </a:pPr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  <a:ea typeface="Times New Roman" pitchFamily="18" charset="0"/>
              </a:rPr>
              <a:t>Профессор</a:t>
            </a:r>
          </a:p>
          <a:p>
            <a:pPr eaLnBrk="0" hangingPunct="0">
              <a:lnSpc>
                <a:spcPct val="90000"/>
              </a:lnSpc>
            </a:pPr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Заслуженный врач РБ</a:t>
            </a:r>
          </a:p>
          <a:p>
            <a:pPr lvl="0" eaLnBrk="0" hangingPunct="0">
              <a:lnSpc>
                <a:spcPct val="90000"/>
              </a:lnSpc>
            </a:pPr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Первый доцент кафедры психиатрии </a:t>
            </a:r>
          </a:p>
          <a:p>
            <a:pPr lvl="0" eaLnBrk="0" hangingPunct="0">
              <a:lnSpc>
                <a:spcPct val="90000"/>
              </a:lnSpc>
            </a:pPr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Заведующий кафедрой психиатрии и наркологии  (1963 -1997)</a:t>
            </a:r>
          </a:p>
          <a:p>
            <a:pPr lvl="0" eaLnBrk="0" hangingPunct="0">
              <a:lnSpc>
                <a:spcPct val="90000"/>
              </a:lnSpc>
            </a:pPr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Организатор психиатрической службы Гродненской области</a:t>
            </a:r>
          </a:p>
        </p:txBody>
      </p:sp>
      <p:pic>
        <p:nvPicPr>
          <p:cNvPr id="9" name="Рисунок 8"/>
          <p:cNvPicPr/>
          <p:nvPr/>
        </p:nvPicPr>
        <p:blipFill>
          <a:blip r:embed="rId6">
            <a:lum contrast="20000"/>
          </a:blip>
          <a:srcRect/>
          <a:stretch>
            <a:fillRect/>
          </a:stretch>
        </p:blipFill>
        <p:spPr bwMode="auto">
          <a:xfrm>
            <a:off x="766976" y="1214422"/>
            <a:ext cx="1428760" cy="2000264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957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3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144174" y="257131"/>
            <a:ext cx="73882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Заслуженный врач Российской федерации </a:t>
            </a:r>
          </a:p>
          <a:p>
            <a:pPr algn="ctr">
              <a:lnSpc>
                <a:spcPct val="80000"/>
              </a:lnSpc>
            </a:pPr>
            <a:r>
              <a:rPr lang="ru-RU" sz="2200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(выпускники университета)</a:t>
            </a:r>
            <a:endParaRPr lang="ru-RU" sz="2200" dirty="0">
              <a:solidFill>
                <a:schemeClr val="bg2"/>
              </a:solidFill>
              <a:latin typeface="Book Antiqua" panose="02040602050305030304" pitchFamily="18" charset="0"/>
            </a:endParaRPr>
          </a:p>
        </p:txBody>
      </p:sp>
      <p:pic>
        <p:nvPicPr>
          <p:cNvPr id="10" name="Picture 2" descr="Бареунов С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78037" y="1124744"/>
            <a:ext cx="1233723" cy="1714512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pic>
        <p:nvPicPr>
          <p:cNvPr id="11" name="Picture 3" descr="File:Znak zaslujeniy vrach.jpg"/>
          <p:cNvPicPr>
            <a:picLocks noChangeAspect="1" noChangeArrowheads="1"/>
          </p:cNvPicPr>
          <p:nvPr/>
        </p:nvPicPr>
        <p:blipFill>
          <a:blip r:embed="rId5" r:link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50492" y="49200"/>
            <a:ext cx="814156" cy="107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3548"/>
          <p:cNvPicPr>
            <a:picLocks noChangeAspect="1" noChangeArrowheads="1"/>
          </p:cNvPicPr>
          <p:nvPr/>
        </p:nvPicPr>
        <p:blipFill>
          <a:blip r:embed="rId7"/>
          <a:srcRect l="8484" r="22564"/>
          <a:stretch>
            <a:fillRect/>
          </a:stretch>
        </p:blipFill>
        <p:spPr bwMode="auto">
          <a:xfrm>
            <a:off x="3862749" y="1356457"/>
            <a:ext cx="1405183" cy="1712503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pic>
        <p:nvPicPr>
          <p:cNvPr id="13" name="Picture 5" descr="mvy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04248" y="1124744"/>
            <a:ext cx="1315037" cy="1643074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323528" y="2852936"/>
            <a:ext cx="2952328" cy="125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CF1356"/>
                </a:solidFill>
                <a:effectLst/>
                <a:latin typeface="Book Antiqua" pitchFamily="18" charset="0"/>
                <a:ea typeface="Times New Roman" pitchFamily="18" charset="0"/>
              </a:rPr>
              <a:t>Барсуков С.Ф.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Book Antiqua" pitchFamily="18" charset="0"/>
                <a:ea typeface="Times New Roman" pitchFamily="18" charset="0"/>
              </a:rPr>
              <a:t>(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Book Antiqua" pitchFamily="18" charset="0"/>
                <a:ea typeface="Times New Roman" pitchFamily="18" charset="0"/>
              </a:rPr>
              <a:t>вып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Book Antiqua" pitchFamily="18" charset="0"/>
                <a:ea typeface="Times New Roman" pitchFamily="18" charset="0"/>
              </a:rPr>
              <a:t>. 1971)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Book Antiqua" pitchFamily="18" charset="0"/>
                <a:ea typeface="Times New Roman" pitchFamily="18" charset="0"/>
              </a:rPr>
              <a:t>полковник мед. службы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Book Antiqua" pitchFamily="18" charset="0"/>
                <a:ea typeface="Times New Roman" pitchFamily="18" charset="0"/>
              </a:rPr>
              <a:t>Зав.неврологическим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Book Antiqua" pitchFamily="18" charset="0"/>
                <a:ea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Book Antiqua" pitchFamily="18" charset="0"/>
                <a:ea typeface="Times New Roman" pitchFamily="18" charset="0"/>
              </a:rPr>
              <a:t>отде-лением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Book Antiqua" pitchFamily="18" charset="0"/>
                <a:ea typeface="Times New Roman" pitchFamily="18" charset="0"/>
              </a:rPr>
              <a:t>  ГКБ № 7 г.Москва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Book Antiqua" pitchFamily="18" charset="0"/>
              </a:rPr>
              <a:t> 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3347864" y="3037368"/>
            <a:ext cx="2520280" cy="125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CF1356"/>
                </a:solidFill>
                <a:effectLst/>
                <a:latin typeface="Book Antiqua" pitchFamily="18" charset="0"/>
                <a:ea typeface="Times New Roman" pitchFamily="18" charset="0"/>
              </a:rPr>
              <a:t>Круглов А.Г.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Book Antiqua" pitchFamily="18" charset="0"/>
                <a:ea typeface="Times New Roman" pitchFamily="18" charset="0"/>
              </a:rPr>
              <a:t>(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Book Antiqua" pitchFamily="18" charset="0"/>
                <a:ea typeface="Times New Roman" pitchFamily="18" charset="0"/>
              </a:rPr>
              <a:t>вып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Book Antiqua" pitchFamily="18" charset="0"/>
                <a:ea typeface="Times New Roman" pitchFamily="18" charset="0"/>
              </a:rPr>
              <a:t>. 1972)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Book Antiqua" pitchFamily="18" charset="0"/>
                <a:ea typeface="Times New Roman" pitchFamily="18" charset="0"/>
              </a:rPr>
              <a:t>начальник Департамента тыла МВД России (2004-2006)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Book Antiqua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940152" y="2738185"/>
            <a:ext cx="3060988" cy="169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CF1356"/>
                </a:solidFill>
                <a:latin typeface="Book Antiqua" pitchFamily="18" charset="0"/>
              </a:rPr>
              <a:t>Минаков В.Я. 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schemeClr val="bg2"/>
                </a:solidFill>
                <a:latin typeface="Book Antiqua" pitchFamily="18" charset="0"/>
              </a:rPr>
              <a:t>(</a:t>
            </a:r>
            <a:r>
              <a:rPr lang="ru-RU" sz="1600" b="1" dirty="0" err="1" smtClean="0">
                <a:solidFill>
                  <a:schemeClr val="bg2"/>
                </a:solidFill>
                <a:latin typeface="Book Antiqua" pitchFamily="18" charset="0"/>
              </a:rPr>
              <a:t>вып</a:t>
            </a:r>
            <a:r>
              <a:rPr lang="ru-RU" sz="1600" b="1" dirty="0" smtClean="0">
                <a:solidFill>
                  <a:schemeClr val="bg2"/>
                </a:solidFill>
                <a:latin typeface="Book Antiqua" pitchFamily="18" charset="0"/>
              </a:rPr>
              <a:t>. 1964)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schemeClr val="bg2"/>
                </a:solidFill>
                <a:latin typeface="Book Antiqua" pitchFamily="18" charset="0"/>
              </a:rPr>
              <a:t>зав. отделением </a:t>
            </a:r>
            <a:r>
              <a:rPr lang="ru-RU" sz="1600" b="1" dirty="0" err="1" smtClean="0">
                <a:solidFill>
                  <a:schemeClr val="bg2"/>
                </a:solidFill>
                <a:latin typeface="Book Antiqua" pitchFamily="18" charset="0"/>
              </a:rPr>
              <a:t>рефлексоте-рапии</a:t>
            </a:r>
            <a:r>
              <a:rPr lang="ru-RU" sz="1600" b="1" dirty="0" smtClean="0">
                <a:solidFill>
                  <a:schemeClr val="bg2"/>
                </a:solidFill>
                <a:latin typeface="Book Antiqua" pitchFamily="18" charset="0"/>
              </a:rPr>
              <a:t> и точечного массажа Поликлиники </a:t>
            </a:r>
            <a:r>
              <a:rPr lang="ru-RU" sz="1600" b="1" dirty="0" err="1" smtClean="0">
                <a:solidFill>
                  <a:schemeClr val="bg2"/>
                </a:solidFill>
                <a:latin typeface="Book Antiqua" pitchFamily="18" charset="0"/>
              </a:rPr>
              <a:t>Правительст</a:t>
            </a:r>
            <a:r>
              <a:rPr lang="ru-RU" sz="1600" b="1" dirty="0" smtClean="0">
                <a:solidFill>
                  <a:schemeClr val="bg2"/>
                </a:solidFill>
                <a:latin typeface="Book Antiqua" pitchFamily="18" charset="0"/>
              </a:rPr>
              <a:t>-венного медицинского центра РФ, к.м.н. </a:t>
            </a:r>
            <a:endParaRPr lang="ru-RU" sz="1600" b="1" dirty="0">
              <a:solidFill>
                <a:schemeClr val="bg2"/>
              </a:solidFill>
              <a:latin typeface="Book Antiqua" pitchFamily="18" charset="0"/>
            </a:endParaRPr>
          </a:p>
        </p:txBody>
      </p:sp>
      <p:pic>
        <p:nvPicPr>
          <p:cNvPr id="17" name="Picture 1" descr="КозявкинВ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7139" y="4437112"/>
            <a:ext cx="1444541" cy="1837079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691680" y="4417261"/>
            <a:ext cx="7372967" cy="1748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Герой Украины, заслуженный деятель науки и техники Украины</a:t>
            </a:r>
            <a:endParaRPr lang="ru-RU" sz="2400" b="1" dirty="0" smtClean="0">
              <a:solidFill>
                <a:srgbClr val="CF1356"/>
              </a:solidFill>
              <a:latin typeface="Book Antiqua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1800" b="1" dirty="0" err="1" smtClean="0">
                <a:solidFill>
                  <a:srgbClr val="CF1356"/>
                </a:solidFill>
                <a:latin typeface="Book Antiqua" pitchFamily="18" charset="0"/>
              </a:rPr>
              <a:t>Козявкин</a:t>
            </a:r>
            <a:r>
              <a:rPr lang="ru-RU" sz="1800" b="1" dirty="0" smtClean="0">
                <a:solidFill>
                  <a:srgbClr val="CF1356"/>
                </a:solidFill>
                <a:latin typeface="Book Antiqua" pitchFamily="18" charset="0"/>
              </a:rPr>
              <a:t> Владимир Ильич</a:t>
            </a:r>
            <a:r>
              <a:rPr lang="ru-RU" sz="1800" b="1" dirty="0" smtClean="0">
                <a:solidFill>
                  <a:srgbClr val="FFFF00"/>
                </a:solidFill>
                <a:latin typeface="Book Antiqua" pitchFamily="18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ru-RU" sz="1700" dirty="0" smtClean="0">
                <a:solidFill>
                  <a:schemeClr val="bg2"/>
                </a:solidFill>
                <a:latin typeface="Book Antiqua" pitchFamily="18" charset="0"/>
              </a:rPr>
              <a:t>(</a:t>
            </a:r>
            <a:r>
              <a:rPr lang="ru-RU" sz="1700" b="1" dirty="0" err="1" smtClean="0">
                <a:solidFill>
                  <a:schemeClr val="bg2"/>
                </a:solidFill>
                <a:latin typeface="Book Antiqua" pitchFamily="18" charset="0"/>
              </a:rPr>
              <a:t>вып</a:t>
            </a:r>
            <a:r>
              <a:rPr lang="ru-RU" sz="1700" b="1" dirty="0" smtClean="0">
                <a:solidFill>
                  <a:schemeClr val="bg2"/>
                </a:solidFill>
                <a:latin typeface="Book Antiqua" pitchFamily="18" charset="0"/>
              </a:rPr>
              <a:t>. 1971 г.) </a:t>
            </a:r>
          </a:p>
          <a:p>
            <a:pPr>
              <a:lnSpc>
                <a:spcPct val="80000"/>
              </a:lnSpc>
            </a:pPr>
            <a:r>
              <a:rPr lang="ru-RU" sz="1700" b="1" dirty="0" smtClean="0">
                <a:solidFill>
                  <a:schemeClr val="bg2"/>
                </a:solidFill>
                <a:latin typeface="Book Antiqua" pitchFamily="18" charset="0"/>
              </a:rPr>
              <a:t>д.м.н., профессор . Почетный доктор </a:t>
            </a:r>
            <a:r>
              <a:rPr lang="ru-RU" sz="1700" b="1" dirty="0" err="1" smtClean="0">
                <a:solidFill>
                  <a:schemeClr val="bg2"/>
                </a:solidFill>
                <a:latin typeface="Book Antiqua" pitchFamily="18" charset="0"/>
              </a:rPr>
              <a:t>ГрГМУ</a:t>
            </a:r>
            <a:endParaRPr lang="ru-RU" sz="1700" b="1" dirty="0" smtClean="0">
              <a:solidFill>
                <a:schemeClr val="bg2"/>
              </a:solidFill>
              <a:latin typeface="Book Antiqua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1700" b="1" dirty="0" smtClean="0">
                <a:solidFill>
                  <a:schemeClr val="bg2"/>
                </a:solidFill>
                <a:latin typeface="Book Antiqua" pitchFamily="18" charset="0"/>
              </a:rPr>
              <a:t>Генеральный директор Международной клиники восстановитель-</a:t>
            </a:r>
            <a:r>
              <a:rPr lang="ru-RU" sz="1700" b="1" dirty="0" err="1" smtClean="0">
                <a:solidFill>
                  <a:schemeClr val="bg2"/>
                </a:solidFill>
                <a:latin typeface="Book Antiqua" pitchFamily="18" charset="0"/>
              </a:rPr>
              <a:t>ного</a:t>
            </a:r>
            <a:r>
              <a:rPr lang="ru-RU" sz="1700" b="1" dirty="0" smtClean="0">
                <a:solidFill>
                  <a:schemeClr val="bg2"/>
                </a:solidFill>
                <a:latin typeface="Book Antiqua" pitchFamily="18" charset="0"/>
              </a:rPr>
              <a:t> лечения  и реабилитационного центра «Элита» Украины </a:t>
            </a:r>
            <a:endParaRPr lang="ru-RU" sz="1700" b="1" dirty="0">
              <a:solidFill>
                <a:schemeClr val="bg2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597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ttp://www.grsmu.by/files/image/cafedry/fiziology/boricuk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1152128" cy="1692910"/>
          </a:xfrm>
          <a:prstGeom prst="rect">
            <a:avLst/>
          </a:prstGeom>
          <a:noFill/>
          <a:ln w="28575">
            <a:solidFill>
              <a:srgbClr val="CF1356"/>
            </a:solidFill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331640" y="332656"/>
            <a:ext cx="7704856" cy="596900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0" hangingPunct="0">
              <a:buClr>
                <a:schemeClr val="tx2"/>
              </a:buClr>
              <a:buSzPct val="90000"/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Известные выпускники</a:t>
            </a:r>
            <a:endParaRPr lang="ru-RU" b="1" dirty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37891" name="Рисунок 10" descr="journal2.t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285999" y="980728"/>
            <a:ext cx="64632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Борисюк</a:t>
            </a:r>
            <a:r>
              <a:rPr lang="ru-RU" sz="16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ru-RU" sz="16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Михаил Владимирович</a:t>
            </a:r>
            <a:r>
              <a:rPr lang="ru-RU" sz="1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</a:p>
          <a:p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(</a:t>
            </a:r>
            <a:r>
              <a:rPr lang="ru-RU" sz="1600" b="1" dirty="0" err="1" smtClean="0">
                <a:solidFill>
                  <a:schemeClr val="bg2"/>
                </a:solidFill>
                <a:latin typeface="Book Antiqua" panose="02040602050305030304" pitchFamily="18" charset="0"/>
              </a:rPr>
              <a:t>вып</a:t>
            </a:r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. 1964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)</a:t>
            </a:r>
          </a:p>
          <a:p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Д.м.н., профессор </a:t>
            </a:r>
          </a:p>
          <a:p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Заведующий кафедрой медицинской и биологической физики. </a:t>
            </a:r>
          </a:p>
          <a:p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Проректор по научной работе </a:t>
            </a:r>
            <a:r>
              <a:rPr lang="ru-RU" sz="1600" b="1" dirty="0" err="1">
                <a:solidFill>
                  <a:schemeClr val="bg2"/>
                </a:solidFill>
                <a:latin typeface="Book Antiqua" panose="02040602050305030304" pitchFamily="18" charset="0"/>
              </a:rPr>
              <a:t>ГрГМИ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 (1989-1997).</a:t>
            </a:r>
          </a:p>
        </p:txBody>
      </p:sp>
      <p:pic>
        <p:nvPicPr>
          <p:cNvPr id="11" name="Рисунок 1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1" t="21178" r="41876" b="25617"/>
          <a:stretch/>
        </p:blipFill>
        <p:spPr bwMode="auto">
          <a:xfrm>
            <a:off x="983391" y="2954204"/>
            <a:ext cx="1141825" cy="1554916"/>
          </a:xfrm>
          <a:prstGeom prst="rect">
            <a:avLst/>
          </a:prstGeom>
          <a:ln w="28575">
            <a:solidFill>
              <a:srgbClr val="CF135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10815" y="2807994"/>
            <a:ext cx="658166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Буко</a:t>
            </a:r>
            <a:r>
              <a:rPr lang="ru-RU" sz="16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Вячеслав </a:t>
            </a:r>
            <a:r>
              <a:rPr lang="ru-RU" sz="1600" b="1" dirty="0" err="1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Юльянович</a:t>
            </a:r>
            <a:r>
              <a:rPr lang="ru-RU" sz="16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endParaRPr lang="ru-RU" sz="1600" b="1" dirty="0" smtClean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(</a:t>
            </a:r>
            <a:r>
              <a:rPr lang="ru-RU" sz="1600" b="1" dirty="0" err="1">
                <a:solidFill>
                  <a:schemeClr val="bg2"/>
                </a:solidFill>
                <a:latin typeface="Book Antiqua" panose="02040602050305030304" pitchFamily="18" charset="0"/>
              </a:rPr>
              <a:t>вып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. 1964)</a:t>
            </a:r>
          </a:p>
          <a:p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Д.б.н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., профессор</a:t>
            </a:r>
          </a:p>
          <a:p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Заместитель директора Института биохимии биологически активных соединений НАН Беларуси по научной работе (1996-1998).</a:t>
            </a:r>
          </a:p>
          <a:p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Зав. отделом биохимической фармакологии в Институте биохимии биологически активных соединений НАН Беларуси.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39752" y="4941168"/>
            <a:ext cx="65527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Гутиков</a:t>
            </a:r>
            <a:r>
              <a:rPr lang="ru-RU" sz="16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Дмитрий </a:t>
            </a:r>
            <a:r>
              <a:rPr lang="ru-RU" sz="16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Степанович</a:t>
            </a:r>
          </a:p>
          <a:p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(</a:t>
            </a:r>
            <a:r>
              <a:rPr lang="ru-RU" sz="1600" b="1" dirty="0" err="1">
                <a:solidFill>
                  <a:schemeClr val="bg2"/>
                </a:solidFill>
                <a:latin typeface="Book Antiqua" panose="02040602050305030304" pitchFamily="18" charset="0"/>
              </a:rPr>
              <a:t>вып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. 1964)</a:t>
            </a:r>
          </a:p>
          <a:p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Главный 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врач Гродненской областной детской клинической больницы (1974-2002 гг.)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4" b="17825"/>
          <a:stretch/>
        </p:blipFill>
        <p:spPr>
          <a:xfrm>
            <a:off x="991800" y="4786859"/>
            <a:ext cx="1166811" cy="1606798"/>
          </a:xfrm>
          <a:prstGeom prst="rect">
            <a:avLst/>
          </a:prstGeom>
          <a:ln w="28575" cmpd="thickThin">
            <a:solidFill>
              <a:srgbClr val="CF1356"/>
            </a:solidFill>
          </a:ln>
        </p:spPr>
      </p:pic>
    </p:spTree>
    <p:extLst>
      <p:ext uri="{BB962C8B-B14F-4D97-AF65-F5344CB8AC3E}">
        <p14:creationId xmlns:p14="http://schemas.microsoft.com/office/powerpoint/2010/main" val="4110436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331640" y="332656"/>
            <a:ext cx="7704856" cy="596900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0" hangingPunct="0">
              <a:buClr>
                <a:schemeClr val="tx2"/>
              </a:buClr>
              <a:buSzPct val="90000"/>
              <a:buFont typeface="Wingdings" pitchFamily="2" charset="2"/>
              <a:buNone/>
              <a:defRPr/>
            </a:pP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Известные </a:t>
            </a:r>
            <a:r>
              <a:rPr lang="ru-RU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выпускники</a:t>
            </a:r>
            <a:endParaRPr lang="ru-RU" b="1" dirty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37891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98" y="929556"/>
            <a:ext cx="1251267" cy="1788862"/>
          </a:xfrm>
          <a:prstGeom prst="rect">
            <a:avLst/>
          </a:prstGeom>
          <a:ln w="28575">
            <a:solidFill>
              <a:srgbClr val="CF1356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2555776" y="1124744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err="1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Гресь</a:t>
            </a:r>
            <a:r>
              <a:rPr lang="ru-RU" sz="16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Аркадий Александрович </a:t>
            </a:r>
            <a:endParaRPr lang="ru-RU" sz="1600" b="1" dirty="0" smtClean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(</a:t>
            </a:r>
            <a:r>
              <a:rPr lang="ru-RU" sz="1600" b="1" dirty="0" err="1">
                <a:solidFill>
                  <a:schemeClr val="bg2"/>
                </a:solidFill>
                <a:latin typeface="Book Antiqua" panose="02040602050305030304" pitchFamily="18" charset="0"/>
              </a:rPr>
              <a:t>вып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. 1964)</a:t>
            </a:r>
          </a:p>
          <a:p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Д.м.н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., профессор</a:t>
            </a:r>
          </a:p>
          <a:p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Заведующий кафедрой урологии </a:t>
            </a:r>
            <a:r>
              <a:rPr lang="ru-RU" sz="1600" b="1" dirty="0" err="1">
                <a:solidFill>
                  <a:schemeClr val="bg2"/>
                </a:solidFill>
                <a:latin typeface="Book Antiqua" panose="02040602050305030304" pitchFamily="18" charset="0"/>
              </a:rPr>
              <a:t>БелГИУВ</a:t>
            </a:r>
            <a:endParaRPr lang="ru-RU" sz="1600" b="1" dirty="0">
              <a:solidFill>
                <a:schemeClr val="bg2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27784" y="2939460"/>
            <a:ext cx="61206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Карев Борис Александрович </a:t>
            </a:r>
            <a:endParaRPr lang="ru-RU" sz="1600" b="1" dirty="0" smtClean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(</a:t>
            </a:r>
            <a:r>
              <a:rPr lang="ru-RU" sz="1600" b="1" dirty="0" err="1">
                <a:solidFill>
                  <a:schemeClr val="bg2"/>
                </a:solidFill>
                <a:latin typeface="Book Antiqua" panose="02040602050305030304" pitchFamily="18" charset="0"/>
              </a:rPr>
              <a:t>вып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. 1964)</a:t>
            </a:r>
          </a:p>
          <a:p>
            <a:r>
              <a:rPr lang="ru-RU" sz="1600" b="1" dirty="0" err="1" smtClean="0">
                <a:solidFill>
                  <a:schemeClr val="bg2"/>
                </a:solidFill>
                <a:latin typeface="Book Antiqua" panose="02040602050305030304" pitchFamily="18" charset="0"/>
              </a:rPr>
              <a:t>К.м.н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,  доцент </a:t>
            </a:r>
          </a:p>
          <a:p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Доцент кафедры травматологии, ортопедии и ВПХ Гродненского государственного медицинского университета. 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9" y="4869161"/>
            <a:ext cx="1258906" cy="1656183"/>
          </a:xfrm>
          <a:prstGeom prst="rect">
            <a:avLst/>
          </a:prstGeom>
          <a:ln w="28575">
            <a:solidFill>
              <a:srgbClr val="CF1356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2706174" y="5013176"/>
            <a:ext cx="60422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Канус</a:t>
            </a:r>
            <a:r>
              <a:rPr lang="ru-RU" sz="16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Иван </a:t>
            </a:r>
            <a:r>
              <a:rPr lang="ru-RU" sz="16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Иванович</a:t>
            </a:r>
          </a:p>
          <a:p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(</a:t>
            </a:r>
            <a:r>
              <a:rPr lang="ru-RU" sz="1600" b="1" dirty="0" err="1">
                <a:solidFill>
                  <a:schemeClr val="bg2"/>
                </a:solidFill>
                <a:latin typeface="Book Antiqua" panose="02040602050305030304" pitchFamily="18" charset="0"/>
              </a:rPr>
              <a:t>вып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. 1964)</a:t>
            </a:r>
          </a:p>
          <a:p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Д.м.н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., профессор.</a:t>
            </a:r>
          </a:p>
          <a:p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Заведующий кафедрой анестезиологии и реаниматологии </a:t>
            </a:r>
            <a:r>
              <a:rPr lang="ru-RU" sz="1600" b="1" dirty="0" err="1">
                <a:solidFill>
                  <a:schemeClr val="bg2"/>
                </a:solidFill>
                <a:latin typeface="Book Antiqua" panose="02040602050305030304" pitchFamily="18" charset="0"/>
              </a:rPr>
              <a:t>БелГИУВ</a:t>
            </a:r>
            <a:endParaRPr lang="ru-RU" sz="1600" b="1" dirty="0">
              <a:solidFill>
                <a:schemeClr val="bg2"/>
              </a:solidFill>
              <a:latin typeface="Book Antiqua" panose="0204060205030503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4" r="26924"/>
          <a:stretch/>
        </p:blipFill>
        <p:spPr>
          <a:xfrm>
            <a:off x="1115615" y="2824733"/>
            <a:ext cx="1267249" cy="1900411"/>
          </a:xfrm>
          <a:prstGeom prst="rect">
            <a:avLst/>
          </a:prstGeom>
          <a:ln w="28575" cmpd="thickThin">
            <a:solidFill>
              <a:srgbClr val="CF1356"/>
            </a:solidFill>
          </a:ln>
        </p:spPr>
      </p:pic>
    </p:spTree>
    <p:extLst>
      <p:ext uri="{BB962C8B-B14F-4D97-AF65-F5344CB8AC3E}">
        <p14:creationId xmlns:p14="http://schemas.microsoft.com/office/powerpoint/2010/main" val="1725456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" t="11065" r="4279"/>
          <a:stretch/>
        </p:blipFill>
        <p:spPr>
          <a:xfrm>
            <a:off x="1045568" y="908720"/>
            <a:ext cx="1327792" cy="1804567"/>
          </a:xfrm>
          <a:prstGeom prst="rect">
            <a:avLst/>
          </a:prstGeom>
          <a:ln w="28575">
            <a:solidFill>
              <a:srgbClr val="CF1356"/>
            </a:solidFill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331640" y="332656"/>
            <a:ext cx="7704856" cy="596900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0" hangingPunct="0">
              <a:buClr>
                <a:schemeClr val="tx2"/>
              </a:buClr>
              <a:buSzPct val="90000"/>
              <a:buFont typeface="Wingdings" pitchFamily="2" charset="2"/>
              <a:buNone/>
              <a:defRPr/>
            </a:pP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Известные </a:t>
            </a:r>
            <a:r>
              <a:rPr lang="ru-RU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выпускники</a:t>
            </a:r>
            <a:endParaRPr lang="ru-RU" b="1" dirty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37891" name="Рисунок 10" descr="journal2.t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555776" y="995244"/>
            <a:ext cx="59046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Ларин Федор Семенович </a:t>
            </a:r>
            <a:endParaRPr lang="ru-RU" sz="1600" b="1" dirty="0" smtClean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(</a:t>
            </a:r>
            <a:r>
              <a:rPr lang="ru-RU" sz="1600" b="1" dirty="0" err="1">
                <a:solidFill>
                  <a:schemeClr val="bg2"/>
                </a:solidFill>
                <a:latin typeface="Book Antiqua" panose="02040602050305030304" pitchFamily="18" charset="0"/>
              </a:rPr>
              <a:t>вып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. 1964)</a:t>
            </a:r>
          </a:p>
          <a:p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Д.б.н., профессор </a:t>
            </a:r>
          </a:p>
          <a:p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Директор Института 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биохимии биологически активных соединений Национальной академии наук </a:t>
            </a:r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Беларуси (1992-1996)</a:t>
            </a:r>
            <a:endParaRPr lang="ru-RU" sz="1600" b="1" dirty="0">
              <a:solidFill>
                <a:schemeClr val="bg2"/>
              </a:solidFill>
              <a:latin typeface="Book Antiqua" panose="0204060205030503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" r="1"/>
          <a:stretch/>
        </p:blipFill>
        <p:spPr>
          <a:xfrm>
            <a:off x="1045567" y="2907779"/>
            <a:ext cx="1315159" cy="1457325"/>
          </a:xfrm>
          <a:prstGeom prst="rect">
            <a:avLst/>
          </a:prstGeom>
          <a:ln w="28575">
            <a:solidFill>
              <a:srgbClr val="CF1356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483768" y="2852936"/>
            <a:ext cx="64807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Музычко Иван Николаевич </a:t>
            </a:r>
            <a:endParaRPr lang="ru-RU" sz="1600" b="1" dirty="0" smtClean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(</a:t>
            </a:r>
            <a:r>
              <a:rPr lang="ru-RU" sz="1600" b="1" dirty="0" err="1">
                <a:solidFill>
                  <a:schemeClr val="bg2"/>
                </a:solidFill>
                <a:latin typeface="Book Antiqua" panose="02040602050305030304" pitchFamily="18" charset="0"/>
              </a:rPr>
              <a:t>вып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. 1964)</a:t>
            </a:r>
          </a:p>
          <a:p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Заместитель 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заведующего областного отдела охраны здоровья Гродненского облисполкома (1977-1987)</a:t>
            </a:r>
          </a:p>
          <a:p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Главный врач (1989-1999) учреждения здравоохранения «Городская клиническая больница №4 </a:t>
            </a:r>
            <a:r>
              <a:rPr lang="ru-RU" sz="1600" b="1" dirty="0" err="1">
                <a:solidFill>
                  <a:schemeClr val="bg2"/>
                </a:solidFill>
                <a:latin typeface="Book Antiqua" panose="02040602050305030304" pitchFamily="18" charset="0"/>
              </a:rPr>
              <a:t>г.Гродно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».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76" y="4548812"/>
            <a:ext cx="1362250" cy="1904524"/>
          </a:xfrm>
          <a:prstGeom prst="rect">
            <a:avLst/>
          </a:prstGeom>
          <a:ln w="28575">
            <a:solidFill>
              <a:srgbClr val="CF1356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2483768" y="4521516"/>
            <a:ext cx="63904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Протасевич</a:t>
            </a:r>
            <a:r>
              <a:rPr lang="ru-RU" sz="16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Иван Петрович </a:t>
            </a:r>
            <a:endParaRPr lang="ru-RU" sz="1600" b="1" dirty="0" smtClean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(</a:t>
            </a:r>
            <a:r>
              <a:rPr lang="ru-RU" sz="1600" b="1" dirty="0" err="1">
                <a:solidFill>
                  <a:schemeClr val="bg2"/>
                </a:solidFill>
                <a:latin typeface="Book Antiqua" panose="02040602050305030304" pitchFamily="18" charset="0"/>
              </a:rPr>
              <a:t>вып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. 1964)</a:t>
            </a:r>
          </a:p>
          <a:p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Д.м.н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.</a:t>
            </a:r>
          </a:p>
          <a:p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Заведующий кафедрой оперативной хирургии и топографической анатомии (1980-1990 гг.), </a:t>
            </a:r>
          </a:p>
          <a:p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Декан лечебного факультета </a:t>
            </a:r>
            <a:r>
              <a:rPr lang="ru-RU" sz="1600" b="1" dirty="0" err="1">
                <a:solidFill>
                  <a:schemeClr val="bg2"/>
                </a:solidFill>
                <a:latin typeface="Book Antiqua" panose="02040602050305030304" pitchFamily="18" charset="0"/>
              </a:rPr>
              <a:t>ГрГМИ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 (1987-1990). </a:t>
            </a:r>
          </a:p>
        </p:txBody>
      </p:sp>
    </p:spTree>
    <p:extLst>
      <p:ext uri="{BB962C8B-B14F-4D97-AF65-F5344CB8AC3E}">
        <p14:creationId xmlns:p14="http://schemas.microsoft.com/office/powerpoint/2010/main" val="1142970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://www.grsmu.by/ru/files/staff/image/250/341/149569859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908720"/>
            <a:ext cx="1157605" cy="1615520"/>
          </a:xfrm>
          <a:prstGeom prst="rect">
            <a:avLst/>
          </a:prstGeom>
          <a:noFill/>
          <a:ln w="28575">
            <a:solidFill>
              <a:srgbClr val="CF1356"/>
            </a:solidFill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331640" y="332656"/>
            <a:ext cx="7704856" cy="596900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0" hangingPunct="0">
              <a:buClr>
                <a:schemeClr val="tx2"/>
              </a:buClr>
              <a:buSzPct val="90000"/>
              <a:buFont typeface="Wingdings" pitchFamily="2" charset="2"/>
              <a:buNone/>
              <a:defRPr/>
            </a:pP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Известные </a:t>
            </a:r>
            <a:r>
              <a:rPr lang="ru-RU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выпускники</a:t>
            </a:r>
            <a:endParaRPr lang="ru-RU" b="1" dirty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37891" name="Рисунок 10" descr="journal2.t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295921" y="1052736"/>
            <a:ext cx="63805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Спас Владимир Владимирович </a:t>
            </a:r>
            <a:endParaRPr lang="ru-RU" sz="1600" b="1" dirty="0" smtClean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(</a:t>
            </a:r>
            <a:r>
              <a:rPr lang="ru-RU" sz="1600" b="1" dirty="0" err="1">
                <a:solidFill>
                  <a:schemeClr val="bg2"/>
                </a:solidFill>
                <a:latin typeface="Book Antiqua" panose="02040602050305030304" pitchFamily="18" charset="0"/>
              </a:rPr>
              <a:t>вып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. 1964)</a:t>
            </a:r>
          </a:p>
          <a:p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Заведующий 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кафедрой  анестезиологии и реаниматологии</a:t>
            </a:r>
          </a:p>
        </p:txBody>
      </p:sp>
      <p:pic>
        <p:nvPicPr>
          <p:cNvPr id="9" name="Picture 5" descr="mvy"/>
          <p:cNvPicPr/>
          <p:nvPr/>
        </p:nvPicPr>
        <p:blipFill rotWithShape="1">
          <a:blip r:embed="rId5"/>
          <a:srcRect t="10687"/>
          <a:stretch/>
        </p:blipFill>
        <p:spPr bwMode="auto">
          <a:xfrm>
            <a:off x="971600" y="2668255"/>
            <a:ext cx="1169812" cy="1389087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357436" y="2708920"/>
            <a:ext cx="64630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Минаков Валерий </a:t>
            </a:r>
            <a:r>
              <a:rPr lang="ru-RU" sz="16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Яковлевич</a:t>
            </a:r>
          </a:p>
          <a:p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(</a:t>
            </a:r>
            <a:r>
              <a:rPr lang="ru-RU" sz="1600" b="1" dirty="0" err="1">
                <a:solidFill>
                  <a:schemeClr val="bg2"/>
                </a:solidFill>
                <a:latin typeface="Book Antiqua" panose="02040602050305030304" pitchFamily="18" charset="0"/>
              </a:rPr>
              <a:t>вып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. 1964)</a:t>
            </a:r>
          </a:p>
          <a:p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К.м.н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.</a:t>
            </a:r>
          </a:p>
          <a:p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Зав. отделением рефлексотерапии и точечного массажа Поликлиники Правительственного медицинского центра РФ. </a:t>
            </a:r>
          </a:p>
        </p:txBody>
      </p:sp>
      <p:pic>
        <p:nvPicPr>
          <p:cNvPr id="11" name="Picture 4" descr="Гордеев"/>
          <p:cNvPicPr/>
          <p:nvPr/>
        </p:nvPicPr>
        <p:blipFill rotWithShape="1">
          <a:blip r:embed="rId6" cstate="print"/>
          <a:srcRect b="8029"/>
          <a:stretch/>
        </p:blipFill>
        <p:spPr bwMode="auto">
          <a:xfrm>
            <a:off x="971600" y="4261348"/>
            <a:ext cx="1224136" cy="1656183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2411760" y="4365104"/>
            <a:ext cx="62856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Гордеев Яков Яковлевич </a:t>
            </a:r>
            <a:endParaRPr lang="ru-RU" sz="1600" b="1" dirty="0" smtClean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(</a:t>
            </a:r>
            <a:r>
              <a:rPr lang="ru-RU" sz="1600" b="1" dirty="0" err="1">
                <a:solidFill>
                  <a:schemeClr val="bg2"/>
                </a:solidFill>
                <a:latin typeface="Book Antiqua" panose="02040602050305030304" pitchFamily="18" charset="0"/>
              </a:rPr>
              <a:t>вып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. </a:t>
            </a:r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1965)</a:t>
            </a:r>
            <a:endParaRPr lang="ru-RU" sz="1600" b="1" dirty="0">
              <a:solidFill>
                <a:schemeClr val="bg2"/>
              </a:solidFill>
              <a:latin typeface="Book Antiqua" panose="02040602050305030304" pitchFamily="18" charset="0"/>
            </a:endParaRPr>
          </a:p>
          <a:p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Д.м.н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., профессор</a:t>
            </a:r>
          </a:p>
          <a:p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Заведующий кафедрой </a:t>
            </a:r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неврологии</a:t>
            </a:r>
            <a:endParaRPr lang="ru-RU" sz="1600" b="1" dirty="0">
              <a:solidFill>
                <a:schemeClr val="bg2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579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82323"/>
            <a:ext cx="1224136" cy="1620892"/>
          </a:xfrm>
          <a:prstGeom prst="rect">
            <a:avLst/>
          </a:prstGeom>
          <a:ln w="28575">
            <a:solidFill>
              <a:srgbClr val="CF1356"/>
            </a:solidFill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331640" y="332656"/>
            <a:ext cx="7704856" cy="596900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0" hangingPunct="0">
              <a:buClr>
                <a:schemeClr val="tx2"/>
              </a:buClr>
              <a:buSzPct val="90000"/>
              <a:buFont typeface="Wingdings" pitchFamily="2" charset="2"/>
              <a:buNone/>
              <a:defRPr/>
            </a:pP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Известные </a:t>
            </a:r>
            <a:r>
              <a:rPr lang="ru-RU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выпускники</a:t>
            </a:r>
            <a:endParaRPr lang="ru-RU" b="1" dirty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37891" name="Рисунок 10" descr="journal2.t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280" y="5956697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195736" y="1052736"/>
            <a:ext cx="6840760" cy="1644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b="1" dirty="0" err="1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Мойсеенок</a:t>
            </a:r>
            <a:r>
              <a:rPr lang="ru-RU" sz="16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Андрей Георгиевич </a:t>
            </a:r>
            <a:endParaRPr lang="ru-RU" sz="1600" b="1" dirty="0" smtClean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(</a:t>
            </a:r>
            <a:r>
              <a:rPr lang="ru-RU" sz="1600" b="1" dirty="0" err="1">
                <a:solidFill>
                  <a:schemeClr val="bg2"/>
                </a:solidFill>
                <a:latin typeface="Book Antiqua" panose="02040602050305030304" pitchFamily="18" charset="0"/>
              </a:rPr>
              <a:t>вып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. 1965)</a:t>
            </a:r>
          </a:p>
          <a:p>
            <a:pPr>
              <a:lnSpc>
                <a:spcPct val="90000"/>
              </a:lnSpc>
            </a:pP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Член-корреспондент НАН РБ</a:t>
            </a:r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. Д.б.н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., профессор. </a:t>
            </a:r>
            <a:endParaRPr lang="ru-RU" sz="1600" b="1" dirty="0" smtClean="0">
              <a:solidFill>
                <a:schemeClr val="bg2"/>
              </a:solidFill>
              <a:latin typeface="Book Antiqua" panose="02040602050305030304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Зам. директора 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по научной работе (1992-1996 г</a:t>
            </a:r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.) </a:t>
            </a:r>
          </a:p>
          <a:p>
            <a:pPr>
              <a:lnSpc>
                <a:spcPct val="90000"/>
              </a:lnSpc>
            </a:pPr>
            <a:r>
              <a:rPr lang="ru-RU" sz="1600" b="1" dirty="0" err="1" smtClean="0">
                <a:solidFill>
                  <a:schemeClr val="bg2"/>
                </a:solidFill>
                <a:latin typeface="Book Antiqua" panose="02040602050305030304" pitchFamily="18" charset="0"/>
              </a:rPr>
              <a:t>И.о</a:t>
            </a:r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. директора 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института (1996-1998 г</a:t>
            </a:r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.)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/>
            </a:r>
            <a:b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</a:br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Заведующий 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отделом Института биохимии биологически активных соединений Национальной академии наук Беларуси</a:t>
            </a:r>
          </a:p>
        </p:txBody>
      </p:sp>
      <p:pic>
        <p:nvPicPr>
          <p:cNvPr id="9" name="Picture 5" descr="Филипович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576" y="2882523"/>
            <a:ext cx="1224136" cy="1626597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195736" y="2748965"/>
            <a:ext cx="6948264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b="1" dirty="0" err="1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Филлипович</a:t>
            </a:r>
            <a:r>
              <a:rPr lang="ru-RU" sz="16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Николай Фомич </a:t>
            </a:r>
            <a:endParaRPr lang="ru-RU" sz="1600" b="1" dirty="0" smtClean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(</a:t>
            </a:r>
            <a:r>
              <a:rPr lang="ru-RU" sz="1600" b="1" dirty="0" err="1">
                <a:solidFill>
                  <a:schemeClr val="bg2"/>
                </a:solidFill>
                <a:latin typeface="Book Antiqua" panose="02040602050305030304" pitchFamily="18" charset="0"/>
              </a:rPr>
              <a:t>вып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. 1965)</a:t>
            </a:r>
          </a:p>
          <a:p>
            <a:pPr>
              <a:lnSpc>
                <a:spcPct val="90000"/>
              </a:lnSpc>
            </a:pPr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Д.м.н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., профессор</a:t>
            </a:r>
          </a:p>
          <a:p>
            <a:pPr>
              <a:lnSpc>
                <a:spcPct val="90000"/>
              </a:lnSpc>
            </a:pP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Заведующий кафедрой неврологии </a:t>
            </a:r>
            <a:r>
              <a:rPr lang="ru-RU" sz="1600" b="1" dirty="0" err="1">
                <a:solidFill>
                  <a:schemeClr val="bg2"/>
                </a:solidFill>
                <a:latin typeface="Book Antiqua" panose="02040602050305030304" pitchFamily="18" charset="0"/>
              </a:rPr>
              <a:t>БелМАПО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За совокупность работ по неврологии Международным </a:t>
            </a:r>
            <a:r>
              <a:rPr lang="ru-RU" sz="1600" b="1" dirty="0" err="1" smtClean="0">
                <a:solidFill>
                  <a:schemeClr val="bg2"/>
                </a:solidFill>
                <a:latin typeface="Book Antiqua" panose="02040602050305030304" pitchFamily="18" charset="0"/>
              </a:rPr>
              <a:t>биогра-фическим</a:t>
            </a:r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 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центром (Кембридж, Англия) признан «Человеком 1997 года» с вручение Диплома, Золотой медали и внесением в Международный биографический каталог «2000 ученых Мира».</a:t>
            </a:r>
          </a:p>
        </p:txBody>
      </p:sp>
      <p:pic>
        <p:nvPicPr>
          <p:cNvPr id="11" name="Рисунок 10" descr="E:\Презентация ректора\Лобанок Л.М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7139" y="4672442"/>
            <a:ext cx="1276350" cy="1595755"/>
          </a:xfrm>
          <a:prstGeom prst="rect">
            <a:avLst/>
          </a:prstGeom>
          <a:noFill/>
          <a:ln w="28575">
            <a:solidFill>
              <a:srgbClr val="CF1356"/>
            </a:solidFill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2195736" y="4619814"/>
            <a:ext cx="6552728" cy="1644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b="1" dirty="0" err="1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Лобанок</a:t>
            </a:r>
            <a:r>
              <a:rPr lang="ru-RU" sz="16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Леонид Михайлович </a:t>
            </a:r>
            <a:endParaRPr lang="ru-RU" sz="1600" b="1" dirty="0" smtClean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(</a:t>
            </a:r>
            <a:r>
              <a:rPr lang="ru-RU" sz="1600" b="1" dirty="0" err="1">
                <a:solidFill>
                  <a:schemeClr val="bg2"/>
                </a:solidFill>
                <a:latin typeface="Book Antiqua" panose="02040602050305030304" pitchFamily="18" charset="0"/>
              </a:rPr>
              <a:t>вып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. </a:t>
            </a:r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1966)</a:t>
            </a:r>
            <a:endParaRPr lang="ru-RU" sz="1600" b="1" dirty="0">
              <a:solidFill>
                <a:schemeClr val="bg2"/>
              </a:solidFill>
              <a:latin typeface="Book Antiqua" panose="02040602050305030304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Член-корреспондент НАН РБ</a:t>
            </a:r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. Д.м.н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., профессор. </a:t>
            </a:r>
            <a:endParaRPr lang="ru-RU" sz="1600" b="1" dirty="0" smtClean="0">
              <a:solidFill>
                <a:schemeClr val="bg2"/>
              </a:solidFill>
              <a:latin typeface="Book Antiqua" panose="02040602050305030304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Заведующий 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лабораторией физиологии Института радиобиологии НАН Беларуси.</a:t>
            </a:r>
          </a:p>
          <a:p>
            <a:pPr>
              <a:lnSpc>
                <a:spcPct val="90000"/>
              </a:lnSpc>
            </a:pP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Профессор кафедры нормальной физиологии Белорусского государственного медицинского университета.</a:t>
            </a:r>
          </a:p>
        </p:txBody>
      </p:sp>
    </p:spTree>
    <p:extLst>
      <p:ext uri="{BB962C8B-B14F-4D97-AF65-F5344CB8AC3E}">
        <p14:creationId xmlns:p14="http://schemas.microsoft.com/office/powerpoint/2010/main" val="4012820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331640" y="332656"/>
            <a:ext cx="7704856" cy="596900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0" hangingPunct="0">
              <a:buClr>
                <a:schemeClr val="tx2"/>
              </a:buClr>
              <a:buSzPct val="90000"/>
              <a:buFont typeface="Wingdings" pitchFamily="2" charset="2"/>
              <a:buNone/>
              <a:defRPr/>
            </a:pP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Известные </a:t>
            </a:r>
            <a:r>
              <a:rPr lang="ru-RU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выпускники</a:t>
            </a:r>
            <a:endParaRPr lang="ru-RU" b="1" dirty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37891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" descr="Портреты-2"/>
          <p:cNvPicPr/>
          <p:nvPr/>
        </p:nvPicPr>
        <p:blipFill rotWithShape="1">
          <a:blip r:embed="rId4" cstate="print"/>
          <a:srcRect t="9020"/>
          <a:stretch/>
        </p:blipFill>
        <p:spPr bwMode="auto">
          <a:xfrm>
            <a:off x="1076040" y="1052736"/>
            <a:ext cx="1243918" cy="1716696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483768" y="1097449"/>
            <a:ext cx="61926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Болтрукевич</a:t>
            </a:r>
            <a:r>
              <a:rPr lang="ru-RU" sz="16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Станислав Иванович </a:t>
            </a:r>
            <a:endParaRPr lang="ru-RU" sz="1600" b="1" dirty="0" smtClean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(</a:t>
            </a:r>
            <a:r>
              <a:rPr lang="ru-RU" sz="1600" b="1" dirty="0" err="1">
                <a:solidFill>
                  <a:schemeClr val="bg2"/>
                </a:solidFill>
                <a:latin typeface="Book Antiqua" panose="02040602050305030304" pitchFamily="18" charset="0"/>
              </a:rPr>
              <a:t>вып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. </a:t>
            </a:r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1967)</a:t>
            </a:r>
            <a:endParaRPr lang="ru-RU" sz="1600" b="1" dirty="0">
              <a:solidFill>
                <a:schemeClr val="bg2"/>
              </a:solidFill>
              <a:latin typeface="Book Antiqua" panose="02040602050305030304" pitchFamily="18" charset="0"/>
            </a:endParaRPr>
          </a:p>
          <a:p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Д.м.н., профессор</a:t>
            </a:r>
          </a:p>
          <a:p>
            <a:r>
              <a:rPr lang="ru-RU" sz="1600" b="1" dirty="0" err="1">
                <a:solidFill>
                  <a:schemeClr val="bg2"/>
                </a:solidFill>
                <a:latin typeface="Book Antiqua" panose="02040602050305030304" pitchFamily="18" charset="0"/>
              </a:rPr>
              <a:t>Ззаведующим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 кафедрой травматологии, ортопедии и ВПХ.</a:t>
            </a:r>
          </a:p>
          <a:p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«Заслуженный деятель науки Республики Беларусь».</a:t>
            </a:r>
          </a:p>
        </p:txBody>
      </p:sp>
      <p:pic>
        <p:nvPicPr>
          <p:cNvPr id="9" name="Рисунок 8" descr="E:\Презентация ректора\045_big.jpg"/>
          <p:cNvPicPr/>
          <p:nvPr/>
        </p:nvPicPr>
        <p:blipFill rotWithShape="1">
          <a:blip r:embed="rId5"/>
          <a:srcRect l="21429" r="27229"/>
          <a:stretch/>
        </p:blipFill>
        <p:spPr bwMode="auto">
          <a:xfrm>
            <a:off x="1083284" y="2996952"/>
            <a:ext cx="1252480" cy="1569720"/>
          </a:xfrm>
          <a:prstGeom prst="rect">
            <a:avLst/>
          </a:prstGeom>
          <a:noFill/>
          <a:ln w="28575">
            <a:solidFill>
              <a:srgbClr val="CF135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83768" y="2996952"/>
            <a:ext cx="62646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Борщевский Валентин </a:t>
            </a:r>
            <a:r>
              <a:rPr lang="ru-RU" sz="1600" b="1" dirty="0" err="1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Викентьевич</a:t>
            </a:r>
            <a:r>
              <a:rPr lang="ru-RU" sz="16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endParaRPr lang="ru-RU" sz="1600" b="1" dirty="0" smtClean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(</a:t>
            </a:r>
            <a:r>
              <a:rPr lang="ru-RU" sz="1600" b="1" dirty="0" err="1">
                <a:solidFill>
                  <a:schemeClr val="bg2"/>
                </a:solidFill>
                <a:latin typeface="Book Antiqua" panose="02040602050305030304" pitchFamily="18" charset="0"/>
              </a:rPr>
              <a:t>вып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. </a:t>
            </a:r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1968)</a:t>
            </a:r>
            <a:endParaRPr lang="ru-RU" sz="1600" b="1" dirty="0">
              <a:solidFill>
                <a:schemeClr val="bg2"/>
              </a:solidFill>
              <a:latin typeface="Book Antiqua" panose="02040602050305030304" pitchFamily="18" charset="0"/>
            </a:endParaRPr>
          </a:p>
          <a:p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К.м.н.</a:t>
            </a:r>
          </a:p>
          <a:p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Заслуженный врач Республики Беларусь.</a:t>
            </a:r>
          </a:p>
          <a:p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Директор НИИ пульмонологии и фтизиатрии</a:t>
            </a:r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. (1991-2005) </a:t>
            </a:r>
            <a:endParaRPr lang="ru-RU" sz="1600" b="1" dirty="0">
              <a:solidFill>
                <a:schemeClr val="bg2"/>
              </a:solidFill>
              <a:latin typeface="Book Antiqua" panose="02040602050305030304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22" y="4772769"/>
            <a:ext cx="1238441" cy="1489477"/>
          </a:xfrm>
          <a:prstGeom prst="rect">
            <a:avLst/>
          </a:prstGeom>
          <a:ln w="28575">
            <a:solidFill>
              <a:srgbClr val="CF1356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2500531" y="4797152"/>
            <a:ext cx="6535965" cy="1422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Гнилорыбов Владимир Георгиевич </a:t>
            </a:r>
            <a:endParaRPr lang="ru-RU" sz="1600" b="1" dirty="0" smtClean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(</a:t>
            </a:r>
            <a:r>
              <a:rPr lang="ru-RU" sz="1600" b="1" dirty="0" err="1">
                <a:solidFill>
                  <a:schemeClr val="bg2"/>
                </a:solidFill>
                <a:latin typeface="Book Antiqua" panose="02040602050305030304" pitchFamily="18" charset="0"/>
              </a:rPr>
              <a:t>вып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. </a:t>
            </a:r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1968)</a:t>
            </a:r>
            <a:endParaRPr lang="ru-RU" sz="1600" b="1" dirty="0">
              <a:solidFill>
                <a:schemeClr val="bg2"/>
              </a:solidFill>
              <a:latin typeface="Book Antiqua" panose="02040602050305030304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Д.м.н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., профессор. Полковник медицинской службы</a:t>
            </a:r>
          </a:p>
          <a:p>
            <a:pPr>
              <a:lnSpc>
                <a:spcPct val="90000"/>
              </a:lnSpc>
            </a:pP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«Заслуженный врач Российской Федерации».</a:t>
            </a:r>
          </a:p>
          <a:p>
            <a:pPr>
              <a:lnSpc>
                <a:spcPct val="90000"/>
              </a:lnSpc>
            </a:pPr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Заведующий 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кафедрой урологии Государственного института усовершенствования врачей Министерства обороны </a:t>
            </a:r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РФ. </a:t>
            </a:r>
            <a:endParaRPr lang="ru-RU" sz="1600" b="1" dirty="0">
              <a:solidFill>
                <a:schemeClr val="bg2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822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331640" y="332656"/>
            <a:ext cx="7704856" cy="596900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0" hangingPunct="0">
              <a:buClr>
                <a:schemeClr val="tx2"/>
              </a:buClr>
              <a:buSzPct val="90000"/>
              <a:buFont typeface="Wingdings" pitchFamily="2" charset="2"/>
              <a:buNone/>
              <a:defRPr/>
            </a:pP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Известные </a:t>
            </a:r>
            <a:r>
              <a:rPr lang="ru-RU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выпускники</a:t>
            </a:r>
            <a:endParaRPr lang="ru-RU" b="1" dirty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37891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17878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/>
          <p:cNvPicPr/>
          <p:nvPr/>
        </p:nvPicPr>
        <p:blipFill rotWithShape="1">
          <a:blip r:embed="rId4"/>
          <a:srcRect l="62240" t="34414" r="13591" b="17207"/>
          <a:stretch/>
        </p:blipFill>
        <p:spPr bwMode="auto">
          <a:xfrm>
            <a:off x="899592" y="1340768"/>
            <a:ext cx="1238441" cy="1364554"/>
          </a:xfrm>
          <a:prstGeom prst="rect">
            <a:avLst/>
          </a:prstGeom>
          <a:ln w="28575">
            <a:solidFill>
              <a:srgbClr val="CF135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67744" y="1414441"/>
            <a:ext cx="6408712" cy="1200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Юрченко Валерий Петрович </a:t>
            </a:r>
            <a:endParaRPr lang="ru-RU" sz="1600" b="1" dirty="0" smtClean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(</a:t>
            </a:r>
            <a:r>
              <a:rPr lang="ru-RU" sz="1600" b="1" dirty="0" err="1" smtClean="0">
                <a:solidFill>
                  <a:schemeClr val="bg2"/>
                </a:solidFill>
                <a:latin typeface="Book Antiqua" panose="02040602050305030304" pitchFamily="18" charset="0"/>
              </a:rPr>
              <a:t>вып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. 1968)</a:t>
            </a:r>
          </a:p>
          <a:p>
            <a:pPr>
              <a:lnSpc>
                <a:spcPct val="90000"/>
              </a:lnSpc>
            </a:pPr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Д.м.н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.. профессор</a:t>
            </a:r>
          </a:p>
          <a:p>
            <a:pPr>
              <a:lnSpc>
                <a:spcPct val="90000"/>
              </a:lnSpc>
            </a:pP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Заведующий кафедрой оперативной хирургии и топографической анатомии УО «</a:t>
            </a:r>
            <a:r>
              <a:rPr lang="ru-RU" sz="1600" b="1" dirty="0" err="1">
                <a:solidFill>
                  <a:schemeClr val="bg2"/>
                </a:solidFill>
                <a:latin typeface="Book Antiqua" panose="02040602050305030304" pitchFamily="18" charset="0"/>
              </a:rPr>
              <a:t>ГрГМУ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».</a:t>
            </a:r>
          </a:p>
        </p:txBody>
      </p:sp>
      <p:pic>
        <p:nvPicPr>
          <p:cNvPr id="9" name="Рисунок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924944"/>
            <a:ext cx="1238441" cy="1489099"/>
          </a:xfrm>
          <a:prstGeom prst="rect">
            <a:avLst/>
          </a:prstGeom>
          <a:ln w="28575">
            <a:solidFill>
              <a:srgbClr val="CF1356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267744" y="2996952"/>
            <a:ext cx="6612974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b="1" dirty="0" err="1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Залуцкий</a:t>
            </a:r>
            <a:r>
              <a:rPr lang="ru-RU" sz="16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Михаил </a:t>
            </a:r>
            <a:r>
              <a:rPr lang="ru-RU" sz="1600" b="1" dirty="0" err="1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Климентьевич</a:t>
            </a:r>
            <a:r>
              <a:rPr lang="ru-RU" sz="16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endParaRPr lang="ru-RU" sz="1600" b="1" dirty="0" smtClean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(</a:t>
            </a:r>
            <a:r>
              <a:rPr lang="ru-RU" sz="1600" b="1" dirty="0" err="1">
                <a:solidFill>
                  <a:schemeClr val="bg2"/>
                </a:solidFill>
                <a:latin typeface="Book Antiqua" panose="02040602050305030304" pitchFamily="18" charset="0"/>
              </a:rPr>
              <a:t>вып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. 1968)</a:t>
            </a:r>
          </a:p>
          <a:p>
            <a:pPr>
              <a:lnSpc>
                <a:spcPct val="90000"/>
              </a:lnSpc>
            </a:pPr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Главный 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врач Волковысского противотуберкулезного диспансера. </a:t>
            </a:r>
          </a:p>
          <a:p>
            <a:pPr>
              <a:lnSpc>
                <a:spcPct val="90000"/>
              </a:lnSpc>
            </a:pP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Член Совета Республики Национального собрания Республики Беларусь, член Комиссии по социальным вопросам. </a:t>
            </a:r>
          </a:p>
        </p:txBody>
      </p:sp>
      <p:pic>
        <p:nvPicPr>
          <p:cNvPr id="11" name="Рисунок 10" descr="glavvrach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9" r="16498"/>
          <a:stretch/>
        </p:blipFill>
        <p:spPr bwMode="auto">
          <a:xfrm>
            <a:off x="899592" y="4653136"/>
            <a:ext cx="1238441" cy="1376139"/>
          </a:xfrm>
          <a:prstGeom prst="rect">
            <a:avLst/>
          </a:prstGeom>
          <a:noFill/>
          <a:ln w="28575">
            <a:solidFill>
              <a:srgbClr val="CF135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221959" y="4738575"/>
            <a:ext cx="681453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b="1" dirty="0" err="1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Уренюк</a:t>
            </a:r>
            <a:r>
              <a:rPr lang="ru-RU" sz="16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 Владимир Евгеньевич </a:t>
            </a:r>
            <a:endParaRPr lang="ru-RU" sz="1600" b="1" dirty="0" smtClean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(</a:t>
            </a:r>
            <a:r>
              <a:rPr lang="ru-RU" sz="1600" b="1" dirty="0" err="1">
                <a:solidFill>
                  <a:schemeClr val="bg2"/>
                </a:solidFill>
                <a:latin typeface="Book Antiqua" panose="02040602050305030304" pitchFamily="18" charset="0"/>
              </a:rPr>
              <a:t>вып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. 1968)</a:t>
            </a:r>
          </a:p>
          <a:p>
            <a:pPr>
              <a:lnSpc>
                <a:spcPct val="90000"/>
              </a:lnSpc>
            </a:pPr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Начальник 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управления здравоохранения Брестского облисполкома</a:t>
            </a:r>
          </a:p>
        </p:txBody>
      </p:sp>
    </p:spTree>
    <p:extLst>
      <p:ext uri="{BB962C8B-B14F-4D97-AF65-F5344CB8AC3E}">
        <p14:creationId xmlns:p14="http://schemas.microsoft.com/office/powerpoint/2010/main" val="818314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331640" y="332656"/>
            <a:ext cx="7704856" cy="596900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0" hangingPunct="0">
              <a:buClr>
                <a:schemeClr val="tx2"/>
              </a:buClr>
              <a:buSzPct val="90000"/>
              <a:buFont typeface="Wingdings" pitchFamily="2" charset="2"/>
              <a:buNone/>
              <a:defRPr/>
            </a:pP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Известные </a:t>
            </a:r>
            <a:r>
              <a:rPr lang="ru-RU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выпускники</a:t>
            </a:r>
            <a:endParaRPr lang="ru-RU" b="1" dirty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37891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876474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123728" y="1065898"/>
            <a:ext cx="6912768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pl-PL" sz="16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Вильчук Константин </a:t>
            </a:r>
            <a:r>
              <a:rPr lang="pl-PL" sz="16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Устинович</a:t>
            </a:r>
            <a:r>
              <a:rPr lang="ru-RU" sz="16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К.м.н.</a:t>
            </a:r>
            <a:endParaRPr lang="ru-RU" sz="1600" b="1" dirty="0">
              <a:solidFill>
                <a:schemeClr val="bg2"/>
              </a:solidFill>
              <a:latin typeface="Book Antiqua" panose="02040602050305030304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Член Постоянной комиссии Совета Республики Национального собрания Республики Беларусь по образованию, науке, культуре и социальному развитию.</a:t>
            </a:r>
          </a:p>
          <a:p>
            <a:pPr>
              <a:lnSpc>
                <a:spcPct val="90000"/>
              </a:lnSpc>
            </a:pP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Директор государственного учреждения «Республиканский научно-практический центр «Мать и дитя». </a:t>
            </a:r>
          </a:p>
        </p:txBody>
      </p:sp>
      <p:pic>
        <p:nvPicPr>
          <p:cNvPr id="8" name="Рисунок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4" t="1961" r="784" b="17791"/>
          <a:stretch/>
        </p:blipFill>
        <p:spPr>
          <a:xfrm>
            <a:off x="828769" y="1124744"/>
            <a:ext cx="1238441" cy="1584681"/>
          </a:xfrm>
          <a:prstGeom prst="rect">
            <a:avLst/>
          </a:prstGeom>
          <a:ln w="28575" cmpd="thickThin">
            <a:solidFill>
              <a:srgbClr val="CF1356"/>
            </a:solidFill>
          </a:ln>
        </p:spPr>
      </p:pic>
      <p:pic>
        <p:nvPicPr>
          <p:cNvPr id="9" name="Рисунок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69" y="2924944"/>
            <a:ext cx="1238441" cy="1440160"/>
          </a:xfrm>
          <a:prstGeom prst="rect">
            <a:avLst/>
          </a:prstGeom>
          <a:ln w="28575" cmpd="thickThin">
            <a:solidFill>
              <a:srgbClr val="CF1356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2123728" y="2852936"/>
            <a:ext cx="6750496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Кроткова Елена </a:t>
            </a:r>
            <a:r>
              <a:rPr lang="ru-RU" sz="16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Николаевна</a:t>
            </a:r>
          </a:p>
          <a:p>
            <a:pPr>
              <a:lnSpc>
                <a:spcPct val="90000"/>
              </a:lnSpc>
            </a:pP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К.м.н.</a:t>
            </a:r>
          </a:p>
          <a:p>
            <a:pPr>
              <a:lnSpc>
                <a:spcPct val="90000"/>
              </a:lnSpc>
            </a:pPr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Член 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Постоянной комиссии Совета Республики Национального собрания Республики Беларусь по образованию, науке, культуре и социальному развитию. </a:t>
            </a:r>
          </a:p>
          <a:p>
            <a:pPr>
              <a:lnSpc>
                <a:spcPct val="90000"/>
              </a:lnSpc>
            </a:pP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Начальник главного управления здравоохранения Гродненского областного исполнительного комитета.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70" y="4610522"/>
            <a:ext cx="1238440" cy="1482774"/>
          </a:xfrm>
          <a:prstGeom prst="rect">
            <a:avLst/>
          </a:prstGeom>
          <a:ln w="28575" cmpd="thickThin">
            <a:solidFill>
              <a:srgbClr val="CF1356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123728" y="4581128"/>
            <a:ext cx="660648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b="1" dirty="0" err="1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Скоморошко</a:t>
            </a:r>
            <a:r>
              <a:rPr lang="ru-RU" sz="16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ru-RU" sz="1600" b="1" dirty="0" err="1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Романия</a:t>
            </a:r>
            <a:r>
              <a:rPr lang="ru-RU" sz="16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ru-RU" sz="16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Романовна</a:t>
            </a:r>
          </a:p>
          <a:p>
            <a:pPr>
              <a:lnSpc>
                <a:spcPct val="90000"/>
              </a:lnSpc>
            </a:pP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Член Постоянной комиссии Совета Республики Национального собрания Республики Беларусь по законодательству и государственному строительству. </a:t>
            </a:r>
          </a:p>
          <a:p>
            <a:pPr>
              <a:lnSpc>
                <a:spcPct val="90000"/>
              </a:lnSpc>
            </a:pP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Заместитель Генерального секретаря Белорусского Общества Красного Креста</a:t>
            </a:r>
          </a:p>
        </p:txBody>
      </p:sp>
    </p:spTree>
    <p:extLst>
      <p:ext uri="{BB962C8B-B14F-4D97-AF65-F5344CB8AC3E}">
        <p14:creationId xmlns:p14="http://schemas.microsoft.com/office/powerpoint/2010/main" val="4244235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259632" y="260350"/>
            <a:ext cx="7776864" cy="596900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Гродненский медицинский институт </a:t>
            </a:r>
            <a:b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</a:b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был основан  </a:t>
            </a:r>
            <a:r>
              <a:rPr lang="en-US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9 </a:t>
            </a: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августа 1958 года</a:t>
            </a:r>
          </a:p>
        </p:txBody>
      </p:sp>
      <p:pic>
        <p:nvPicPr>
          <p:cNvPr id="37891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Выноска со стрелкой вверх 4"/>
          <p:cNvSpPr/>
          <p:nvPr/>
        </p:nvSpPr>
        <p:spPr>
          <a:xfrm>
            <a:off x="638920" y="5733256"/>
            <a:ext cx="3429024" cy="642938"/>
          </a:xfrm>
          <a:prstGeom prst="upArrowCallout">
            <a:avLst/>
          </a:prstGeom>
          <a:solidFill>
            <a:schemeClr val="tx1">
              <a:lumMod val="95000"/>
            </a:schemeClr>
          </a:solidFill>
          <a:ln w="19050">
            <a:solidFill>
              <a:srgbClr val="CF13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600" b="1" dirty="0" smtClean="0">
                <a:solidFill>
                  <a:srgbClr val="CF1356"/>
                </a:solidFill>
                <a:latin typeface="Book Antiqua" pitchFamily="18" charset="0"/>
              </a:rPr>
              <a:t>Приказ о создании</a:t>
            </a:r>
            <a:endParaRPr lang="ru-RU" sz="2600" b="1" dirty="0">
              <a:solidFill>
                <a:srgbClr val="CF1356"/>
              </a:solidFill>
              <a:latin typeface="Book Antiqua" pitchFamily="18" charset="0"/>
            </a:endParaRPr>
          </a:p>
        </p:txBody>
      </p:sp>
      <p:pic>
        <p:nvPicPr>
          <p:cNvPr id="7" name="Picture 1" descr="постанова"/>
          <p:cNvPicPr>
            <a:picLocks noChangeAspect="1" noChangeArrowheads="1"/>
          </p:cNvPicPr>
          <p:nvPr/>
        </p:nvPicPr>
        <p:blipFill>
          <a:blip r:embed="rId4">
            <a:lum bright="18000" contrast="36000"/>
          </a:blip>
          <a:srcRect/>
          <a:stretch>
            <a:fillRect/>
          </a:stretch>
        </p:blipFill>
        <p:spPr bwMode="auto">
          <a:xfrm>
            <a:off x="912887" y="1214422"/>
            <a:ext cx="2867025" cy="4448175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pic>
        <p:nvPicPr>
          <p:cNvPr id="8" name="Picture 3" descr="Объявление о приеме студентов в ГрГМИ в газете Гродненская правд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4942" y="1214422"/>
            <a:ext cx="2882076" cy="4393565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sp>
        <p:nvSpPr>
          <p:cNvPr id="9" name="Выноска со стрелкой вверх 8"/>
          <p:cNvSpPr/>
          <p:nvPr/>
        </p:nvSpPr>
        <p:spPr>
          <a:xfrm>
            <a:off x="4714876" y="5661248"/>
            <a:ext cx="3929090" cy="1000132"/>
          </a:xfrm>
          <a:prstGeom prst="upArrowCallout">
            <a:avLst/>
          </a:prstGeom>
          <a:solidFill>
            <a:schemeClr val="tx1">
              <a:lumMod val="95000"/>
            </a:schemeClr>
          </a:solidFill>
          <a:ln w="19050">
            <a:solidFill>
              <a:srgbClr val="CF13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600" b="1" dirty="0" smtClean="0">
                <a:solidFill>
                  <a:srgbClr val="CF1356"/>
                </a:solidFill>
                <a:latin typeface="Book Antiqua" pitchFamily="18" charset="0"/>
              </a:rPr>
              <a:t>Объявление о первом приеме</a:t>
            </a:r>
            <a:endParaRPr lang="ru-RU" sz="2600" b="1" dirty="0">
              <a:solidFill>
                <a:srgbClr val="CF1356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13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19" y="1124742"/>
            <a:ext cx="1225974" cy="1576801"/>
          </a:xfrm>
          <a:prstGeom prst="rect">
            <a:avLst/>
          </a:prstGeom>
          <a:ln w="28575" cmpd="thickThin">
            <a:solidFill>
              <a:srgbClr val="CF1356"/>
            </a:solidFill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331640" y="332656"/>
            <a:ext cx="7704856" cy="596900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0" hangingPunct="0">
              <a:buClr>
                <a:schemeClr val="tx2"/>
              </a:buClr>
              <a:buSzPct val="90000"/>
              <a:buFont typeface="Wingdings" pitchFamily="2" charset="2"/>
              <a:buNone/>
              <a:defRPr/>
            </a:pP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Известные </a:t>
            </a:r>
            <a:r>
              <a:rPr lang="ru-RU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выпускники</a:t>
            </a:r>
            <a:endParaRPr lang="ru-RU" b="1" dirty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37891" name="Рисунок 10" descr="journal2.t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17878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123728" y="1194079"/>
            <a:ext cx="6876256" cy="129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Долгошей Тамара Сергеевна</a:t>
            </a:r>
            <a:r>
              <a:rPr lang="ru-RU" sz="16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</a:p>
          <a:p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Член Постоянной комиссии по международным делам Палаты представителей Национального собрания Республики Беларусь. </a:t>
            </a:r>
          </a:p>
          <a:p>
            <a:r>
              <a:rPr lang="ru-RU" sz="1600" b="1" dirty="0" err="1">
                <a:solidFill>
                  <a:schemeClr val="bg2"/>
                </a:solidFill>
                <a:latin typeface="Book Antiqua" panose="02040602050305030304" pitchFamily="18" charset="0"/>
              </a:rPr>
              <a:t>Главн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. врач учреждения здравоохранения «Гродненский областной клинический кардиологический центр».</a:t>
            </a:r>
          </a:p>
        </p:txBody>
      </p:sp>
      <p:pic>
        <p:nvPicPr>
          <p:cNvPr id="9" name="Рисунок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07" y="2852936"/>
            <a:ext cx="1197821" cy="1728192"/>
          </a:xfrm>
          <a:prstGeom prst="rect">
            <a:avLst/>
          </a:prstGeom>
          <a:ln w="28575" cmpd="thickThin">
            <a:solidFill>
              <a:srgbClr val="CF1356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2123728" y="2852936"/>
            <a:ext cx="67687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err="1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Макарина-Кибак</a:t>
            </a:r>
            <a:r>
              <a:rPr lang="ru-RU" sz="16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Людмила Эдуардовна</a:t>
            </a:r>
          </a:p>
          <a:p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Д.м.н. </a:t>
            </a:r>
            <a:endParaRPr lang="ru-RU" sz="1600" b="1" dirty="0">
              <a:solidFill>
                <a:schemeClr val="bg2"/>
              </a:solidFill>
              <a:latin typeface="Book Antiqua" panose="02040602050305030304" pitchFamily="18" charset="0"/>
            </a:endParaRPr>
          </a:p>
          <a:p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Председатель Постоянной комиссии по здравоохранению, физической культуре, семейной и молодежной политике делам Палаты представителей Национального собрания Республики Беларусь. </a:t>
            </a:r>
          </a:p>
          <a:p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РНПЦ </a:t>
            </a:r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оториноларингологии, 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врач-</a:t>
            </a:r>
            <a:r>
              <a:rPr lang="ru-RU" sz="1600" b="1" dirty="0" err="1">
                <a:solidFill>
                  <a:schemeClr val="bg2"/>
                </a:solidFill>
                <a:latin typeface="Book Antiqua" panose="02040602050305030304" pitchFamily="18" charset="0"/>
              </a:rPr>
              <a:t>оториноларинголог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.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57" y="4756988"/>
            <a:ext cx="1187071" cy="1624340"/>
          </a:xfrm>
          <a:prstGeom prst="rect">
            <a:avLst/>
          </a:prstGeom>
          <a:ln w="28575" cmpd="thickThin">
            <a:solidFill>
              <a:srgbClr val="CF1356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123728" y="494407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6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Сидорович </a:t>
            </a:r>
            <a:r>
              <a:rPr lang="ru-RU" sz="1600" b="1" dirty="0" err="1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Рышард</a:t>
            </a:r>
            <a:r>
              <a:rPr lang="ru-RU" sz="16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ru-RU" sz="1600" b="1" dirty="0" err="1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Ромуальдович</a:t>
            </a:r>
            <a:endParaRPr lang="ru-RU" sz="1600" b="1" dirty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Доктор медицинских наук.</a:t>
            </a:r>
          </a:p>
          <a:p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 Директор РНПЦ неврологии и нейрохирургии.</a:t>
            </a:r>
          </a:p>
        </p:txBody>
      </p:sp>
    </p:spTree>
    <p:extLst>
      <p:ext uri="{BB962C8B-B14F-4D97-AF65-F5344CB8AC3E}">
        <p14:creationId xmlns:p14="http://schemas.microsoft.com/office/powerpoint/2010/main" val="1764421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70" y="980728"/>
            <a:ext cx="1328166" cy="1728192"/>
          </a:xfrm>
          <a:prstGeom prst="rect">
            <a:avLst/>
          </a:prstGeom>
          <a:ln w="28575" cmpd="thickThin">
            <a:solidFill>
              <a:srgbClr val="CF1356"/>
            </a:solidFill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331640" y="332656"/>
            <a:ext cx="7704856" cy="596900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0" hangingPunct="0">
              <a:buClr>
                <a:schemeClr val="tx2"/>
              </a:buClr>
              <a:buSzPct val="90000"/>
              <a:buFont typeface="Wingdings" pitchFamily="2" charset="2"/>
              <a:buNone/>
              <a:defRPr/>
            </a:pP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Известные </a:t>
            </a:r>
            <a:r>
              <a:rPr lang="ru-RU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выпускники</a:t>
            </a:r>
            <a:endParaRPr lang="ru-RU" b="1" dirty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37891" name="Рисунок 10" descr="journal2.t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17878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267744" y="1025441"/>
            <a:ext cx="6768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err="1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Милошевский</a:t>
            </a:r>
            <a:r>
              <a:rPr lang="ru-RU" sz="16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Валентин Станиславович</a:t>
            </a:r>
          </a:p>
          <a:p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Заместитель председателя Постоянной комиссии по здравоохранению, физической культуре, семейной и молодежной политике Палаты представителей Национального собрания Республики Беларусь.</a:t>
            </a:r>
          </a:p>
        </p:txBody>
      </p:sp>
      <p:pic>
        <p:nvPicPr>
          <p:cNvPr id="9" name="Рисунок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r="42277" b="8594"/>
          <a:stretch/>
        </p:blipFill>
        <p:spPr>
          <a:xfrm>
            <a:off x="867569" y="2852936"/>
            <a:ext cx="1328167" cy="1604419"/>
          </a:xfrm>
          <a:prstGeom prst="rect">
            <a:avLst/>
          </a:prstGeom>
          <a:ln w="28575" cmpd="thickThin">
            <a:solidFill>
              <a:srgbClr val="CF1356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2267744" y="2765246"/>
            <a:ext cx="65527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err="1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Невар</a:t>
            </a:r>
            <a:r>
              <a:rPr lang="ru-RU" sz="16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Игорь Леонидович</a:t>
            </a:r>
          </a:p>
          <a:p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Член Постоянной комиссии по здравоохранению, физической культуре, семейной и молодежной политике Палаты представителей Национального собрания Республики Беларусь. </a:t>
            </a:r>
          </a:p>
          <a:p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УЗ «</a:t>
            </a:r>
            <a:r>
              <a:rPr lang="ru-RU" sz="1600" b="1" dirty="0" err="1">
                <a:solidFill>
                  <a:schemeClr val="bg2"/>
                </a:solidFill>
                <a:latin typeface="Book Antiqua" panose="02040602050305030304" pitchFamily="18" charset="0"/>
              </a:rPr>
              <a:t>Лунинецкая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 центральная районная больница» Заместитель главного врача по ВКК.</a:t>
            </a:r>
          </a:p>
        </p:txBody>
      </p:sp>
      <p:pic>
        <p:nvPicPr>
          <p:cNvPr id="10" name="Рисунок 9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3"/>
          <a:stretch/>
        </p:blipFill>
        <p:spPr>
          <a:xfrm>
            <a:off x="867568" y="4591770"/>
            <a:ext cx="1328168" cy="1645542"/>
          </a:xfrm>
          <a:prstGeom prst="rect">
            <a:avLst/>
          </a:prstGeom>
          <a:ln w="28575" cmpd="thickThin">
            <a:solidFill>
              <a:srgbClr val="CF1356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282230" y="4653136"/>
            <a:ext cx="66822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err="1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Лискович</a:t>
            </a:r>
            <a:r>
              <a:rPr lang="ru-RU" sz="16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Виктор Андреевич</a:t>
            </a:r>
          </a:p>
          <a:p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К.м.н.</a:t>
            </a:r>
            <a:endParaRPr lang="ru-RU" sz="1600" b="1" dirty="0">
              <a:solidFill>
                <a:schemeClr val="bg2"/>
              </a:solidFill>
              <a:latin typeface="Book Antiqua" panose="02040602050305030304" pitchFamily="18" charset="0"/>
            </a:endParaRPr>
          </a:p>
          <a:p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Заместитель председателя Гродненского областного исполнительного комитета</a:t>
            </a:r>
          </a:p>
        </p:txBody>
      </p:sp>
    </p:spTree>
    <p:extLst>
      <p:ext uri="{BB962C8B-B14F-4D97-AF65-F5344CB8AC3E}">
        <p14:creationId xmlns:p14="http://schemas.microsoft.com/office/powerpoint/2010/main" val="3444121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17878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96" y="836712"/>
            <a:ext cx="1239342" cy="1368152"/>
          </a:xfrm>
          <a:prstGeom prst="rect">
            <a:avLst/>
          </a:prstGeom>
          <a:ln w="28575" cmpd="thickThin">
            <a:solidFill>
              <a:srgbClr val="CF1356"/>
            </a:solidFill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331640" y="332656"/>
            <a:ext cx="7704856" cy="596900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0" hangingPunct="0">
              <a:buClr>
                <a:schemeClr val="tx2"/>
              </a:buClr>
              <a:buSzPct val="90000"/>
              <a:buFont typeface="Wingdings" pitchFamily="2" charset="2"/>
              <a:buNone/>
              <a:defRPr/>
            </a:pP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Известные </a:t>
            </a:r>
            <a:r>
              <a:rPr lang="ru-RU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выпускники</a:t>
            </a:r>
            <a:endParaRPr lang="ru-RU" b="1" dirty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195736" y="1052736"/>
            <a:ext cx="6408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Шило Вячеслав Дмитриевич</a:t>
            </a:r>
          </a:p>
          <a:p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Заместитель министра здравоохранения Республики Беларусь</a:t>
            </a:r>
          </a:p>
        </p:txBody>
      </p:sp>
      <p:pic>
        <p:nvPicPr>
          <p:cNvPr id="9" name="Рисунок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8"/>
          <a:stretch/>
        </p:blipFill>
        <p:spPr>
          <a:xfrm>
            <a:off x="803098" y="2276872"/>
            <a:ext cx="1242740" cy="1512168"/>
          </a:xfrm>
          <a:prstGeom prst="rect">
            <a:avLst/>
          </a:prstGeom>
          <a:ln w="28575" cmpd="thickThin">
            <a:solidFill>
              <a:srgbClr val="CF1356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2195736" y="2348880"/>
            <a:ext cx="65350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Рожко </a:t>
            </a:r>
            <a:r>
              <a:rPr lang="ru-RU" sz="16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Александр Валентинович</a:t>
            </a:r>
          </a:p>
          <a:p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Д.м.н.</a:t>
            </a:r>
            <a:endParaRPr lang="ru-RU" sz="1600" b="1" dirty="0">
              <a:solidFill>
                <a:schemeClr val="bg2"/>
              </a:solidFill>
              <a:latin typeface="Book Antiqua" panose="02040602050305030304" pitchFamily="18" charset="0"/>
            </a:endParaRPr>
          </a:p>
          <a:p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Директор государственного учреждения «Республиканский научно-практический центр радиационной медицины и экологии человека».</a:t>
            </a:r>
          </a:p>
        </p:txBody>
      </p:sp>
      <p:pic>
        <p:nvPicPr>
          <p:cNvPr id="10" name="Рисунок 9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4"/>
          <a:stretch/>
        </p:blipFill>
        <p:spPr>
          <a:xfrm>
            <a:off x="803098" y="3909789"/>
            <a:ext cx="1242740" cy="1319411"/>
          </a:xfrm>
          <a:prstGeom prst="rect">
            <a:avLst/>
          </a:prstGeom>
          <a:ln w="28575" cmpd="thickThin">
            <a:solidFill>
              <a:srgbClr val="CF1356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123728" y="3861048"/>
            <a:ext cx="67687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Часнойть</a:t>
            </a:r>
            <a:r>
              <a:rPr lang="ru-RU" sz="16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Роберт Александрович </a:t>
            </a:r>
            <a:endParaRPr lang="ru-RU" sz="1600" b="1" dirty="0" smtClean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Кандидат 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экономических наук.</a:t>
            </a:r>
          </a:p>
          <a:p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Председатель Республиканского комитета Белорусского профсоюза работников здравоохранения</a:t>
            </a:r>
          </a:p>
        </p:txBody>
      </p:sp>
      <p:pic>
        <p:nvPicPr>
          <p:cNvPr id="13" name="Рисунок 12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9" r="22473"/>
          <a:stretch/>
        </p:blipFill>
        <p:spPr>
          <a:xfrm>
            <a:off x="784863" y="5301208"/>
            <a:ext cx="1260975" cy="1512168"/>
          </a:xfrm>
          <a:prstGeom prst="rect">
            <a:avLst/>
          </a:prstGeom>
          <a:ln w="28575" cmpd="thickThin">
            <a:solidFill>
              <a:srgbClr val="CF1356"/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2195736" y="5373216"/>
            <a:ext cx="6696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err="1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Дейкало</a:t>
            </a:r>
            <a:r>
              <a:rPr lang="ru-RU" sz="16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Валерий Петрович</a:t>
            </a:r>
          </a:p>
          <a:p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Профессор кафедры травматологии, ортопедии и военно-полевой хирургии ВГМУ</a:t>
            </a:r>
          </a:p>
        </p:txBody>
      </p:sp>
    </p:spTree>
    <p:extLst>
      <p:ext uri="{BB962C8B-B14F-4D97-AF65-F5344CB8AC3E}">
        <p14:creationId xmlns:p14="http://schemas.microsoft.com/office/powerpoint/2010/main" val="2407900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331640" y="332656"/>
            <a:ext cx="7704856" cy="596900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0" hangingPunct="0">
              <a:buClr>
                <a:schemeClr val="tx2"/>
              </a:buClr>
              <a:buSzPct val="90000"/>
              <a:buFont typeface="Wingdings" pitchFamily="2" charset="2"/>
              <a:buNone/>
              <a:defRPr/>
            </a:pP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Известные </a:t>
            </a:r>
            <a:r>
              <a:rPr lang="ru-RU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выпускники</a:t>
            </a:r>
            <a:endParaRPr lang="ru-RU" b="1" dirty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37891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17878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3" t="11780" r="9633" b="9617"/>
          <a:stretch/>
        </p:blipFill>
        <p:spPr>
          <a:xfrm>
            <a:off x="755576" y="2949982"/>
            <a:ext cx="1282701" cy="1703154"/>
          </a:xfrm>
          <a:prstGeom prst="rect">
            <a:avLst/>
          </a:prstGeom>
          <a:ln w="28575" cmpd="thickThin">
            <a:solidFill>
              <a:srgbClr val="CF1356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2123728" y="3228946"/>
            <a:ext cx="6534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err="1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Гарелик</a:t>
            </a:r>
            <a:r>
              <a:rPr lang="ru-RU" sz="16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Петр Васильевич</a:t>
            </a:r>
          </a:p>
          <a:p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Профессор, д.м.н.    </a:t>
            </a:r>
            <a:r>
              <a:rPr lang="ru-RU" sz="1600" b="1" dirty="0" err="1">
                <a:solidFill>
                  <a:schemeClr val="bg2"/>
                </a:solidFill>
                <a:latin typeface="Book Antiqua" panose="02040602050305030304" pitchFamily="18" charset="0"/>
              </a:rPr>
              <a:t>Завeдующий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 кафедрой общей хирургии </a:t>
            </a:r>
            <a:r>
              <a:rPr lang="ru-RU" sz="1600" b="1" dirty="0" err="1">
                <a:solidFill>
                  <a:schemeClr val="bg2"/>
                </a:solidFill>
                <a:latin typeface="Book Antiqua" panose="02040602050305030304" pitchFamily="18" charset="0"/>
              </a:rPr>
              <a:t>ГрГМУ</a:t>
            </a:r>
            <a:endParaRPr lang="ru-RU" sz="1600" b="1" dirty="0">
              <a:solidFill>
                <a:schemeClr val="bg2"/>
              </a:solidFill>
              <a:latin typeface="Book Antiqua" panose="02040602050305030304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75"/>
          <a:stretch/>
        </p:blipFill>
        <p:spPr>
          <a:xfrm>
            <a:off x="755576" y="4796259"/>
            <a:ext cx="1282700" cy="1657077"/>
          </a:xfrm>
          <a:prstGeom prst="rect">
            <a:avLst/>
          </a:prstGeom>
          <a:ln w="28575" cmpd="thickThin">
            <a:solidFill>
              <a:srgbClr val="CF1356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123728" y="4797152"/>
            <a:ext cx="65445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Романовский Василий Борисович</a:t>
            </a:r>
          </a:p>
          <a:p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Член Постоянной комиссии Совета Республики Национального собрания РБ по образованию, науке, культуре и социальному развитию.</a:t>
            </a:r>
          </a:p>
          <a:p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 Главный врач УЗ "</a:t>
            </a:r>
            <a:r>
              <a:rPr lang="ru-RU" sz="1600" b="1" dirty="0" err="1">
                <a:solidFill>
                  <a:schemeClr val="bg2"/>
                </a:solidFill>
                <a:latin typeface="Book Antiqua" panose="02040602050305030304" pitchFamily="18" charset="0"/>
              </a:rPr>
              <a:t>Барановичская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 центральная поликлиника.</a:t>
            </a:r>
          </a:p>
        </p:txBody>
      </p:sp>
      <p:pic>
        <p:nvPicPr>
          <p:cNvPr id="13" name="Рисунок 12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" r="3055" b="10074"/>
          <a:stretch/>
        </p:blipFill>
        <p:spPr>
          <a:xfrm>
            <a:off x="742059" y="1340768"/>
            <a:ext cx="1296218" cy="1512168"/>
          </a:xfrm>
          <a:prstGeom prst="rect">
            <a:avLst/>
          </a:prstGeom>
          <a:ln w="28575" cmpd="thickThin">
            <a:solidFill>
              <a:srgbClr val="CF1356"/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2072550" y="1340768"/>
            <a:ext cx="69127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Разумов Александр Николаевич</a:t>
            </a:r>
          </a:p>
          <a:p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Академик РАН, </a:t>
            </a:r>
            <a:r>
              <a:rPr lang="ru-RU" sz="16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д.м.н., </a:t>
            </a:r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профессор.</a:t>
            </a:r>
          </a:p>
          <a:p>
            <a:r>
              <a:rPr lang="ru-RU" sz="1600" b="1" dirty="0">
                <a:solidFill>
                  <a:schemeClr val="bg2"/>
                </a:solidFill>
                <a:latin typeface="Book Antiqua" panose="02040602050305030304" pitchFamily="18" charset="0"/>
              </a:rPr>
              <a:t>Директор ГБУЗ “Московский научно-практический центра медицинской реабилитации, восстановительной и спортивной медицины” Департамента здравоохранения Москвы.</a:t>
            </a:r>
          </a:p>
        </p:txBody>
      </p:sp>
    </p:spTree>
    <p:extLst>
      <p:ext uri="{BB962C8B-B14F-4D97-AF65-F5344CB8AC3E}">
        <p14:creationId xmlns:p14="http://schemas.microsoft.com/office/powerpoint/2010/main" val="1920360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0534" y="690397"/>
            <a:ext cx="3956056" cy="2625701"/>
          </a:xfrm>
          <a:prstGeom prst="rect">
            <a:avLst/>
          </a:prstGeom>
          <a:noFill/>
          <a:ln w="28575" cmpd="thickThin" algn="ctr">
            <a:solidFill>
              <a:srgbClr val="CF1356"/>
            </a:solidFill>
            <a:miter lim="800000"/>
            <a:headEnd/>
            <a:tailEnd/>
          </a:ln>
          <a:scene3d>
            <a:camera prst="orthographicFront"/>
            <a:lightRig rig="threePt" dir="t">
              <a:rot lat="0" lon="0" rev="5400000"/>
            </a:lightRig>
          </a:scene3d>
          <a:sp3d prstMaterial="metal">
            <a:bevelB w="381000" h="381000" prst="angle"/>
          </a:sp3d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8146" y="404664"/>
            <a:ext cx="2950318" cy="2214559"/>
          </a:xfrm>
          <a:prstGeom prst="rect">
            <a:avLst/>
          </a:prstGeom>
          <a:noFill/>
          <a:ln w="28575" cmpd="thinThick" algn="ctr">
            <a:solidFill>
              <a:srgbClr val="CF1356"/>
            </a:solidFill>
            <a:miter lim="800000"/>
            <a:headEnd/>
            <a:tailEnd/>
          </a:ln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47961" y="2190595"/>
            <a:ext cx="3000376" cy="2251006"/>
          </a:xfrm>
          <a:prstGeom prst="rect">
            <a:avLst/>
          </a:prstGeom>
          <a:noFill/>
          <a:ln w="28575" cmpd="thinThick" algn="ctr">
            <a:solidFill>
              <a:srgbClr val="CF1356"/>
            </a:solidFill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0" y="4437112"/>
            <a:ext cx="9144000" cy="18292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25000"/>
              </a:spcBef>
              <a:buClr>
                <a:schemeClr val="tx2"/>
              </a:buClr>
              <a:buSzPct val="90000"/>
              <a:buFont typeface="Wingdings" pitchFamily="2" charset="2"/>
              <a:buNone/>
              <a:defRPr/>
            </a:pPr>
            <a:r>
              <a:rPr lang="ru-RU" sz="2800" b="1" kern="0" dirty="0">
                <a:solidFill>
                  <a:schemeClr val="bg2"/>
                </a:solidFill>
                <a:latin typeface="Book Antiqua" pitchFamily="18" charset="0"/>
                <a:cs typeface="+mn-cs"/>
              </a:rPr>
              <a:t>В 1999 году  Гродненский государственный медицинский институт прошёл аккредитацию и приказом Министерства здравоохранения Республики Беларусь от </a:t>
            </a:r>
            <a:r>
              <a:rPr lang="ru-RU" sz="2800" b="1" i="1" kern="0" dirty="0">
                <a:solidFill>
                  <a:srgbClr val="CF135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  <a:cs typeface="+mn-cs"/>
              </a:rPr>
              <a:t>14 февраля 2000 г. </a:t>
            </a:r>
            <a:r>
              <a:rPr lang="ru-RU" sz="2800" b="1" kern="0" dirty="0">
                <a:solidFill>
                  <a:schemeClr val="bg2"/>
                </a:solidFill>
                <a:latin typeface="Book Antiqua" pitchFamily="18" charset="0"/>
                <a:cs typeface="+mn-cs"/>
              </a:rPr>
              <a:t>был преобразован</a:t>
            </a:r>
            <a:r>
              <a:rPr lang="ru-RU" sz="2800" b="1" i="1" kern="0" dirty="0">
                <a:solidFill>
                  <a:schemeClr val="bg2"/>
                </a:solidFill>
                <a:latin typeface="Book Antiqua" pitchFamily="18" charset="0"/>
                <a:cs typeface="+mn-cs"/>
              </a:rPr>
              <a:t> </a:t>
            </a:r>
            <a:r>
              <a:rPr lang="ru-RU" sz="2800" b="1" kern="0" dirty="0">
                <a:solidFill>
                  <a:schemeClr val="bg2"/>
                </a:solidFill>
                <a:latin typeface="Book Antiqua" pitchFamily="18" charset="0"/>
                <a:cs typeface="+mn-cs"/>
              </a:rPr>
              <a:t>в </a:t>
            </a:r>
            <a:r>
              <a:rPr lang="ru-RU" sz="2800" b="1" i="1" kern="0" dirty="0">
                <a:solidFill>
                  <a:srgbClr val="FFFFFF"/>
                </a:solidFill>
                <a:latin typeface="Book Antiqua" pitchFamily="18" charset="0"/>
                <a:cs typeface="+mn-cs"/>
              </a:rPr>
              <a:t> </a:t>
            </a:r>
            <a:r>
              <a:rPr lang="ru-RU" sz="2800" b="1" kern="0" dirty="0">
                <a:solidFill>
                  <a:srgbClr val="CF135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  <a:cs typeface="+mn-cs"/>
              </a:rPr>
              <a:t>университет</a:t>
            </a:r>
            <a:r>
              <a:rPr lang="ru-RU" sz="2800" b="1" i="1" kern="0" dirty="0">
                <a:solidFill>
                  <a:srgbClr val="CF135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  <a:cs typeface="+mn-cs"/>
              </a:rPr>
              <a:t> </a:t>
            </a:r>
            <a:endParaRPr lang="en-US" sz="2800" b="1" i="1" kern="0" dirty="0">
              <a:solidFill>
                <a:srgbClr val="CF135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11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Группа 21"/>
          <p:cNvGrpSpPr>
            <a:grpSpLocks/>
          </p:cNvGrpSpPr>
          <p:nvPr/>
        </p:nvGrpSpPr>
        <p:grpSpPr bwMode="auto">
          <a:xfrm>
            <a:off x="3419872" y="4797152"/>
            <a:ext cx="3994838" cy="757238"/>
            <a:chOff x="2186002" y="2773019"/>
            <a:chExt cx="3886227" cy="839201"/>
          </a:xfrm>
        </p:grpSpPr>
        <p:sp>
          <p:nvSpPr>
            <p:cNvPr id="23" name="Прямоугольник с двумя скругленными соседними углами 22"/>
            <p:cNvSpPr/>
            <p:nvPr/>
          </p:nvSpPr>
          <p:spPr>
            <a:xfrm rot="5400000">
              <a:off x="3709515" y="1249506"/>
              <a:ext cx="839201" cy="3886227"/>
            </a:xfrm>
            <a:prstGeom prst="round2SameRect">
              <a:avLst/>
            </a:prstGeom>
            <a:solidFill>
              <a:schemeClr val="accent4"/>
            </a:solidFill>
            <a:ln>
              <a:solidFill>
                <a:schemeClr val="tx1">
                  <a:alpha val="9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Прямоугольник 23"/>
            <p:cNvSpPr/>
            <p:nvPr/>
          </p:nvSpPr>
          <p:spPr>
            <a:xfrm>
              <a:off x="2186002" y="2773019"/>
              <a:ext cx="3844952" cy="7567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47650" tIns="123825" rIns="247650" bIns="123825" spcCol="1270" anchor="ctr"/>
            <a:lstStyle/>
            <a:p>
              <a:pPr marL="0" lvl="1" fontAlgn="auto">
                <a:spcAft>
                  <a:spcPts val="0"/>
                </a:spcAft>
                <a:buFontTx/>
                <a:buChar char="••"/>
                <a:defRPr/>
              </a:pPr>
              <a:r>
                <a:rPr lang="ru-RU" sz="1400" b="1" dirty="0" smtClean="0">
                  <a:latin typeface="Book Antiqua" pitchFamily="18" charset="0"/>
                </a:rPr>
                <a:t>на </a:t>
              </a:r>
              <a:r>
                <a:rPr lang="ru-RU" sz="1400" b="1" dirty="0" smtClean="0">
                  <a:solidFill>
                    <a:srgbClr val="CF135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itchFamily="18" charset="0"/>
                </a:rPr>
                <a:t>15</a:t>
              </a:r>
              <a:r>
                <a:rPr lang="ru-RU" sz="1400" b="1" dirty="0" smtClean="0">
                  <a:solidFill>
                    <a:srgbClr val="FF0000"/>
                  </a:solidFill>
                  <a:latin typeface="Book Antiqua" pitchFamily="18" charset="0"/>
                </a:rPr>
                <a:t> </a:t>
              </a:r>
              <a:r>
                <a:rPr lang="ru-RU" sz="1400" b="1" dirty="0" smtClean="0">
                  <a:latin typeface="Book Antiqua" pitchFamily="18" charset="0"/>
                </a:rPr>
                <a:t>кафедрах</a:t>
              </a:r>
              <a:endParaRPr lang="ru-RU" sz="2100" dirty="0"/>
            </a:p>
          </p:txBody>
        </p: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835150" y="260350"/>
            <a:ext cx="6696075" cy="1152525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sz="25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39940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ЛФ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15272" y="116632"/>
            <a:ext cx="1083958" cy="1071570"/>
          </a:xfrm>
          <a:prstGeom prst="ellipse">
            <a:avLst/>
          </a:prstGeom>
          <a:ln w="28575" cmpd="thickThin">
            <a:solidFill>
              <a:srgbClr val="CF1356"/>
            </a:solidFill>
            <a:miter lim="800000"/>
          </a:ln>
        </p:spPr>
      </p:pic>
      <p:pic>
        <p:nvPicPr>
          <p:cNvPr id="13" name="Рисунок 12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15272" y="1196752"/>
            <a:ext cx="1116000" cy="1113210"/>
          </a:xfrm>
          <a:prstGeom prst="ellipse">
            <a:avLst/>
          </a:prstGeom>
          <a:ln w="28575" cmpd="thickThin">
            <a:solidFill>
              <a:srgbClr val="CF1356"/>
            </a:solidFill>
            <a:miter lim="800000"/>
          </a:ln>
        </p:spPr>
      </p:pic>
      <p:pic>
        <p:nvPicPr>
          <p:cNvPr id="14" name="Рисунок 13" descr="Эмблема МПФ.bmp"/>
          <p:cNvPicPr>
            <a:picLocks noChangeAspect="1"/>
          </p:cNvPicPr>
          <p:nvPr/>
        </p:nvPicPr>
        <p:blipFill>
          <a:blip r:embed="rId5"/>
          <a:srcRect l="7812" r="47188" b="19999"/>
          <a:stretch>
            <a:fillRect/>
          </a:stretch>
        </p:blipFill>
        <p:spPr>
          <a:xfrm>
            <a:off x="7706152" y="2348880"/>
            <a:ext cx="1116000" cy="1115996"/>
          </a:xfrm>
          <a:prstGeom prst="ellipse">
            <a:avLst/>
          </a:prstGeom>
          <a:ln w="28575" cmpd="thickThin">
            <a:solidFill>
              <a:srgbClr val="CF1356"/>
            </a:solidFill>
            <a:miter lim="800000"/>
          </a:ln>
        </p:spPr>
      </p:pic>
      <p:sp>
        <p:nvSpPr>
          <p:cNvPr id="17" name="Прямоугольник 16"/>
          <p:cNvSpPr/>
          <p:nvPr/>
        </p:nvSpPr>
        <p:spPr>
          <a:xfrm>
            <a:off x="1403648" y="285728"/>
            <a:ext cx="60972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ts val="6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30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Обучение проводится</a:t>
            </a:r>
            <a:r>
              <a:rPr lang="ru-RU" sz="3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:</a:t>
            </a:r>
            <a:endParaRPr lang="ru-RU" sz="3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1316912246"/>
              </p:ext>
            </p:extLst>
          </p:nvPr>
        </p:nvGraphicFramePr>
        <p:xfrm>
          <a:off x="1260750" y="695664"/>
          <a:ext cx="6143648" cy="4071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39948" name="Группа 18"/>
          <p:cNvGrpSpPr>
            <a:grpSpLocks/>
          </p:cNvGrpSpPr>
          <p:nvPr/>
        </p:nvGrpSpPr>
        <p:grpSpPr bwMode="auto">
          <a:xfrm>
            <a:off x="1259632" y="4725144"/>
            <a:ext cx="2185987" cy="900113"/>
            <a:chOff x="0" y="3286153"/>
            <a:chExt cx="2186002" cy="899824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0" y="3286153"/>
              <a:ext cx="2186002" cy="899824"/>
            </a:xfrm>
            <a:prstGeom prst="roundRect">
              <a:avLst/>
            </a:prstGeom>
            <a:solidFill>
              <a:schemeClr val="accent4">
                <a:lumMod val="90000"/>
              </a:schemeClr>
            </a:solidFill>
            <a:ln w="28575" cmpd="thickThin">
              <a:solidFill>
                <a:srgbClr val="CF1356"/>
              </a:solidFill>
              <a:miter lim="800000"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50800" y="3336937"/>
              <a:ext cx="2084401" cy="849040"/>
            </a:xfrm>
            <a:prstGeom prst="rect">
              <a:avLst/>
            </a:prstGeom>
            <a:ln w="28575" cmpd="thickThin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" tIns="30480" rIns="60960" bIns="30480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buClr>
                  <a:schemeClr val="hlink"/>
                </a:buClr>
                <a:buSzPct val="70000"/>
                <a:buFont typeface="Wingdings" pitchFamily="2" charset="2"/>
                <a:buNone/>
                <a:defRPr/>
              </a:pPr>
              <a:r>
                <a:rPr lang="ru-RU" sz="1600" b="1" dirty="0" smtClean="0">
                  <a:solidFill>
                    <a:schemeClr val="bg2"/>
                  </a:solidFill>
                  <a:latin typeface="Book Antiqua" pitchFamily="18" charset="0"/>
                </a:rPr>
                <a:t>на факультете повышения </a:t>
              </a:r>
              <a:r>
                <a:rPr lang="ru-RU" sz="1600" b="1" dirty="0">
                  <a:solidFill>
                    <a:schemeClr val="bg2"/>
                  </a:solidFill>
                  <a:latin typeface="Book Antiqua" pitchFamily="18" charset="0"/>
                </a:rPr>
                <a:t>квалификации</a:t>
              </a:r>
              <a:endParaRPr lang="ru-RU" sz="1600" dirty="0">
                <a:solidFill>
                  <a:schemeClr val="bg2"/>
                </a:solidFill>
              </a:endParaRPr>
            </a:p>
          </p:txBody>
        </p:sp>
      </p:grp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2" name="Группа 21"/>
          <p:cNvGrpSpPr>
            <a:grpSpLocks/>
          </p:cNvGrpSpPr>
          <p:nvPr/>
        </p:nvGrpSpPr>
        <p:grpSpPr bwMode="auto">
          <a:xfrm>
            <a:off x="3419872" y="5661248"/>
            <a:ext cx="3994838" cy="757238"/>
            <a:chOff x="2186002" y="3411435"/>
            <a:chExt cx="3886227" cy="839201"/>
          </a:xfrm>
        </p:grpSpPr>
        <p:sp>
          <p:nvSpPr>
            <p:cNvPr id="25" name="Прямоугольник с двумя скругленными соседними углами 24"/>
            <p:cNvSpPr/>
            <p:nvPr/>
          </p:nvSpPr>
          <p:spPr>
            <a:xfrm rot="5400000">
              <a:off x="3709515" y="1887922"/>
              <a:ext cx="839201" cy="3886227"/>
            </a:xfrm>
            <a:prstGeom prst="round2SameRect">
              <a:avLst/>
            </a:prstGeom>
            <a:solidFill>
              <a:schemeClr val="accent4"/>
            </a:solidFill>
            <a:ln>
              <a:solidFill>
                <a:schemeClr val="tx1">
                  <a:alpha val="9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Прямоугольник 25"/>
            <p:cNvSpPr/>
            <p:nvPr/>
          </p:nvSpPr>
          <p:spPr>
            <a:xfrm>
              <a:off x="2203189" y="3411435"/>
              <a:ext cx="3844952" cy="7567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47650" tIns="123825" rIns="247650" bIns="123825" spcCol="1270" anchor="ctr"/>
            <a:lstStyle/>
            <a:p>
              <a:pPr marL="0" lvl="1" fontAlgn="auto">
                <a:spcAft>
                  <a:spcPts val="0"/>
                </a:spcAft>
                <a:buFontTx/>
                <a:buChar char="••"/>
                <a:defRPr/>
              </a:pPr>
              <a:r>
                <a:rPr lang="ru-RU" sz="1400" b="1" dirty="0" smtClean="0">
                  <a:latin typeface="Book Antiqua" pitchFamily="18" charset="0"/>
                </a:rPr>
                <a:t>на русском и английском языках</a:t>
              </a:r>
              <a:endParaRPr lang="ru-RU" sz="2100" dirty="0"/>
            </a:p>
          </p:txBody>
        </p:sp>
      </p:grpSp>
      <p:grpSp>
        <p:nvGrpSpPr>
          <p:cNvPr id="27" name="Группа 18"/>
          <p:cNvGrpSpPr>
            <a:grpSpLocks/>
          </p:cNvGrpSpPr>
          <p:nvPr/>
        </p:nvGrpSpPr>
        <p:grpSpPr bwMode="auto">
          <a:xfrm>
            <a:off x="1259632" y="5589240"/>
            <a:ext cx="2185987" cy="900113"/>
            <a:chOff x="-144016" y="3286153"/>
            <a:chExt cx="2186002" cy="899824"/>
          </a:xfrm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-144016" y="3286153"/>
              <a:ext cx="2186002" cy="899824"/>
            </a:xfrm>
            <a:prstGeom prst="roundRect">
              <a:avLst/>
            </a:prstGeom>
            <a:solidFill>
              <a:schemeClr val="accent4">
                <a:lumMod val="90000"/>
              </a:schemeClr>
            </a:solidFill>
            <a:ln w="28575" cmpd="thickThin">
              <a:solidFill>
                <a:srgbClr val="CF1356"/>
              </a:solidFill>
              <a:miter lim="800000"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Скругленный прямоугольник 4"/>
            <p:cNvSpPr/>
            <p:nvPr/>
          </p:nvSpPr>
          <p:spPr>
            <a:xfrm>
              <a:off x="-72008" y="3336937"/>
              <a:ext cx="2084401" cy="849040"/>
            </a:xfrm>
            <a:prstGeom prst="rect">
              <a:avLst/>
            </a:prstGeom>
            <a:ln w="28575" cmpd="thickThin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" tIns="30480" rIns="60960" bIns="30480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buClr>
                  <a:schemeClr val="hlink"/>
                </a:buClr>
                <a:buSzPct val="70000"/>
                <a:buFont typeface="Wingdings" pitchFamily="2" charset="2"/>
                <a:buNone/>
                <a:defRPr/>
              </a:pPr>
              <a:r>
                <a:rPr lang="ru-RU" sz="1600" b="1" dirty="0" smtClean="0">
                  <a:solidFill>
                    <a:schemeClr val="bg2"/>
                  </a:solidFill>
                  <a:latin typeface="Book Antiqua" pitchFamily="18" charset="0"/>
                </a:rPr>
                <a:t>на подготовительном отделении</a:t>
              </a:r>
              <a:endParaRPr lang="ru-RU" sz="1600" dirty="0">
                <a:solidFill>
                  <a:schemeClr val="bg2"/>
                </a:solidFill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472" y="3429000"/>
            <a:ext cx="1116000" cy="1116000"/>
          </a:xfrm>
          <a:prstGeom prst="ellipse">
            <a:avLst/>
          </a:prstGeom>
          <a:ln w="28575" cap="rnd" cmpd="thickThin">
            <a:solidFill>
              <a:srgbClr val="CF135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Содержимое 4" descr="foreign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>
            <a:off x="7729649" y="4509120"/>
            <a:ext cx="1090823" cy="1116000"/>
          </a:xfrm>
          <a:prstGeom prst="ellipse">
            <a:avLst/>
          </a:prstGeom>
          <a:ln w="28575" cmpd="thickThin">
            <a:solidFill>
              <a:srgbClr val="CF1356"/>
            </a:solidFill>
            <a:miter lim="800000"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472" y="5589240"/>
            <a:ext cx="1116000" cy="1116000"/>
          </a:xfrm>
          <a:prstGeom prst="ellipse">
            <a:avLst/>
          </a:prstGeom>
          <a:ln w="28575" cap="rnd" cmpd="thickThin">
            <a:solidFill>
              <a:srgbClr val="CF135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71604" y="260350"/>
            <a:ext cx="6959621" cy="596900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3000" b="1" dirty="0" err="1">
                <a:solidFill>
                  <a:srgbClr val="CF135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ГрГМУ</a:t>
            </a:r>
            <a:r>
              <a:rPr lang="ru-RU" sz="30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сегодня – это:</a:t>
            </a:r>
          </a:p>
        </p:txBody>
      </p:sp>
      <p:pic>
        <p:nvPicPr>
          <p:cNvPr id="37891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Лекции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8860" y="3429000"/>
            <a:ext cx="2571768" cy="1714512"/>
          </a:xfrm>
          <a:prstGeom prst="round2DiagRect">
            <a:avLst/>
          </a:prstGeom>
          <a:ln w="28575" cmpd="thickThin">
            <a:solidFill>
              <a:srgbClr val="CF1356"/>
            </a:solidFill>
            <a:miter lim="800000"/>
          </a:ln>
        </p:spPr>
      </p:pic>
      <p:pic>
        <p:nvPicPr>
          <p:cNvPr id="11" name="Рисунок 10" descr="IMG_21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8930" y="4071942"/>
            <a:ext cx="2455682" cy="1785950"/>
          </a:xfrm>
          <a:prstGeom prst="round2DiagRect">
            <a:avLst/>
          </a:prstGeom>
          <a:ln w="28575" cmpd="thickThin">
            <a:solidFill>
              <a:srgbClr val="CF1356"/>
            </a:solidFill>
            <a:miter lim="800000"/>
          </a:ln>
        </p:spPr>
      </p:pic>
      <p:sp>
        <p:nvSpPr>
          <p:cNvPr id="15" name="Блок-схема: несколько документов 14"/>
          <p:cNvSpPr/>
          <p:nvPr/>
        </p:nvSpPr>
        <p:spPr>
          <a:xfrm>
            <a:off x="1285852" y="2357430"/>
            <a:ext cx="2714625" cy="642938"/>
          </a:xfrm>
          <a:prstGeom prst="flowChartMultidocument">
            <a:avLst/>
          </a:prstGeom>
          <a:solidFill>
            <a:schemeClr val="accent4"/>
          </a:solidFill>
          <a:ln w="28575" cmpd="thickThin">
            <a:solidFill>
              <a:srgbClr val="CF135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3</a:t>
            </a:r>
            <a:r>
              <a:rPr lang="ru-RU" sz="2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878</a:t>
            </a:r>
            <a:r>
              <a:rPr lang="ru-RU" sz="2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chemeClr val="bg2"/>
                </a:solidFill>
                <a:cs typeface="Arial" pitchFamily="34" charset="0"/>
              </a:rPr>
              <a:t>студентов</a:t>
            </a:r>
            <a:endParaRPr lang="ru-RU" sz="2000" b="1" dirty="0">
              <a:solidFill>
                <a:schemeClr val="bg2"/>
              </a:solidFill>
            </a:endParaRPr>
          </a:p>
        </p:txBody>
      </p:sp>
      <p:sp>
        <p:nvSpPr>
          <p:cNvPr id="17" name="Блок-схема: документ 16"/>
          <p:cNvSpPr/>
          <p:nvPr/>
        </p:nvSpPr>
        <p:spPr>
          <a:xfrm>
            <a:off x="785786" y="1285860"/>
            <a:ext cx="3786214" cy="857256"/>
          </a:xfrm>
          <a:prstGeom prst="flowChartDocument">
            <a:avLst/>
          </a:prstGeom>
          <a:solidFill>
            <a:schemeClr val="accent4"/>
          </a:solidFill>
          <a:ln w="28575" cmpd="thickThin">
            <a:solidFill>
              <a:srgbClr val="CC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 eaLnBrk="0" hangingPunct="0">
              <a:lnSpc>
                <a:spcPct val="8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50</a:t>
            </a:r>
            <a:r>
              <a:rPr lang="en-US" sz="2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6</a:t>
            </a:r>
            <a:r>
              <a:rPr lang="ru-RU" sz="2000" b="1" dirty="0" smtClean="0">
                <a:solidFill>
                  <a:srgbClr val="CF1356"/>
                </a:solidFill>
                <a:cs typeface="Arial" pitchFamily="34" charset="0"/>
              </a:rPr>
              <a:t> </a:t>
            </a:r>
            <a:r>
              <a:rPr lang="ru-RU" sz="2000" b="1" dirty="0">
                <a:solidFill>
                  <a:schemeClr val="bg2"/>
                </a:solidFill>
                <a:cs typeface="Arial" pitchFamily="34" charset="0"/>
              </a:rPr>
              <a:t>человек</a:t>
            </a:r>
          </a:p>
          <a:p>
            <a:pPr marL="342900" indent="-342900" algn="ctr" eaLnBrk="0" hangingPunct="0">
              <a:lnSpc>
                <a:spcPct val="70000"/>
              </a:lnSpc>
              <a:spcBef>
                <a:spcPts val="0"/>
              </a:spcBef>
              <a:buClr>
                <a:schemeClr val="tx2"/>
              </a:buClr>
              <a:buSzPct val="90000"/>
              <a:buFont typeface="Wingdings" pitchFamily="2" charset="2"/>
              <a:buNone/>
              <a:defRPr/>
            </a:pPr>
            <a:r>
              <a:rPr lang="ru-RU" sz="2000" b="1" dirty="0">
                <a:solidFill>
                  <a:schemeClr val="bg2"/>
                </a:solidFill>
                <a:cs typeface="Arial" pitchFamily="34" charset="0"/>
              </a:rPr>
              <a:t>профессорско-преподавательского состава</a:t>
            </a:r>
            <a:endParaRPr lang="ru-RU" sz="2000" b="1" dirty="0">
              <a:solidFill>
                <a:schemeClr val="bg2"/>
              </a:solidFill>
            </a:endParaRPr>
          </a:p>
        </p:txBody>
      </p:sp>
      <p:sp>
        <p:nvSpPr>
          <p:cNvPr id="18" name="Блок-схема: документ 17"/>
          <p:cNvSpPr/>
          <p:nvPr/>
        </p:nvSpPr>
        <p:spPr>
          <a:xfrm>
            <a:off x="4714905" y="1785926"/>
            <a:ext cx="4071937" cy="1571625"/>
          </a:xfrm>
          <a:prstGeom prst="flowChartDocument">
            <a:avLst/>
          </a:prstGeom>
          <a:solidFill>
            <a:schemeClr val="accent4"/>
          </a:solidFill>
          <a:ln w="28575" cmpd="thickThin">
            <a:solidFill>
              <a:srgbClr val="CF135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446088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 sz="2000" b="1" dirty="0" smtClean="0">
              <a:solidFill>
                <a:schemeClr val="bg2"/>
              </a:solidFill>
            </a:endParaRPr>
          </a:p>
          <a:p>
            <a:pPr algn="ctr" defTabSz="446088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2000" b="1" dirty="0" smtClean="0">
                <a:solidFill>
                  <a:srgbClr val="CF1356"/>
                </a:solidFill>
              </a:rPr>
              <a:t> </a:t>
            </a:r>
            <a:r>
              <a:rPr lang="ru-RU" sz="2000" b="1" dirty="0" smtClean="0">
                <a:solidFill>
                  <a:schemeClr val="bg2"/>
                </a:solidFill>
              </a:rPr>
              <a:t>доктора </a:t>
            </a:r>
            <a:r>
              <a:rPr lang="ru-RU" sz="2000" b="1" dirty="0">
                <a:solidFill>
                  <a:schemeClr val="bg2"/>
                </a:solidFill>
              </a:rPr>
              <a:t>медицинских наук</a:t>
            </a:r>
          </a:p>
          <a:p>
            <a:pPr algn="ctr" defTabSz="446088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41</a:t>
            </a:r>
            <a:r>
              <a:rPr lang="ru-RU" sz="2000" b="1" dirty="0" smtClean="0">
                <a:solidFill>
                  <a:srgbClr val="CF1356"/>
                </a:solidFill>
              </a:rPr>
              <a:t> </a:t>
            </a:r>
            <a:r>
              <a:rPr lang="ru-RU" sz="2000" b="1" dirty="0" smtClean="0">
                <a:solidFill>
                  <a:schemeClr val="bg2"/>
                </a:solidFill>
              </a:rPr>
              <a:t>профессор</a:t>
            </a:r>
            <a:endParaRPr lang="ru-RU" sz="2000" b="1" dirty="0">
              <a:solidFill>
                <a:schemeClr val="bg2"/>
              </a:solidFill>
            </a:endParaRPr>
          </a:p>
          <a:p>
            <a:pPr algn="ctr" defTabSz="446088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 </a:t>
            </a:r>
            <a:r>
              <a:rPr lang="ru-RU" sz="2000" b="1" dirty="0" smtClean="0">
                <a:solidFill>
                  <a:schemeClr val="bg2"/>
                </a:solidFill>
              </a:rPr>
              <a:t>кандидата </a:t>
            </a:r>
            <a:r>
              <a:rPr lang="ru-RU" sz="2000" b="1" dirty="0">
                <a:solidFill>
                  <a:schemeClr val="bg2"/>
                </a:solidFill>
              </a:rPr>
              <a:t>наук</a:t>
            </a:r>
          </a:p>
          <a:p>
            <a:pPr algn="ctr" defTabSz="446088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r>
              <a:rPr lang="en-US" sz="2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ru-RU" sz="2000" b="1" dirty="0" smtClean="0">
                <a:solidFill>
                  <a:srgbClr val="CF1356"/>
                </a:solidFill>
              </a:rPr>
              <a:t> </a:t>
            </a:r>
            <a:r>
              <a:rPr lang="ru-RU" sz="2000" b="1" dirty="0" smtClean="0">
                <a:solidFill>
                  <a:schemeClr val="bg2"/>
                </a:solidFill>
              </a:rPr>
              <a:t>доцентов</a:t>
            </a:r>
            <a:endParaRPr lang="ru-RU" sz="2000" b="1" dirty="0">
              <a:solidFill>
                <a:schemeClr val="bg2"/>
              </a:solidFill>
            </a:endParaRPr>
          </a:p>
        </p:txBody>
      </p:sp>
      <p:sp>
        <p:nvSpPr>
          <p:cNvPr id="23" name="Блок-схема: несколько документов 22"/>
          <p:cNvSpPr/>
          <p:nvPr/>
        </p:nvSpPr>
        <p:spPr>
          <a:xfrm>
            <a:off x="5715008" y="3714765"/>
            <a:ext cx="3214687" cy="1857375"/>
          </a:xfrm>
          <a:prstGeom prst="flowChartMultidocument">
            <a:avLst/>
          </a:prstGeom>
          <a:solidFill>
            <a:schemeClr val="accent4"/>
          </a:solidFill>
          <a:ln w="28575" cmpd="thickThin">
            <a:solidFill>
              <a:srgbClr val="CF135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200" b="1" dirty="0" err="1">
                <a:solidFill>
                  <a:schemeClr val="bg2"/>
                </a:solidFill>
                <a:cs typeface="Arial" pitchFamily="34" charset="0"/>
              </a:rPr>
              <a:t>Остепененность</a:t>
            </a:r>
            <a:r>
              <a:rPr lang="ru-RU" sz="2200" b="1" dirty="0">
                <a:solidFill>
                  <a:schemeClr val="bg2"/>
                </a:solidFill>
                <a:cs typeface="Arial" pitchFamily="34" charset="0"/>
              </a:rPr>
              <a:t> штатных преподавателей </a:t>
            </a:r>
            <a:r>
              <a:rPr lang="en-US" sz="22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54</a:t>
            </a:r>
            <a:r>
              <a:rPr lang="ru-RU" sz="22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,</a:t>
            </a:r>
            <a:r>
              <a:rPr lang="en-US" sz="22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9</a:t>
            </a:r>
            <a:r>
              <a:rPr lang="ru-RU" sz="22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%</a:t>
            </a:r>
            <a:r>
              <a:rPr lang="ru-RU" sz="2200" b="1" dirty="0" smtClean="0">
                <a:solidFill>
                  <a:srgbClr val="CF1356"/>
                </a:solidFill>
                <a:cs typeface="Arial" pitchFamily="34" charset="0"/>
              </a:rPr>
              <a:t> </a:t>
            </a:r>
            <a:endParaRPr lang="ru-RU" sz="2200" b="1" dirty="0">
              <a:solidFill>
                <a:srgbClr val="CF1356"/>
              </a:solidFill>
              <a:cs typeface="Arial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259632" y="260350"/>
            <a:ext cx="6973565" cy="596900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3000" b="1" dirty="0" err="1">
                <a:solidFill>
                  <a:srgbClr val="CF135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ГрГМУ</a:t>
            </a:r>
            <a:r>
              <a:rPr lang="ru-RU" sz="30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сегодня – это:</a:t>
            </a:r>
          </a:p>
        </p:txBody>
      </p:sp>
      <p:pic>
        <p:nvPicPr>
          <p:cNvPr id="37891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Блок-схема: документ 17"/>
          <p:cNvSpPr/>
          <p:nvPr/>
        </p:nvSpPr>
        <p:spPr>
          <a:xfrm>
            <a:off x="348608" y="2862056"/>
            <a:ext cx="3143272" cy="1143008"/>
          </a:xfrm>
          <a:prstGeom prst="flowChartDocument">
            <a:avLst/>
          </a:prstGeom>
          <a:solidFill>
            <a:schemeClr val="accent4"/>
          </a:solidFill>
          <a:ln w="28575" cmpd="thickThin">
            <a:solidFill>
              <a:srgbClr val="CF135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446088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 sz="2000" b="1" dirty="0" smtClean="0">
              <a:solidFill>
                <a:schemeClr val="bg2"/>
              </a:solidFill>
            </a:endParaRPr>
          </a:p>
          <a:p>
            <a:pPr algn="ctr" defTabSz="446088">
              <a:lnSpc>
                <a:spcPct val="70000"/>
              </a:lnSpc>
              <a:spcBef>
                <a:spcPts val="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2000" b="1" dirty="0" smtClean="0">
                <a:solidFill>
                  <a:srgbClr val="CF1356"/>
                </a:solidFill>
              </a:rPr>
              <a:t> </a:t>
            </a:r>
            <a:r>
              <a:rPr lang="ru-RU" sz="2000" b="1" dirty="0" smtClean="0">
                <a:solidFill>
                  <a:schemeClr val="bg2"/>
                </a:solidFill>
              </a:rPr>
              <a:t>общежития</a:t>
            </a:r>
          </a:p>
          <a:p>
            <a:pPr algn="ctr" defTabSz="446088">
              <a:lnSpc>
                <a:spcPct val="70000"/>
              </a:lnSpc>
              <a:spcBef>
                <a:spcPts val="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chemeClr val="bg2"/>
                </a:solidFill>
              </a:rPr>
              <a:t>(жилая площадь </a:t>
            </a:r>
            <a:r>
              <a:rPr lang="ru-RU" sz="2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12 130 м</a:t>
            </a:r>
            <a:r>
              <a:rPr lang="ru-RU" sz="2000" b="1" baseline="30000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2000" b="1" dirty="0" smtClean="0">
                <a:solidFill>
                  <a:schemeClr val="bg2"/>
                </a:solidFill>
              </a:rPr>
              <a:t>)</a:t>
            </a:r>
            <a:endParaRPr lang="ru-RU" sz="2000" b="1" dirty="0">
              <a:solidFill>
                <a:schemeClr val="bg2"/>
              </a:solidFill>
            </a:endParaRPr>
          </a:p>
        </p:txBody>
      </p:sp>
      <p:sp>
        <p:nvSpPr>
          <p:cNvPr id="19" name="Блок-схема: несколько документов 18"/>
          <p:cNvSpPr/>
          <p:nvPr/>
        </p:nvSpPr>
        <p:spPr>
          <a:xfrm>
            <a:off x="3571868" y="1855654"/>
            <a:ext cx="3214687" cy="1357322"/>
          </a:xfrm>
          <a:prstGeom prst="flowChartMultidocument">
            <a:avLst/>
          </a:prstGeom>
          <a:solidFill>
            <a:schemeClr val="accent4"/>
          </a:solidFill>
          <a:ln w="28575" cmpd="thickThin">
            <a:solidFill>
              <a:srgbClr val="CF135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6088">
              <a:lnSpc>
                <a:spcPct val="70000"/>
              </a:lnSpc>
              <a:spcBef>
                <a:spcPts val="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chemeClr val="bg2"/>
                </a:solidFill>
              </a:rPr>
              <a:t>Арендуются площади на </a:t>
            </a:r>
            <a:r>
              <a:rPr lang="ru-RU" sz="2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</a:t>
            </a:r>
            <a:r>
              <a:rPr lang="ru-RU" sz="2000" b="1" dirty="0" smtClean="0">
                <a:solidFill>
                  <a:srgbClr val="CF1356"/>
                </a:solidFill>
              </a:rPr>
              <a:t> </a:t>
            </a:r>
            <a:r>
              <a:rPr lang="ru-RU" sz="2000" b="1" dirty="0" smtClean="0">
                <a:solidFill>
                  <a:schemeClr val="bg2"/>
                </a:solidFill>
              </a:rPr>
              <a:t>базах</a:t>
            </a:r>
          </a:p>
          <a:p>
            <a:pPr algn="ctr" defTabSz="446088">
              <a:lnSpc>
                <a:spcPct val="70000"/>
              </a:lnSpc>
              <a:spcBef>
                <a:spcPts val="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chemeClr val="bg2"/>
                </a:solidFill>
              </a:rPr>
              <a:t>(учебная площадь </a:t>
            </a:r>
          </a:p>
          <a:p>
            <a:pPr algn="ctr" defTabSz="446088">
              <a:lnSpc>
                <a:spcPct val="70000"/>
              </a:lnSpc>
              <a:spcBef>
                <a:spcPts val="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7 885,58 м</a:t>
            </a:r>
            <a:r>
              <a:rPr lang="ru-RU" sz="2000" b="1" baseline="30000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2000" b="1" dirty="0" smtClean="0">
                <a:solidFill>
                  <a:schemeClr val="bg2"/>
                </a:solidFill>
              </a:rPr>
              <a:t>)</a:t>
            </a:r>
            <a:endParaRPr lang="ru-RU" sz="2000" b="1" dirty="0">
              <a:solidFill>
                <a:schemeClr val="bg2"/>
              </a:solidFill>
            </a:endParaRPr>
          </a:p>
        </p:txBody>
      </p:sp>
      <p:sp>
        <p:nvSpPr>
          <p:cNvPr id="20" name="Блок-схема: несколько документов 19"/>
          <p:cNvSpPr/>
          <p:nvPr/>
        </p:nvSpPr>
        <p:spPr>
          <a:xfrm>
            <a:off x="357158" y="1214422"/>
            <a:ext cx="3214687" cy="1357321"/>
          </a:xfrm>
          <a:prstGeom prst="flowChartMultidocument">
            <a:avLst/>
          </a:prstGeom>
          <a:solidFill>
            <a:schemeClr val="accent4"/>
          </a:solidFill>
          <a:ln w="28575" cmpd="thickThin">
            <a:solidFill>
              <a:srgbClr val="CF135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 eaLnBrk="0" hangingPunct="0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90000"/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ru-RU" sz="2000" b="1" dirty="0" smtClean="0">
                <a:solidFill>
                  <a:schemeClr val="bg2"/>
                </a:solidFill>
              </a:rPr>
              <a:t> учебных корпусов </a:t>
            </a:r>
          </a:p>
          <a:p>
            <a:pPr marL="342900" indent="-342900" algn="ctr" eaLnBrk="0" hangingPunct="0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90000"/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chemeClr val="bg2"/>
                </a:solidFill>
              </a:rPr>
              <a:t>(учебная  площадь –</a:t>
            </a:r>
          </a:p>
          <a:p>
            <a:pPr marL="342900" indent="-342900" algn="ctr" eaLnBrk="0" hangingPunct="0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90000"/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CF1356"/>
                </a:solidFill>
              </a:rPr>
              <a:t> </a:t>
            </a:r>
            <a:r>
              <a:rPr lang="ru-RU" sz="2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18 482 м</a:t>
            </a:r>
            <a:r>
              <a:rPr lang="ru-RU" sz="2000" b="1" baseline="30000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2000" b="1" dirty="0" smtClean="0">
                <a:solidFill>
                  <a:schemeClr val="bg2"/>
                </a:solidFill>
              </a:rPr>
              <a:t>)</a:t>
            </a:r>
            <a:endParaRPr lang="ru-RU" sz="2000" b="1" dirty="0">
              <a:solidFill>
                <a:schemeClr val="bg2"/>
              </a:solidFill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00702"/>
            <a:ext cx="2318130" cy="1143008"/>
          </a:xfrm>
          <a:prstGeom prst="rect">
            <a:avLst/>
          </a:prstGeom>
          <a:noFill/>
          <a:ln w="28575" cmpd="thickThin" algn="ctr">
            <a:solidFill>
              <a:srgbClr val="CF1356"/>
            </a:solidFill>
            <a:miter lim="800000"/>
            <a:headEnd/>
            <a:tailEnd/>
          </a:ln>
        </p:spPr>
      </p:pic>
      <p:pic>
        <p:nvPicPr>
          <p:cNvPr id="24" name="Picture 6" descr="\\S208\photo\2013\korpusa\_ALX5864.jpg"/>
          <p:cNvPicPr>
            <a:picLocks noChangeAspect="1" noChangeArrowheads="1"/>
          </p:cNvPicPr>
          <p:nvPr/>
        </p:nvPicPr>
        <p:blipFill>
          <a:blip r:embed="rId4" cstate="print"/>
          <a:srcRect l="5174" t="4736" r="14662" b="14795"/>
          <a:stretch>
            <a:fillRect/>
          </a:stretch>
        </p:blipFill>
        <p:spPr bwMode="auto">
          <a:xfrm>
            <a:off x="2357422" y="5429264"/>
            <a:ext cx="1714512" cy="1143032"/>
          </a:xfrm>
          <a:prstGeom prst="rect">
            <a:avLst/>
          </a:prstGeom>
          <a:noFill/>
          <a:ln w="28575" cmpd="thickThin">
            <a:solidFill>
              <a:srgbClr val="CF1356"/>
            </a:solidFill>
          </a:ln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5500702"/>
            <a:ext cx="1524130" cy="1143008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pic>
        <p:nvPicPr>
          <p:cNvPr id="26" name="Picture 3" descr="\\S208\photo\2013\korpusa\_ALX5845.jpg"/>
          <p:cNvPicPr>
            <a:picLocks noChangeAspect="1" noChangeArrowheads="1"/>
          </p:cNvPicPr>
          <p:nvPr/>
        </p:nvPicPr>
        <p:blipFill>
          <a:blip r:embed="rId6" cstate="print"/>
          <a:srcRect l="6799" r="11614"/>
          <a:stretch>
            <a:fillRect/>
          </a:stretch>
        </p:blipFill>
        <p:spPr bwMode="auto">
          <a:xfrm>
            <a:off x="5643570" y="5357826"/>
            <a:ext cx="1643074" cy="1232306"/>
          </a:xfrm>
          <a:prstGeom prst="rect">
            <a:avLst/>
          </a:prstGeom>
          <a:noFill/>
          <a:ln w="28575" cmpd="thickThin">
            <a:solidFill>
              <a:srgbClr val="CF1356"/>
            </a:solidFill>
          </a:ln>
        </p:spPr>
      </p:pic>
      <p:pic>
        <p:nvPicPr>
          <p:cNvPr id="27" name="Picture 2" descr="F:\01 Здания\jpg\IMG_839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22363" y="5429264"/>
            <a:ext cx="1821669" cy="1214446"/>
          </a:xfrm>
          <a:prstGeom prst="rect">
            <a:avLst/>
          </a:prstGeom>
          <a:noFill/>
          <a:ln w="28575" cmpd="thickThin">
            <a:solidFill>
              <a:srgbClr val="CF1356"/>
            </a:solidFill>
          </a:ln>
        </p:spPr>
      </p:pic>
      <p:pic>
        <p:nvPicPr>
          <p:cNvPr id="28" name="Рисунок 27" descr="Grsmu3.jpg"/>
          <p:cNvPicPr>
            <a:picLocks noChangeAspect="1"/>
          </p:cNvPicPr>
          <p:nvPr/>
        </p:nvPicPr>
        <p:blipFill>
          <a:blip r:embed="rId8" cstate="print"/>
          <a:srcRect b="13998"/>
          <a:stretch>
            <a:fillRect/>
          </a:stretch>
        </p:blipFill>
        <p:spPr>
          <a:xfrm>
            <a:off x="7142997" y="785794"/>
            <a:ext cx="2001035" cy="1143008"/>
          </a:xfrm>
          <a:prstGeom prst="rect">
            <a:avLst/>
          </a:prstGeom>
          <a:ln w="28575" cmpd="thickThin">
            <a:solidFill>
              <a:srgbClr val="CF1356"/>
            </a:solidFill>
          </a:ln>
        </p:spPr>
      </p:pic>
      <p:pic>
        <p:nvPicPr>
          <p:cNvPr id="29" name="Рисунок 28" descr="_ALX5873.jpg"/>
          <p:cNvPicPr>
            <a:picLocks noChangeAspect="1"/>
          </p:cNvPicPr>
          <p:nvPr/>
        </p:nvPicPr>
        <p:blipFill>
          <a:blip r:embed="rId9" cstate="print"/>
          <a:srcRect l="8593" b="22945"/>
          <a:stretch>
            <a:fillRect/>
          </a:stretch>
        </p:blipFill>
        <p:spPr>
          <a:xfrm>
            <a:off x="7000925" y="1928802"/>
            <a:ext cx="2000231" cy="1119914"/>
          </a:xfrm>
          <a:prstGeom prst="rect">
            <a:avLst/>
          </a:prstGeom>
          <a:ln w="28575" cmpd="thickThin">
            <a:solidFill>
              <a:srgbClr val="CF1356"/>
            </a:solidFill>
          </a:ln>
        </p:spPr>
      </p:pic>
      <p:pic>
        <p:nvPicPr>
          <p:cNvPr id="30" name="Рисунок 29" descr="_ALX5879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111705" y="3000372"/>
            <a:ext cx="2032327" cy="1178558"/>
          </a:xfrm>
          <a:prstGeom prst="rect">
            <a:avLst/>
          </a:prstGeom>
          <a:ln w="28575" cmpd="thickThin">
            <a:solidFill>
              <a:srgbClr val="CF1356"/>
            </a:solidFill>
          </a:ln>
        </p:spPr>
      </p:pic>
      <p:sp>
        <p:nvSpPr>
          <p:cNvPr id="31" name="Прямоугольник 30"/>
          <p:cNvSpPr/>
          <p:nvPr/>
        </p:nvSpPr>
        <p:spPr>
          <a:xfrm>
            <a:off x="357158" y="4069521"/>
            <a:ext cx="64294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eaLnBrk="0" hangingPunct="0">
              <a:buClr>
                <a:schemeClr val="tx2"/>
              </a:buClr>
              <a:buSzPct val="90000"/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chemeClr val="bg2"/>
                </a:solidFill>
                <a:latin typeface="Book Antiqua" panose="02040602050305030304" pitchFamily="18" charset="0"/>
                <a:cs typeface="Times New Roman" pitchFamily="18" charset="0"/>
              </a:rPr>
              <a:t>Учебно-материальная база университета включает учебные корпуса, ПКЦ, общежития, спортзалы, тренажерные залы, виварий , столовую, буфеты</a:t>
            </a:r>
            <a:endParaRPr lang="ru-RU" sz="2000" dirty="0">
              <a:latin typeface="Book Antiqua" panose="02040602050305030304" pitchFamily="18" charset="0"/>
            </a:endParaRPr>
          </a:p>
        </p:txBody>
      </p:sp>
      <p:pic>
        <p:nvPicPr>
          <p:cNvPr id="32" name="Рисунок 31" descr="ALX_0710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950810" y="4167942"/>
            <a:ext cx="2050346" cy="1189884"/>
          </a:xfrm>
          <a:prstGeom prst="rect">
            <a:avLst/>
          </a:prstGeom>
          <a:ln w="28575" cmpd="thickThin">
            <a:solidFill>
              <a:srgbClr val="CF1356"/>
            </a:solidFill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71604" y="260350"/>
            <a:ext cx="6959621" cy="596900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3000" b="1" dirty="0" err="1" smtClean="0">
                <a:solidFill>
                  <a:srgbClr val="CF135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ГрГМУ</a:t>
            </a:r>
            <a:r>
              <a:rPr lang="ru-RU" sz="3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</a:t>
            </a:r>
            <a:r>
              <a:rPr lang="ru-RU" sz="30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сегодня – это:</a:t>
            </a:r>
          </a:p>
        </p:txBody>
      </p:sp>
      <p:pic>
        <p:nvPicPr>
          <p:cNvPr id="37891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Прямоугольник 30"/>
          <p:cNvSpPr/>
          <p:nvPr/>
        </p:nvSpPr>
        <p:spPr>
          <a:xfrm>
            <a:off x="107504" y="3645024"/>
            <a:ext cx="67687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lnSpc>
                <a:spcPct val="85000"/>
              </a:lnSpc>
              <a:buClr>
                <a:srgbClr val="CF1356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lang="ru-RU" sz="2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Times New Roman" pitchFamily="18" charset="0"/>
              </a:rPr>
              <a:t>Введены в действие:</a:t>
            </a:r>
            <a:endParaRPr lang="ru-RU" sz="2000" b="1" dirty="0" smtClean="0">
              <a:solidFill>
                <a:srgbClr val="CF1356"/>
              </a:solidFill>
              <a:latin typeface="Book Antiqua" panose="02040602050305030304" pitchFamily="18" charset="0"/>
              <a:cs typeface="Times New Roman" pitchFamily="18" charset="0"/>
            </a:endParaRPr>
          </a:p>
          <a:p>
            <a:pPr marL="447675" indent="-180975" eaLnBrk="0" hangingPunct="0">
              <a:lnSpc>
                <a:spcPct val="85000"/>
              </a:lnSpc>
              <a:spcBef>
                <a:spcPts val="600"/>
              </a:spcBef>
              <a:buSzPct val="70000"/>
              <a:buFontTx/>
              <a:buChar char="-"/>
              <a:defRPr/>
            </a:pPr>
            <a:r>
              <a:rPr lang="ru-RU" sz="2000" b="1" dirty="0">
                <a:solidFill>
                  <a:schemeClr val="bg2"/>
                </a:solidFill>
                <a:latin typeface="Book Antiqua" panose="02040602050305030304" pitchFamily="18" charset="0"/>
              </a:rPr>
              <a:t>у</a:t>
            </a:r>
            <a:r>
              <a:rPr lang="ru-RU" sz="20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чебный корпус по </a:t>
            </a:r>
            <a:r>
              <a:rPr lang="ru-RU" sz="2000" b="1" dirty="0" err="1" smtClean="0">
                <a:solidFill>
                  <a:schemeClr val="bg2"/>
                </a:solidFill>
                <a:latin typeface="Book Antiqua" panose="02040602050305030304" pitchFamily="18" charset="0"/>
              </a:rPr>
              <a:t>ул.Горького</a:t>
            </a:r>
            <a:r>
              <a:rPr lang="ru-RU" sz="20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 81</a:t>
            </a:r>
          </a:p>
          <a:p>
            <a:pPr marL="447675" indent="-180975" eaLnBrk="0" hangingPunct="0">
              <a:lnSpc>
                <a:spcPct val="85000"/>
              </a:lnSpc>
              <a:spcBef>
                <a:spcPts val="600"/>
              </a:spcBef>
              <a:buSzPct val="70000"/>
              <a:buFontTx/>
              <a:buChar char="-"/>
              <a:defRPr/>
            </a:pPr>
            <a:r>
              <a:rPr lang="ru-RU" sz="20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здание Профессорского консультативного центра по </a:t>
            </a:r>
            <a:r>
              <a:rPr lang="ru-RU" sz="2000" b="1" dirty="0" err="1" smtClean="0">
                <a:solidFill>
                  <a:schemeClr val="bg2"/>
                </a:solidFill>
                <a:latin typeface="Book Antiqua" panose="02040602050305030304" pitchFamily="18" charset="0"/>
              </a:rPr>
              <a:t>ул.Ватутина</a:t>
            </a:r>
            <a:r>
              <a:rPr lang="ru-RU" sz="20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 4а</a:t>
            </a:r>
          </a:p>
          <a:p>
            <a:pPr marL="447675" indent="-180975" eaLnBrk="0" hangingPunct="0">
              <a:lnSpc>
                <a:spcPct val="85000"/>
              </a:lnSpc>
              <a:spcBef>
                <a:spcPts val="600"/>
              </a:spcBef>
              <a:buSzPct val="70000"/>
              <a:buFontTx/>
              <a:buChar char="-"/>
              <a:defRPr/>
            </a:pPr>
            <a:r>
              <a:rPr lang="ru-RU" sz="20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лаборатория практического обучения по БЛК 50 </a:t>
            </a:r>
            <a:endParaRPr lang="ru-RU" sz="2000" b="1" dirty="0">
              <a:solidFill>
                <a:schemeClr val="bg2"/>
              </a:solidFill>
              <a:latin typeface="Book Antiqua" panose="02040602050305030304" pitchFamily="18" charset="0"/>
            </a:endParaRPr>
          </a:p>
        </p:txBody>
      </p:sp>
      <p:sp>
        <p:nvSpPr>
          <p:cNvPr id="21" name="Rectangle 238"/>
          <p:cNvSpPr>
            <a:spLocks noChangeArrowheads="1"/>
          </p:cNvSpPr>
          <p:nvPr/>
        </p:nvSpPr>
        <p:spPr bwMode="auto">
          <a:xfrm>
            <a:off x="142875" y="1236993"/>
            <a:ext cx="7033411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895350" algn="just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За последние 5 лет:</a:t>
            </a:r>
          </a:p>
          <a:p>
            <a:pPr marL="342900" indent="-342900">
              <a:spcBef>
                <a:spcPct val="20000"/>
              </a:spcBef>
              <a:buClr>
                <a:srgbClr val="CF1356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lang="ru-RU" sz="20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Разработана </a:t>
            </a:r>
            <a:r>
              <a:rPr lang="ru-RU" sz="2000" b="1" dirty="0">
                <a:solidFill>
                  <a:schemeClr val="bg2"/>
                </a:solidFill>
                <a:latin typeface="Book Antiqua" panose="02040602050305030304" pitchFamily="18" charset="0"/>
              </a:rPr>
              <a:t>проектно-сметная документация </a:t>
            </a:r>
            <a:r>
              <a:rPr lang="ru-RU" sz="20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и ведется строительство </a:t>
            </a:r>
            <a:r>
              <a:rPr lang="ru-RU" sz="2000" b="1" dirty="0">
                <a:solidFill>
                  <a:schemeClr val="bg2"/>
                </a:solidFill>
                <a:latin typeface="Book Antiqua" panose="02040602050305030304" pitchFamily="18" charset="0"/>
              </a:rPr>
              <a:t>здания</a:t>
            </a:r>
            <a:r>
              <a:rPr lang="ru-RU" sz="2000" b="1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общежития на 1030 мест </a:t>
            </a:r>
            <a:r>
              <a:rPr lang="ru-RU" sz="2000" b="1" dirty="0">
                <a:solidFill>
                  <a:srgbClr val="CF1356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>
                <a:solidFill>
                  <a:schemeClr val="bg2"/>
                </a:solidFill>
                <a:latin typeface="Book Antiqua" panose="02040602050305030304" pitchFamily="18" charset="0"/>
              </a:rPr>
              <a:t>в квартале учебных заведений по </a:t>
            </a:r>
            <a:r>
              <a:rPr lang="ru-RU" sz="2000" b="1" dirty="0" err="1">
                <a:solidFill>
                  <a:schemeClr val="bg2"/>
                </a:solidFill>
                <a:latin typeface="Book Antiqua" panose="02040602050305030304" pitchFamily="18" charset="0"/>
              </a:rPr>
              <a:t>ул.Курчатова</a:t>
            </a:r>
            <a:r>
              <a:rPr lang="ru-RU" sz="2000" b="1" dirty="0">
                <a:solidFill>
                  <a:schemeClr val="bg2"/>
                </a:solidFill>
                <a:latin typeface="Book Antiqua" panose="02040602050305030304" pitchFamily="18" charset="0"/>
              </a:rPr>
              <a:t> </a:t>
            </a:r>
            <a:endParaRPr lang="en-US" sz="2000" b="1" dirty="0" smtClean="0">
              <a:solidFill>
                <a:schemeClr val="bg2"/>
              </a:solidFill>
              <a:latin typeface="Book Antiqua" panose="02040602050305030304" pitchFamily="18" charset="0"/>
            </a:endParaRPr>
          </a:p>
          <a:p>
            <a:pPr marL="342900" indent="-342900" algn="just">
              <a:spcBef>
                <a:spcPts val="1200"/>
              </a:spcBef>
              <a:buClr>
                <a:srgbClr val="CF1356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lang="ru-RU" sz="20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Учебные площади </a:t>
            </a:r>
            <a:r>
              <a:rPr lang="ru-RU" sz="2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увеличились на  6 517,9 м</a:t>
            </a:r>
            <a:r>
              <a:rPr lang="ru-RU" sz="2000" b="1" baseline="30000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2</a:t>
            </a:r>
            <a:endParaRPr lang="en-US" sz="2000" b="1" baseline="30000" dirty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23" name="Рисунок 22" descr="20161206_102357~2.jpg"/>
          <p:cNvPicPr>
            <a:picLocks noChangeAspect="1"/>
          </p:cNvPicPr>
          <p:nvPr/>
        </p:nvPicPr>
        <p:blipFill>
          <a:blip r:embed="rId3" cstate="print"/>
          <a:srcRect t="14399"/>
          <a:stretch>
            <a:fillRect/>
          </a:stretch>
        </p:blipFill>
        <p:spPr>
          <a:xfrm>
            <a:off x="7023343" y="1196752"/>
            <a:ext cx="1991173" cy="1841026"/>
          </a:xfrm>
          <a:prstGeom prst="rect">
            <a:avLst/>
          </a:prstGeom>
          <a:ln w="28575" cmpd="thickThin">
            <a:solidFill>
              <a:srgbClr val="CF1356"/>
            </a:solidFill>
            <a:miter lim="8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614" y="5301208"/>
            <a:ext cx="2309634" cy="1299169"/>
          </a:xfrm>
          <a:prstGeom prst="rect">
            <a:avLst/>
          </a:prstGeom>
          <a:ln w="28575" cmpd="thickThin">
            <a:solidFill>
              <a:srgbClr val="CF1356"/>
            </a:solidFill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219" y="5013176"/>
            <a:ext cx="2055297" cy="1539489"/>
          </a:xfrm>
          <a:prstGeom prst="rect">
            <a:avLst/>
          </a:prstGeom>
          <a:ln w="28575" cmpd="thickThin">
            <a:solidFill>
              <a:srgbClr val="CF1356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218" y="3480828"/>
            <a:ext cx="2077277" cy="1384851"/>
          </a:xfrm>
          <a:prstGeom prst="rect">
            <a:avLst/>
          </a:prstGeom>
          <a:ln w="28575" cmpd="thickThin">
            <a:solidFill>
              <a:srgbClr val="CF1356"/>
            </a:solidFill>
          </a:ln>
        </p:spPr>
      </p:pic>
    </p:spTree>
    <p:extLst>
      <p:ext uri="{BB962C8B-B14F-4D97-AF65-F5344CB8AC3E}">
        <p14:creationId xmlns:p14="http://schemas.microsoft.com/office/powerpoint/2010/main" val="300591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_ALX60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55973" y="2848986"/>
            <a:ext cx="2289998" cy="1516118"/>
          </a:xfrm>
          <a:prstGeom prst="snip2DiagRect">
            <a:avLst/>
          </a:prstGeom>
          <a:ln w="28575" cmpd="thickThin">
            <a:solidFill>
              <a:srgbClr val="CF1356"/>
            </a:solidFill>
            <a:miter lim="800000"/>
          </a:ln>
        </p:spPr>
      </p:pic>
      <p:pic>
        <p:nvPicPr>
          <p:cNvPr id="21" name="Рисунок 20" descr="_ALX61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2276872"/>
            <a:ext cx="2393266" cy="1596893"/>
          </a:xfrm>
          <a:prstGeom prst="roundRect">
            <a:avLst/>
          </a:prstGeom>
          <a:ln w="28575" cmpd="thickThin">
            <a:solidFill>
              <a:srgbClr val="CF1356"/>
            </a:solidFill>
            <a:miter lim="800000"/>
          </a:ln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43608" y="260351"/>
            <a:ext cx="7929562" cy="954072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4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12 февраля 2013 года состоялось открытие первой в РБ медицинской лаборатории практического обучения</a:t>
            </a:r>
            <a:endParaRPr lang="ru-RU" sz="2400" b="1" dirty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9155" name="Рисунок 10" descr="journal2.t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357158" y="1071546"/>
            <a:ext cx="8572530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90000"/>
              </a:lnSpc>
              <a:spcBef>
                <a:spcPts val="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200" b="1" kern="0" dirty="0">
                <a:solidFill>
                  <a:schemeClr val="bg2"/>
                </a:solidFill>
                <a:latin typeface="Book Antiqua" panose="02040602050305030304" pitchFamily="18" charset="0"/>
                <a:cs typeface="Arial" pitchFamily="34" charset="0"/>
              </a:rPr>
              <a:t>В лаборатории проходит обучение </a:t>
            </a:r>
            <a:endParaRPr lang="ru-RU" sz="2200" b="1" kern="0" dirty="0" smtClean="0">
              <a:solidFill>
                <a:schemeClr val="bg2"/>
              </a:solidFill>
              <a:latin typeface="Book Antiqua" panose="02040602050305030304" pitchFamily="18" charset="0"/>
              <a:cs typeface="Arial" pitchFamily="34" charset="0"/>
            </a:endParaRPr>
          </a:p>
          <a:p>
            <a:pPr algn="just">
              <a:lnSpc>
                <a:spcPct val="90000"/>
              </a:lnSpc>
              <a:spcBef>
                <a:spcPts val="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200" b="1" kern="0" dirty="0" smtClean="0">
                <a:solidFill>
                  <a:srgbClr val="AF0954"/>
                </a:solidFill>
                <a:latin typeface="Book Antiqua" panose="02040602050305030304" pitchFamily="18" charset="0"/>
                <a:cs typeface="Arial" pitchFamily="34" charset="0"/>
              </a:rPr>
              <a:t>студентов 2-6 курсов</a:t>
            </a:r>
            <a:r>
              <a:rPr lang="ru-RU" sz="2200" b="1" kern="0" dirty="0" smtClean="0">
                <a:solidFill>
                  <a:schemeClr val="bg2"/>
                </a:solidFill>
                <a:latin typeface="Book Antiqua" panose="02040602050305030304" pitchFamily="18" charset="0"/>
                <a:cs typeface="Arial" pitchFamily="34" charset="0"/>
              </a:rPr>
              <a:t>, включая факультет 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200" b="1" kern="0" dirty="0" smtClean="0">
                <a:solidFill>
                  <a:schemeClr val="bg2"/>
                </a:solidFill>
                <a:latin typeface="Book Antiqua" panose="02040602050305030304" pitchFamily="18" charset="0"/>
                <a:cs typeface="Arial" pitchFamily="34" charset="0"/>
              </a:rPr>
              <a:t>иностранных учащихся 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200" b="1" kern="0" dirty="0" smtClean="0">
                <a:solidFill>
                  <a:schemeClr val="bg2"/>
                </a:solidFill>
                <a:latin typeface="Book Antiqua" panose="02040602050305030304" pitchFamily="18" charset="0"/>
                <a:cs typeface="Arial" pitchFamily="34" charset="0"/>
              </a:rPr>
              <a:t>по клиническим дисциплинам:</a:t>
            </a:r>
            <a:endParaRPr lang="ru-RU" sz="2200" b="1" kern="0" dirty="0">
              <a:solidFill>
                <a:srgbClr val="AF0954"/>
              </a:solidFill>
              <a:latin typeface="Book Antiqua" panose="02040602050305030304" pitchFamily="18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85720" y="2143116"/>
            <a:ext cx="48577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buClr>
                <a:schemeClr val="hlink"/>
              </a:buClr>
              <a:buSzPct val="70000"/>
              <a:defRPr/>
            </a:pPr>
            <a:r>
              <a:rPr lang="ru-RU" sz="2000" b="1" dirty="0" smtClean="0">
                <a:solidFill>
                  <a:schemeClr val="bg2"/>
                </a:solidFill>
                <a:latin typeface="Book Antiqua" panose="02040602050305030304" pitchFamily="18" charset="0"/>
                <a:cs typeface="Arial" pitchFamily="34" charset="0"/>
              </a:rPr>
              <a:t> </a:t>
            </a:r>
          </a:p>
          <a:p>
            <a:pPr>
              <a:lnSpc>
                <a:spcPct val="80000"/>
              </a:lnSpc>
              <a:spcBef>
                <a:spcPts val="0"/>
              </a:spcBef>
              <a:buClr>
                <a:srgbClr val="CF1356"/>
              </a:buClr>
              <a:buSzPct val="70000"/>
              <a:buFont typeface="Wingdings" pitchFamily="2" charset="2"/>
              <a:buChar char="ü"/>
              <a:defRPr/>
            </a:pPr>
            <a:r>
              <a:rPr lang="ru-RU" sz="2000" b="1" dirty="0" smtClean="0">
                <a:solidFill>
                  <a:schemeClr val="bg2"/>
                </a:solidFill>
                <a:latin typeface="Book Antiqua" panose="02040602050305030304" pitchFamily="18" charset="0"/>
                <a:cs typeface="Arial" pitchFamily="34" charset="0"/>
              </a:rPr>
              <a:t> по акушерству и гинекологии;</a:t>
            </a:r>
          </a:p>
          <a:p>
            <a:pPr>
              <a:lnSpc>
                <a:spcPct val="80000"/>
              </a:lnSpc>
              <a:spcBef>
                <a:spcPts val="0"/>
              </a:spcBef>
              <a:buClr>
                <a:srgbClr val="CF1356"/>
              </a:buClr>
              <a:buSzPct val="70000"/>
              <a:buFont typeface="Wingdings" pitchFamily="2" charset="2"/>
              <a:buChar char="ü"/>
              <a:defRPr/>
            </a:pPr>
            <a:r>
              <a:rPr lang="ru-RU" sz="2000" b="1" dirty="0" smtClean="0">
                <a:solidFill>
                  <a:schemeClr val="bg2"/>
                </a:solidFill>
                <a:latin typeface="Book Antiqua" panose="02040602050305030304" pitchFamily="18" charset="0"/>
                <a:cs typeface="Arial" pitchFamily="34" charset="0"/>
              </a:rPr>
              <a:t>по анестезиологии и реанимации;</a:t>
            </a:r>
          </a:p>
          <a:p>
            <a:pPr>
              <a:lnSpc>
                <a:spcPct val="80000"/>
              </a:lnSpc>
              <a:spcBef>
                <a:spcPts val="0"/>
              </a:spcBef>
              <a:buClr>
                <a:srgbClr val="CF1356"/>
              </a:buClr>
              <a:buSzPct val="70000"/>
              <a:buFont typeface="Wingdings" pitchFamily="2" charset="2"/>
              <a:buChar char="ü"/>
              <a:defRPr/>
            </a:pPr>
            <a:r>
              <a:rPr lang="ru-RU" sz="2000" b="1" dirty="0" smtClean="0">
                <a:solidFill>
                  <a:schemeClr val="bg2"/>
                </a:solidFill>
                <a:latin typeface="Book Antiqua" panose="02040602050305030304" pitchFamily="18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chemeClr val="bg2"/>
                </a:solidFill>
                <a:latin typeface="Book Antiqua" panose="02040602050305030304" pitchFamily="18" charset="0"/>
                <a:cs typeface="Arial" pitchFamily="34" charset="0"/>
              </a:rPr>
              <a:t>по </a:t>
            </a:r>
            <a:r>
              <a:rPr lang="ru-RU" sz="2000" b="1" dirty="0" err="1">
                <a:solidFill>
                  <a:schemeClr val="bg2"/>
                </a:solidFill>
                <a:latin typeface="Book Antiqua" panose="02040602050305030304" pitchFamily="18" charset="0"/>
                <a:cs typeface="Arial" pitchFamily="34" charset="0"/>
              </a:rPr>
              <a:t>ЛОР-болезням</a:t>
            </a:r>
            <a:r>
              <a:rPr lang="ru-RU" sz="2000" b="1" dirty="0">
                <a:solidFill>
                  <a:schemeClr val="bg2"/>
                </a:solidFill>
                <a:latin typeface="Book Antiqua" panose="02040602050305030304" pitchFamily="18" charset="0"/>
                <a:cs typeface="Arial" pitchFamily="34" charset="0"/>
              </a:rPr>
              <a:t>;</a:t>
            </a:r>
          </a:p>
          <a:p>
            <a:pPr>
              <a:lnSpc>
                <a:spcPct val="80000"/>
              </a:lnSpc>
              <a:spcBef>
                <a:spcPts val="0"/>
              </a:spcBef>
              <a:buClr>
                <a:srgbClr val="CF1356"/>
              </a:buClr>
              <a:buSzPct val="70000"/>
              <a:buFont typeface="Wingdings" pitchFamily="2" charset="2"/>
              <a:buChar char="ü"/>
              <a:defRPr/>
            </a:pPr>
            <a:r>
              <a:rPr lang="ru-RU" sz="2000" b="1" dirty="0">
                <a:solidFill>
                  <a:schemeClr val="bg2"/>
                </a:solidFill>
                <a:latin typeface="Book Antiqua" panose="02040602050305030304" pitchFamily="18" charset="0"/>
                <a:cs typeface="Arial" pitchFamily="34" charset="0"/>
              </a:rPr>
              <a:t> по педиатрии;</a:t>
            </a:r>
          </a:p>
          <a:p>
            <a:pPr>
              <a:lnSpc>
                <a:spcPct val="80000"/>
              </a:lnSpc>
              <a:spcBef>
                <a:spcPts val="0"/>
              </a:spcBef>
              <a:buClr>
                <a:srgbClr val="CF1356"/>
              </a:buClr>
              <a:buSzPct val="70000"/>
              <a:buFont typeface="Wingdings" pitchFamily="2" charset="2"/>
              <a:buChar char="ü"/>
              <a:defRPr/>
            </a:pPr>
            <a:r>
              <a:rPr lang="ru-RU" sz="2000" b="1" dirty="0">
                <a:solidFill>
                  <a:schemeClr val="bg2"/>
                </a:solidFill>
                <a:latin typeface="Book Antiqua" panose="02040602050305030304" pitchFamily="18" charset="0"/>
                <a:cs typeface="Arial" pitchFamily="34" charset="0"/>
              </a:rPr>
              <a:t> по терапии;</a:t>
            </a:r>
          </a:p>
          <a:p>
            <a:pPr>
              <a:lnSpc>
                <a:spcPct val="80000"/>
              </a:lnSpc>
              <a:spcBef>
                <a:spcPts val="0"/>
              </a:spcBef>
              <a:buClr>
                <a:srgbClr val="CF1356"/>
              </a:buClr>
              <a:buSzPct val="70000"/>
              <a:buFont typeface="Wingdings" pitchFamily="2" charset="2"/>
              <a:buChar char="ü"/>
              <a:defRPr/>
            </a:pPr>
            <a:r>
              <a:rPr lang="ru-RU" sz="2000" b="1" dirty="0">
                <a:solidFill>
                  <a:schemeClr val="bg2"/>
                </a:solidFill>
                <a:latin typeface="Book Antiqua" panose="02040602050305030304" pitchFamily="18" charset="0"/>
                <a:cs typeface="Arial" pitchFamily="34" charset="0"/>
              </a:rPr>
              <a:t> по </a:t>
            </a:r>
            <a:r>
              <a:rPr lang="ru-RU" sz="2000" b="1" dirty="0" smtClean="0">
                <a:solidFill>
                  <a:schemeClr val="bg2"/>
                </a:solidFill>
                <a:latin typeface="Book Antiqua" panose="02040602050305030304" pitchFamily="18" charset="0"/>
                <a:cs typeface="Arial" pitchFamily="34" charset="0"/>
              </a:rPr>
              <a:t>хирургии.</a:t>
            </a:r>
          </a:p>
        </p:txBody>
      </p:sp>
      <p:pic>
        <p:nvPicPr>
          <p:cNvPr id="20" name="Рисунок 19" descr="_ALX61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216" y="980728"/>
            <a:ext cx="2357639" cy="1573120"/>
          </a:xfrm>
          <a:prstGeom prst="snip2DiagRect">
            <a:avLst/>
          </a:prstGeom>
          <a:ln w="28575" cmpd="thickThin">
            <a:solidFill>
              <a:srgbClr val="CF1356"/>
            </a:solidFill>
            <a:miter lim="800000"/>
          </a:ln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4081632"/>
            <a:ext cx="7429520" cy="571504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4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 2016 году приобретены симуляторы:</a:t>
            </a:r>
            <a:endParaRPr lang="ru-RU" sz="2400" dirty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32414" y="4836929"/>
            <a:ext cx="3071834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Bef>
                <a:spcPts val="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 </a:t>
            </a:r>
            <a:r>
              <a:rPr lang="ru-RU" sz="18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Учебный </a:t>
            </a:r>
            <a:r>
              <a:rPr lang="ru-RU" sz="1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аппаратный </a:t>
            </a:r>
            <a:r>
              <a:rPr lang="ru-RU" sz="1800" b="1" dirty="0">
                <a:solidFill>
                  <a:srgbClr val="AF09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комплекс ультразвуковой диагностики  </a:t>
            </a:r>
            <a:r>
              <a:rPr lang="ru-RU" sz="1800" b="1" dirty="0">
                <a:solidFill>
                  <a:schemeClr val="bg2"/>
                </a:solidFill>
                <a:latin typeface="Book Antiqua" panose="02040602050305030304" pitchFamily="18" charset="0"/>
              </a:rPr>
              <a:t>комплект ШЭЛЛ 64 (</a:t>
            </a:r>
            <a:r>
              <a:rPr lang="ru-RU" sz="1800" b="1" dirty="0" err="1">
                <a:solidFill>
                  <a:schemeClr val="bg2"/>
                </a:solidFill>
                <a:latin typeface="Book Antiqua" panose="02040602050305030304" pitchFamily="18" charset="0"/>
              </a:rPr>
              <a:t>Shall</a:t>
            </a:r>
            <a:r>
              <a:rPr lang="ru-RU" sz="1800" b="1" dirty="0">
                <a:solidFill>
                  <a:schemeClr val="bg2"/>
                </a:solidFill>
                <a:latin typeface="Book Antiqua" panose="02040602050305030304" pitchFamily="18" charset="0"/>
              </a:rPr>
              <a:t> 64).</a:t>
            </a:r>
            <a:r>
              <a:rPr lang="ru-RU" sz="1800" dirty="0">
                <a:solidFill>
                  <a:schemeClr val="bg2"/>
                </a:solidFill>
                <a:latin typeface="Book Antiqua" panose="02040602050305030304" pitchFamily="18" charset="0"/>
              </a:rPr>
              <a:t>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79512" y="4572008"/>
            <a:ext cx="4071966" cy="567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Bef>
                <a:spcPts val="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ru-RU" sz="1800" b="1" dirty="0">
                <a:solidFill>
                  <a:srgbClr val="AF09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Анатомический стол </a:t>
            </a:r>
          </a:p>
          <a:p>
            <a:pPr>
              <a:lnSpc>
                <a:spcPct val="85000"/>
              </a:lnSpc>
              <a:spcBef>
                <a:spcPts val="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1800" b="1" dirty="0">
                <a:solidFill>
                  <a:schemeClr val="bg1"/>
                </a:solidFill>
                <a:latin typeface="Book Antiqua" panose="02040602050305030304" pitchFamily="18" charset="0"/>
              </a:rPr>
              <a:t>(</a:t>
            </a:r>
            <a:r>
              <a:rPr lang="ru-RU" sz="1800" b="1" dirty="0" err="1">
                <a:solidFill>
                  <a:schemeClr val="bg2"/>
                </a:solidFill>
                <a:latin typeface="Book Antiqua" panose="02040602050305030304" pitchFamily="18" charset="0"/>
              </a:rPr>
              <a:t>The</a:t>
            </a:r>
            <a:r>
              <a:rPr lang="ru-RU" sz="1800" b="1" dirty="0">
                <a:solidFill>
                  <a:schemeClr val="bg2"/>
                </a:solidFill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chemeClr val="bg2"/>
                </a:solidFill>
                <a:latin typeface="Book Antiqua" panose="02040602050305030304" pitchFamily="18" charset="0"/>
              </a:rPr>
              <a:t>Anatomage</a:t>
            </a:r>
            <a:r>
              <a:rPr lang="ru-RU" sz="1800" b="1" dirty="0">
                <a:solidFill>
                  <a:schemeClr val="bg2"/>
                </a:solidFill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chemeClr val="bg2"/>
                </a:solidFill>
                <a:latin typeface="Book Antiqua" panose="02040602050305030304" pitchFamily="18" charset="0"/>
              </a:rPr>
              <a:t>Table</a:t>
            </a:r>
            <a:r>
              <a:rPr lang="ru-RU" sz="1800" b="1" dirty="0">
                <a:solidFill>
                  <a:schemeClr val="bg2"/>
                </a:solidFill>
                <a:latin typeface="Book Antiqua" panose="02040602050305030304" pitchFamily="18" charset="0"/>
              </a:rPr>
              <a:t>).</a:t>
            </a:r>
            <a:r>
              <a:rPr lang="ru-RU" sz="1800" dirty="0">
                <a:solidFill>
                  <a:schemeClr val="bg2"/>
                </a:solidFill>
                <a:latin typeface="Book Antiqua" panose="02040602050305030304" pitchFamily="18" charset="0"/>
              </a:rPr>
              <a:t> 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207" y="5214950"/>
            <a:ext cx="2968625" cy="1094370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36198" y="4611783"/>
            <a:ext cx="2500298" cy="1913561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001"/>
          <p:cNvPicPr>
            <a:picLocks noChangeAspect="1" noChangeArrowheads="1"/>
          </p:cNvPicPr>
          <p:nvPr/>
        </p:nvPicPr>
        <p:blipFill>
          <a:blip r:embed="rId2" cstate="print"/>
          <a:srcRect r="3116"/>
          <a:stretch>
            <a:fillRect/>
          </a:stretch>
        </p:blipFill>
        <p:spPr bwMode="auto">
          <a:xfrm>
            <a:off x="214282" y="928670"/>
            <a:ext cx="4214842" cy="2292888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71604" y="260350"/>
            <a:ext cx="6959621" cy="596900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Первые корпуса института</a:t>
            </a:r>
          </a:p>
        </p:txBody>
      </p:sp>
      <p:pic>
        <p:nvPicPr>
          <p:cNvPr id="37891" name="Рисунок 10" descr="journal2.t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Выноска со стрелкой вверх 6"/>
          <p:cNvSpPr/>
          <p:nvPr/>
        </p:nvSpPr>
        <p:spPr>
          <a:xfrm>
            <a:off x="1000119" y="3286124"/>
            <a:ext cx="2714625" cy="642938"/>
          </a:xfrm>
          <a:prstGeom prst="upArrowCallout">
            <a:avLst/>
          </a:prstGeom>
          <a:solidFill>
            <a:schemeClr val="tx1">
              <a:lumMod val="95000"/>
            </a:schemeClr>
          </a:solidFill>
          <a:ln w="19050">
            <a:solidFill>
              <a:srgbClr val="CF13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600" b="1" dirty="0">
                <a:solidFill>
                  <a:srgbClr val="CF1356"/>
                </a:solidFill>
                <a:latin typeface="Book Antiqua" pitchFamily="18" charset="0"/>
              </a:rPr>
              <a:t>Колхозная </a:t>
            </a:r>
            <a:r>
              <a:rPr lang="ru-RU" sz="2600" b="1" dirty="0" smtClean="0">
                <a:solidFill>
                  <a:srgbClr val="CF1356"/>
                </a:solidFill>
                <a:latin typeface="Book Antiqua" pitchFamily="18" charset="0"/>
              </a:rPr>
              <a:t>пл.</a:t>
            </a:r>
            <a:endParaRPr lang="ru-RU" sz="2600" b="1" dirty="0">
              <a:solidFill>
                <a:srgbClr val="CF1356"/>
              </a:solidFill>
              <a:latin typeface="Book Antiqua" pitchFamily="18" charset="0"/>
            </a:endParaRPr>
          </a:p>
        </p:txBody>
      </p:sp>
      <p:sp>
        <p:nvSpPr>
          <p:cNvPr id="8" name="Выноска со стрелкой вправо 7"/>
          <p:cNvSpPr/>
          <p:nvPr/>
        </p:nvSpPr>
        <p:spPr>
          <a:xfrm>
            <a:off x="785786" y="5143512"/>
            <a:ext cx="2643185" cy="428625"/>
          </a:xfrm>
          <a:prstGeom prst="rightArrowCallout">
            <a:avLst>
              <a:gd name="adj1" fmla="val 48704"/>
              <a:gd name="adj2" fmla="val 22037"/>
              <a:gd name="adj3" fmla="val 25000"/>
              <a:gd name="adj4" fmla="val 92036"/>
            </a:avLst>
          </a:prstGeom>
          <a:solidFill>
            <a:schemeClr val="tx1">
              <a:lumMod val="95000"/>
            </a:schemeClr>
          </a:solidFill>
          <a:ln w="19050">
            <a:solidFill>
              <a:srgbClr val="CF13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600" b="1" dirty="0">
                <a:solidFill>
                  <a:srgbClr val="CF1356"/>
                </a:solidFill>
                <a:latin typeface="Book Antiqua" pitchFamily="18" charset="0"/>
              </a:rPr>
              <a:t>ул. </a:t>
            </a:r>
            <a:r>
              <a:rPr lang="ru-RU" sz="2600" b="1" dirty="0" err="1">
                <a:solidFill>
                  <a:srgbClr val="CF1356"/>
                </a:solidFill>
                <a:latin typeface="Book Antiqua" pitchFamily="18" charset="0"/>
              </a:rPr>
              <a:t>Ожешко</a:t>
            </a:r>
            <a:endParaRPr lang="ru-RU" sz="2600" b="1" dirty="0">
              <a:solidFill>
                <a:srgbClr val="CF1356"/>
              </a:solidFill>
              <a:latin typeface="Book Antiqua" pitchFamily="18" charset="0"/>
            </a:endParaRPr>
          </a:p>
        </p:txBody>
      </p:sp>
      <p:pic>
        <p:nvPicPr>
          <p:cNvPr id="9" name="Picture 4" descr="Институт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4143380"/>
            <a:ext cx="3214710" cy="2526021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286248" y="350043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1" name="Выноска со стрелкой вверх 10"/>
          <p:cNvSpPr/>
          <p:nvPr/>
        </p:nvSpPr>
        <p:spPr>
          <a:xfrm>
            <a:off x="5429256" y="3286124"/>
            <a:ext cx="2714625" cy="642938"/>
          </a:xfrm>
          <a:prstGeom prst="upArrowCallout">
            <a:avLst/>
          </a:prstGeom>
          <a:solidFill>
            <a:schemeClr val="tx1">
              <a:lumMod val="95000"/>
            </a:schemeClr>
          </a:solidFill>
          <a:ln w="19050">
            <a:solidFill>
              <a:srgbClr val="CF13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600" b="1" dirty="0" smtClean="0">
                <a:solidFill>
                  <a:srgbClr val="CF1356"/>
                </a:solidFill>
                <a:latin typeface="Book Antiqua" pitchFamily="18" charset="0"/>
              </a:rPr>
              <a:t>ул. К.Маркса</a:t>
            </a:r>
            <a:endParaRPr lang="ru-RU" sz="2600" b="1" dirty="0">
              <a:solidFill>
                <a:srgbClr val="CF1356"/>
              </a:solidFill>
              <a:latin typeface="Book Antiqua" pitchFamily="18" charset="0"/>
            </a:endParaRPr>
          </a:p>
        </p:txBody>
      </p:sp>
      <p:pic>
        <p:nvPicPr>
          <p:cNvPr id="13" name="Рисунок 12" descr="_ALX5879_ч_б1.jpg"/>
          <p:cNvPicPr>
            <a:picLocks noChangeAspect="1"/>
          </p:cNvPicPr>
          <p:nvPr/>
        </p:nvPicPr>
        <p:blipFill>
          <a:blip r:embed="rId6" cstate="print"/>
          <a:srcRect l="1642" t="3125" r="2312" b="9375"/>
          <a:stretch>
            <a:fillRect/>
          </a:stretch>
        </p:blipFill>
        <p:spPr>
          <a:xfrm>
            <a:off x="4643438" y="928670"/>
            <a:ext cx="4327102" cy="2286016"/>
          </a:xfrm>
          <a:prstGeom prst="rect">
            <a:avLst/>
          </a:prstGeom>
          <a:ln w="28575" cmpd="thickThin">
            <a:solidFill>
              <a:srgbClr val="CF1356"/>
            </a:solidFill>
          </a:ln>
        </p:spPr>
      </p:pic>
    </p:spTree>
    <p:extLst>
      <p:ext uri="{BB962C8B-B14F-4D97-AF65-F5344CB8AC3E}">
        <p14:creationId xmlns:p14="http://schemas.microsoft.com/office/powerpoint/2010/main" val="192236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600" y="274638"/>
            <a:ext cx="7715200" cy="1125746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  <a:spcBef>
                <a:spcPts val="1200"/>
              </a:spcBef>
              <a:defRPr/>
            </a:pPr>
            <a:r>
              <a:rPr lang="ru-RU" sz="29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Профессорский консультативный </a:t>
            </a:r>
            <a:r>
              <a:rPr lang="ru-RU" sz="29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центр</a:t>
            </a:r>
            <a:r>
              <a:rPr lang="ru-RU" sz="3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ru-RU" sz="3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2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Торжественное открытие состоялось </a:t>
            </a:r>
            <a:br>
              <a:rPr lang="ru-RU" sz="22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lang="ru-RU" sz="22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23 декабря 2015 года</a:t>
            </a:r>
            <a:endParaRPr lang="ru-RU" sz="22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1400384"/>
            <a:ext cx="8799468" cy="3108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altLang="ru-RU" sz="24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Структура ПКЦ в настоящее время:</a:t>
            </a:r>
            <a:endParaRPr lang="ru-RU" altLang="ru-RU" sz="2400" dirty="0" smtClean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marL="177800" indent="-177800">
              <a:lnSpc>
                <a:spcPct val="80000"/>
              </a:lnSpc>
              <a:spcBef>
                <a:spcPts val="600"/>
              </a:spcBef>
              <a:buClr>
                <a:srgbClr val="AF0954"/>
              </a:buClr>
              <a:buSzPct val="70000"/>
              <a:buFont typeface="Wingdings" pitchFamily="2" charset="2"/>
              <a:buChar char="ü"/>
              <a:defRPr/>
            </a:pPr>
            <a:r>
              <a:rPr lang="ru-RU" altLang="ru-RU" sz="18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Регистратура</a:t>
            </a:r>
          </a:p>
          <a:p>
            <a:pPr marL="177800" indent="-177800">
              <a:lnSpc>
                <a:spcPct val="80000"/>
              </a:lnSpc>
              <a:spcBef>
                <a:spcPts val="600"/>
              </a:spcBef>
              <a:buClr>
                <a:srgbClr val="AF0954"/>
              </a:buClr>
              <a:buSzPct val="70000"/>
              <a:buFont typeface="Wingdings" pitchFamily="2" charset="2"/>
              <a:buChar char="ü"/>
              <a:defRPr/>
            </a:pPr>
            <a:r>
              <a:rPr lang="ru-RU" altLang="ru-RU" sz="18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Клинико-диагностическая лаборатория</a:t>
            </a:r>
          </a:p>
          <a:p>
            <a:pPr marL="177800" indent="-177800">
              <a:lnSpc>
                <a:spcPct val="80000"/>
              </a:lnSpc>
              <a:spcBef>
                <a:spcPts val="600"/>
              </a:spcBef>
              <a:buClr>
                <a:srgbClr val="AF0954"/>
              </a:buClr>
              <a:buSzPct val="70000"/>
              <a:buFont typeface="Wingdings" pitchFamily="2" charset="2"/>
              <a:buChar char="ü"/>
              <a:defRPr/>
            </a:pPr>
            <a:r>
              <a:rPr lang="ru-RU" altLang="ru-RU" sz="18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Кабинет функциональной и ультразвуковой диагностики</a:t>
            </a:r>
          </a:p>
          <a:p>
            <a:pPr marL="177800" indent="-177800">
              <a:lnSpc>
                <a:spcPct val="80000"/>
              </a:lnSpc>
              <a:spcBef>
                <a:spcPts val="600"/>
              </a:spcBef>
              <a:buClr>
                <a:srgbClr val="AF0954"/>
              </a:buClr>
              <a:buSzPct val="70000"/>
              <a:buFont typeface="Wingdings" pitchFamily="2" charset="2"/>
              <a:buChar char="ü"/>
              <a:defRPr/>
            </a:pPr>
            <a:r>
              <a:rPr lang="ru-RU" altLang="ru-RU" sz="18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Кабинет врача стоматолога </a:t>
            </a:r>
            <a:r>
              <a:rPr lang="ru-RU" altLang="ru-RU" sz="1800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(с выполнением полного объема терапевтической стоматологической помощи). </a:t>
            </a:r>
          </a:p>
          <a:p>
            <a:pPr marL="177800" indent="-177800">
              <a:lnSpc>
                <a:spcPct val="80000"/>
              </a:lnSpc>
              <a:spcBef>
                <a:spcPts val="600"/>
              </a:spcBef>
              <a:buClr>
                <a:srgbClr val="AF0954"/>
              </a:buClr>
              <a:buSzPct val="70000"/>
              <a:buFont typeface="Wingdings" pitchFamily="2" charset="2"/>
              <a:buChar char="ü"/>
              <a:defRPr/>
            </a:pPr>
            <a:r>
              <a:rPr lang="ru-RU" altLang="ru-RU" sz="18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Кабинеты специализированного приема </a:t>
            </a:r>
            <a:r>
              <a:rPr lang="ru-RU" altLang="ru-RU" sz="1800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(</a:t>
            </a:r>
            <a:r>
              <a:rPr lang="ru-RU" altLang="ru-RU" sz="1800" dirty="0" err="1" smtClean="0">
                <a:solidFill>
                  <a:schemeClr val="bg2"/>
                </a:solidFill>
                <a:latin typeface="Book Antiqua" panose="02040602050305030304" pitchFamily="18" charset="0"/>
              </a:rPr>
              <a:t>акушер-гинеколога</a:t>
            </a:r>
            <a:r>
              <a:rPr lang="ru-RU" altLang="ru-RU" sz="1800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, </a:t>
            </a:r>
            <a:r>
              <a:rPr lang="ru-RU" altLang="ru-RU" sz="1800" dirty="0" err="1" smtClean="0">
                <a:solidFill>
                  <a:schemeClr val="bg2"/>
                </a:solidFill>
                <a:latin typeface="Book Antiqua" panose="02040602050305030304" pitchFamily="18" charset="0"/>
              </a:rPr>
              <a:t>уролога-андролога</a:t>
            </a:r>
            <a:r>
              <a:rPr lang="ru-RU" altLang="ru-RU" sz="1800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, </a:t>
            </a:r>
            <a:r>
              <a:rPr lang="ru-RU" altLang="ru-RU" sz="1800" dirty="0" err="1" smtClean="0">
                <a:solidFill>
                  <a:schemeClr val="bg2"/>
                </a:solidFill>
                <a:latin typeface="Book Antiqua" panose="02040602050305030304" pitchFamily="18" charset="0"/>
              </a:rPr>
              <a:t>оториноларинголога</a:t>
            </a:r>
            <a:r>
              <a:rPr lang="ru-RU" altLang="ru-RU" sz="1800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) оснащенные оборудованием для оказания лечебно-диагностической помощи.</a:t>
            </a:r>
          </a:p>
          <a:p>
            <a:pPr marL="177800" indent="-177800">
              <a:lnSpc>
                <a:spcPct val="80000"/>
              </a:lnSpc>
              <a:spcBef>
                <a:spcPts val="600"/>
              </a:spcBef>
              <a:buClr>
                <a:srgbClr val="AF0954"/>
              </a:buClr>
              <a:buSzPct val="70000"/>
              <a:buFont typeface="Wingdings" pitchFamily="2" charset="2"/>
              <a:buChar char="ü"/>
              <a:defRPr/>
            </a:pPr>
            <a:r>
              <a:rPr lang="ru-RU" altLang="ru-RU" sz="18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Кабинеты консультативного приема профессорско-преподавательского состава ГрГМУ для проведения консультаций </a:t>
            </a:r>
            <a:r>
              <a:rPr lang="ru-RU" altLang="ru-RU" sz="1800" b="1" dirty="0" smtClean="0">
                <a:solidFill>
                  <a:srgbClr val="CF1356"/>
                </a:solidFill>
                <a:latin typeface="Book Antiqua" panose="02040602050305030304" pitchFamily="18" charset="0"/>
              </a:rPr>
              <a:t>по 29 специальностям</a:t>
            </a:r>
            <a:endParaRPr lang="ru-RU" altLang="ru-RU" sz="1800" b="1" dirty="0">
              <a:solidFill>
                <a:srgbClr val="CF1356"/>
              </a:solidFill>
              <a:latin typeface="Book Antiqua" panose="02040602050305030304" pitchFamily="18" charset="0"/>
            </a:endParaRPr>
          </a:p>
        </p:txBody>
      </p:sp>
      <p:pic>
        <p:nvPicPr>
          <p:cNvPr id="10" name="Picture 2" descr="D:\ПКЦ\РЕКЛАМА\разработка\Реклама Медцентр-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48" y="4509120"/>
            <a:ext cx="2577468" cy="1719803"/>
          </a:xfrm>
          <a:prstGeom prst="rect">
            <a:avLst/>
          </a:prstGeom>
          <a:noFill/>
          <a:ln w="28575" cmpd="thickThin">
            <a:solidFill>
              <a:srgbClr val="AF095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_MAN66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4929198"/>
            <a:ext cx="2286016" cy="1716965"/>
          </a:xfrm>
          <a:prstGeom prst="rect">
            <a:avLst/>
          </a:prstGeom>
          <a:ln w="28575" cmpd="thickThin">
            <a:solidFill>
              <a:srgbClr val="CF1356"/>
            </a:solidFill>
            <a:miter lim="800000"/>
          </a:ln>
        </p:spPr>
      </p:pic>
      <p:pic>
        <p:nvPicPr>
          <p:cNvPr id="11" name="Рисунок 10" descr="_MAN66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4497150"/>
            <a:ext cx="2607983" cy="1740162"/>
          </a:xfrm>
          <a:prstGeom prst="rect">
            <a:avLst/>
          </a:prstGeom>
          <a:ln w="28575" cmpd="thickThin">
            <a:solidFill>
              <a:srgbClr val="CF1356"/>
            </a:solidFill>
            <a:miter lim="800000"/>
          </a:ln>
        </p:spPr>
      </p:pic>
      <p:pic>
        <p:nvPicPr>
          <p:cNvPr id="12" name="Рисунок 11" descr="_ALX596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4208" y="5000635"/>
            <a:ext cx="2569542" cy="1714513"/>
          </a:xfrm>
          <a:prstGeom prst="rect">
            <a:avLst/>
          </a:prstGeom>
          <a:ln w="28575" cmpd="thickThin">
            <a:solidFill>
              <a:srgbClr val="CF1356"/>
            </a:solidFill>
            <a:miter lim="800000"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8"/>
          <p:cNvSpPr>
            <a:spLocks noChangeArrowheads="1"/>
          </p:cNvSpPr>
          <p:nvPr/>
        </p:nvSpPr>
        <p:spPr bwMode="auto">
          <a:xfrm>
            <a:off x="428596" y="327933"/>
            <a:ext cx="8740753" cy="1484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ts val="0"/>
              </a:spcBef>
              <a:buClr>
                <a:schemeClr val="hlink"/>
              </a:buClr>
              <a:buSzPct val="70000"/>
              <a:defRPr/>
            </a:pPr>
            <a:r>
              <a:rPr lang="ru-RU" sz="28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Открытие факультета повышения квалификации и  переподготовки руководителей и специалистов</a:t>
            </a:r>
          </a:p>
          <a:p>
            <a:pPr algn="ctr" eaLnBrk="0" hangingPunct="0">
              <a:lnSpc>
                <a:spcPct val="80000"/>
              </a:lnSpc>
              <a:spcBef>
                <a:spcPts val="0"/>
              </a:spcBef>
              <a:buClr>
                <a:schemeClr val="hlink"/>
              </a:buClr>
              <a:buSzPct val="70000"/>
              <a:defRPr/>
            </a:pPr>
            <a:r>
              <a:rPr lang="ru-RU" sz="28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Arial" charset="0"/>
              </a:rPr>
              <a:t>1 января 2017 г.</a:t>
            </a:r>
            <a:endParaRPr lang="ru-RU" sz="2800" b="1" dirty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59867"/>
              </p:ext>
            </p:extLst>
          </p:nvPr>
        </p:nvGraphicFramePr>
        <p:xfrm>
          <a:off x="406767" y="1916440"/>
          <a:ext cx="8557720" cy="1822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6401"/>
                <a:gridCol w="1184916"/>
                <a:gridCol w="1184913"/>
                <a:gridCol w="1250745"/>
                <a:gridCol w="1250745"/>
              </a:tblGrid>
              <a:tr h="285752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</a:rPr>
                        <a:t>Количество слушателей</a:t>
                      </a:r>
                      <a:endParaRPr lang="ru-RU" sz="1800" b="1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cs typeface="Arial" charset="0"/>
                        </a:rPr>
                        <a:t>2015 </a:t>
                      </a:r>
                      <a:r>
                        <a:rPr lang="ru-RU" sz="1800" b="1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cs typeface="Arial" charset="0"/>
                        </a:rPr>
                        <a:t>год</a:t>
                      </a:r>
                      <a:endParaRPr lang="ru-RU" sz="1800" b="1" dirty="0">
                        <a:ln>
                          <a:solidFill>
                            <a:schemeClr val="bg2"/>
                          </a:solidFill>
                        </a:ln>
                        <a:solidFill>
                          <a:schemeClr val="bg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cs typeface="Arial" charset="0"/>
                        </a:rPr>
                        <a:t>201</a:t>
                      </a:r>
                      <a:r>
                        <a:rPr lang="ru-RU" sz="1800" b="1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cs typeface="Arial" charset="0"/>
                        </a:rPr>
                        <a:t>6</a:t>
                      </a:r>
                      <a:r>
                        <a:rPr lang="en-US" sz="1800" b="1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cs typeface="Arial" charset="0"/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cs typeface="Arial" charset="0"/>
                        </a:rPr>
                        <a:t>год</a:t>
                      </a:r>
                      <a:endParaRPr lang="ru-RU" sz="1800" b="1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</a:rPr>
                        <a:t>2017 год</a:t>
                      </a:r>
                      <a:endParaRPr lang="ru-RU" sz="1800" b="1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</a:rPr>
                        <a:t>2018 год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</a:rPr>
                        <a:t>(6 м-</a:t>
                      </a:r>
                      <a:r>
                        <a:rPr lang="ru-RU" sz="1800" b="1" dirty="0" err="1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</a:rPr>
                        <a:t>цев</a:t>
                      </a:r>
                      <a:r>
                        <a:rPr lang="ru-RU" sz="1800" b="1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</a:rPr>
                        <a:t>)</a:t>
                      </a:r>
                      <a:endParaRPr lang="ru-RU" sz="1800" b="1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10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Book Antiqua" panose="02040602050305030304" pitchFamily="18" charset="0"/>
                        </a:rPr>
                        <a:t>Повышение квалификации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</a:rPr>
                        <a:t>52</a:t>
                      </a:r>
                      <a:endParaRPr lang="ru-RU" sz="1800" b="1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</a:rPr>
                        <a:t>150</a:t>
                      </a:r>
                      <a:endParaRPr lang="ru-RU" sz="1800" b="1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</a:rPr>
                        <a:t>214</a:t>
                      </a:r>
                      <a:endParaRPr lang="ru-RU" sz="1800" b="1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</a:rPr>
                        <a:t>343</a:t>
                      </a:r>
                      <a:endParaRPr lang="ru-RU" sz="1800" b="1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68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Book Antiqua" panose="02040602050305030304" pitchFamily="18" charset="0"/>
                        </a:rPr>
                        <a:t>Переподготовка</a:t>
                      </a:r>
                      <a:r>
                        <a:rPr lang="ru-RU" sz="1800" dirty="0" smtClean="0">
                          <a:latin typeface="Book Antiqua" panose="0204060205030503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</a:rPr>
                        <a:t>-</a:t>
                      </a:r>
                      <a:endParaRPr lang="ru-RU" sz="1800" b="1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</a:rPr>
                        <a:t>21</a:t>
                      </a:r>
                      <a:endParaRPr lang="ru-RU" sz="1800" b="1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</a:rPr>
                        <a:t>22</a:t>
                      </a:r>
                      <a:endParaRPr lang="ru-RU" sz="1800" b="1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</a:rPr>
                        <a:t>37</a:t>
                      </a:r>
                      <a:endParaRPr lang="ru-RU" sz="1800" b="1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6875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CF1356"/>
                          </a:solidFill>
                          <a:latin typeface="Book Antiqua" panose="02040602050305030304" pitchFamily="18" charset="0"/>
                        </a:rPr>
                        <a:t>Всего</a:t>
                      </a:r>
                      <a:endParaRPr lang="ru-RU" sz="1800" b="1" dirty="0">
                        <a:solidFill>
                          <a:srgbClr val="CF1356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F1356"/>
                          </a:solidFill>
                          <a:latin typeface="Book Antiqua" panose="02040602050305030304" pitchFamily="18" charset="0"/>
                        </a:rPr>
                        <a:t>52</a:t>
                      </a:r>
                      <a:endParaRPr lang="ru-RU" sz="1800" b="1" dirty="0">
                        <a:solidFill>
                          <a:srgbClr val="CF1356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F1356"/>
                          </a:solidFill>
                          <a:latin typeface="Book Antiqua" panose="02040602050305030304" pitchFamily="18" charset="0"/>
                        </a:rPr>
                        <a:t>171</a:t>
                      </a:r>
                      <a:endParaRPr lang="ru-RU" sz="1800" b="1" dirty="0">
                        <a:solidFill>
                          <a:srgbClr val="CF1356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F1356"/>
                          </a:solidFill>
                          <a:latin typeface="Book Antiqua" panose="02040602050305030304" pitchFamily="18" charset="0"/>
                        </a:rPr>
                        <a:t>236</a:t>
                      </a:r>
                      <a:endParaRPr lang="ru-RU" sz="1800" b="1" dirty="0">
                        <a:solidFill>
                          <a:srgbClr val="CF1356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F1356"/>
                          </a:solidFill>
                          <a:latin typeface="Book Antiqua" panose="02040602050305030304" pitchFamily="18" charset="0"/>
                        </a:rPr>
                        <a:t>380</a:t>
                      </a:r>
                      <a:endParaRPr lang="ru-RU" sz="1800" b="1" dirty="0">
                        <a:solidFill>
                          <a:srgbClr val="CF1356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428596" y="3843050"/>
            <a:ext cx="8429684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3050" algn="just">
              <a:lnSpc>
                <a:spcPct val="90000"/>
              </a:lnSpc>
            </a:pPr>
            <a:r>
              <a:rPr lang="ru-RU" sz="21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2 декабря 2016 года </a:t>
            </a:r>
            <a:r>
              <a:rPr lang="ru-RU" sz="2100" b="1" dirty="0" smtClean="0">
                <a:solidFill>
                  <a:srgbClr val="CF1356"/>
                </a:solidFill>
                <a:latin typeface="Book Antiqua" panose="02040602050305030304" pitchFamily="18" charset="0"/>
              </a:rPr>
              <a:t>завершилась аккредитация </a:t>
            </a:r>
            <a:r>
              <a:rPr lang="ru-RU" sz="21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университета по специальности переподготовки руководящих работников и специалистов здравоохранения </a:t>
            </a:r>
            <a:r>
              <a:rPr lang="ru-RU" sz="2100" b="1" dirty="0" smtClean="0">
                <a:solidFill>
                  <a:srgbClr val="CF1356"/>
                </a:solidFill>
                <a:latin typeface="Book Antiqua" panose="02040602050305030304" pitchFamily="18" charset="0"/>
              </a:rPr>
              <a:t>по специальности 1-81 02 78 «Общая врачебная практика»</a:t>
            </a:r>
            <a:r>
              <a:rPr lang="ru-RU" sz="21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.</a:t>
            </a:r>
            <a:endParaRPr lang="ru-RU" sz="2100" b="1" dirty="0">
              <a:solidFill>
                <a:schemeClr val="bg2"/>
              </a:solidFill>
              <a:latin typeface="Book Antiqua" panose="0204060205030503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 l="9883" t="18554" r="11054" b="32617"/>
          <a:stretch>
            <a:fillRect/>
          </a:stretch>
        </p:blipFill>
        <p:spPr bwMode="auto">
          <a:xfrm>
            <a:off x="4250150" y="5079443"/>
            <a:ext cx="4786346" cy="1661925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870495" y="103783"/>
            <a:ext cx="7238009" cy="1597025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30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Arial" charset="0"/>
              </a:rPr>
              <a:t>В 2013 году открылась научная лаборатория молекулярно-генетических методов исследования</a:t>
            </a:r>
            <a:endParaRPr lang="ru-RU" sz="3000" dirty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50" y="5929313"/>
            <a:ext cx="3643313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Распределение выпускников по регионам Республики Беларусь</a:t>
            </a:r>
          </a:p>
        </p:txBody>
      </p:sp>
      <p:pic>
        <p:nvPicPr>
          <p:cNvPr id="43012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\\S208\photo\2013\open lab\_ALX03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50" y="4643438"/>
            <a:ext cx="2786063" cy="1857375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pic>
        <p:nvPicPr>
          <p:cNvPr id="12" name="Picture 3" descr="\\S208\photo\2013\open lab\_ALX034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25" y="4643438"/>
            <a:ext cx="2786063" cy="1857375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pic>
        <p:nvPicPr>
          <p:cNvPr id="13" name="Picture 4" descr="\\S208\photo\2013\open lab\_ALX035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1214438"/>
            <a:ext cx="1714500" cy="3182937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pic>
        <p:nvPicPr>
          <p:cNvPr id="14" name="Picture 5" descr="\\S208\photo\2013\open lab\_ALX033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75" y="4643438"/>
            <a:ext cx="2786063" cy="1857375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sp>
        <p:nvSpPr>
          <p:cNvPr id="43017" name="Прямоугольник 9"/>
          <p:cNvSpPr>
            <a:spLocks noChangeArrowheads="1"/>
          </p:cNvSpPr>
          <p:nvPr/>
        </p:nvSpPr>
        <p:spPr bwMode="auto">
          <a:xfrm>
            <a:off x="2071688" y="1643063"/>
            <a:ext cx="6786562" cy="266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65113" algn="just">
              <a:lnSpc>
                <a:spcPct val="95000"/>
              </a:lnSpc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200" b="1" dirty="0">
                <a:solidFill>
                  <a:schemeClr val="bg2"/>
                </a:solidFill>
                <a:latin typeface="Book Antiqua" panose="02040602050305030304" pitchFamily="18" charset="0"/>
                <a:cs typeface="Arial" charset="0"/>
              </a:rPr>
              <a:t>Комплект оборудования позволяет выделить  ДНК / РНК из различных типов образцов.</a:t>
            </a:r>
          </a:p>
          <a:p>
            <a:pPr indent="265113" algn="just">
              <a:lnSpc>
                <a:spcPct val="95000"/>
              </a:lnSpc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200" b="1" dirty="0">
                <a:solidFill>
                  <a:schemeClr val="bg2"/>
                </a:solidFill>
                <a:latin typeface="Book Antiqua" panose="02040602050305030304" pitchFamily="18" charset="0"/>
                <a:cs typeface="Arial" charset="0"/>
              </a:rPr>
              <a:t>Выделение предрасположенности к тем или иным заболеваниям  позволит составить практические рекомендации, направленные на сохранение здоровья пациента, своевременно диагностировать заболевание, снизить риск развития осложнений.</a:t>
            </a:r>
            <a:endParaRPr lang="ru-RU" sz="2200" dirty="0">
              <a:solidFill>
                <a:schemeClr val="bg2"/>
              </a:solidFill>
              <a:latin typeface="Book Antiqua" panose="02040602050305030304" pitchFamily="18" charset="0"/>
              <a:cs typeface="Arial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922" y="5949280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7" name="Прямоугольник 9"/>
          <p:cNvSpPr>
            <a:spLocks noChangeArrowheads="1"/>
          </p:cNvSpPr>
          <p:nvPr/>
        </p:nvSpPr>
        <p:spPr bwMode="auto">
          <a:xfrm>
            <a:off x="2555776" y="1412816"/>
            <a:ext cx="6192688" cy="259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65113" algn="just">
              <a:lnSpc>
                <a:spcPct val="95000"/>
              </a:lnSpc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19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16</a:t>
            </a:r>
            <a:r>
              <a:rPr lang="ru-RU" sz="19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ию</a:t>
            </a:r>
            <a:r>
              <a:rPr lang="ru-RU" sz="19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л</a:t>
            </a:r>
            <a:r>
              <a:rPr lang="ru-RU" sz="19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я </a:t>
            </a:r>
            <a:r>
              <a:rPr lang="ru-RU" sz="19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2018 года </a:t>
            </a:r>
            <a:r>
              <a:rPr lang="ru-RU" sz="1900" b="1" dirty="0">
                <a:solidFill>
                  <a:schemeClr val="bg2"/>
                </a:solidFill>
                <a:latin typeface="Book Antiqua" panose="02040602050305030304" pitchFamily="18" charset="0"/>
              </a:rPr>
              <a:t>с целью координации выполнения фундаментальных и прикладных научно-исследовательских работ в регионе, сокращения времени от разработки до внедрения в практику результатов НИР, а также с целью </a:t>
            </a:r>
            <a:r>
              <a:rPr lang="ru-RU" sz="1900" b="1" dirty="0" err="1">
                <a:solidFill>
                  <a:schemeClr val="bg2"/>
                </a:solidFill>
                <a:latin typeface="Book Antiqua" panose="02040602050305030304" pitchFamily="18" charset="0"/>
              </a:rPr>
              <a:t>практикоориентированной</a:t>
            </a:r>
            <a:r>
              <a:rPr lang="ru-RU" sz="1900" b="1" dirty="0">
                <a:solidFill>
                  <a:schemeClr val="bg2"/>
                </a:solidFill>
                <a:latin typeface="Book Antiqua" panose="02040602050305030304" pitchFamily="18" charset="0"/>
              </a:rPr>
              <a:t> подготовки научных кадров высшей квалификации был </a:t>
            </a:r>
            <a:r>
              <a:rPr lang="ru-RU" sz="19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создан научно-образовательный кластер</a:t>
            </a:r>
            <a:r>
              <a:rPr lang="ru-RU" sz="1900" b="1" dirty="0">
                <a:solidFill>
                  <a:srgbClr val="CF1356"/>
                </a:solidFill>
                <a:latin typeface="Book Antiqua" panose="02040602050305030304" pitchFamily="18" charset="0"/>
              </a:rPr>
              <a:t> </a:t>
            </a:r>
            <a:r>
              <a:rPr lang="ru-RU" sz="1900" b="1" dirty="0">
                <a:solidFill>
                  <a:schemeClr val="bg2"/>
                </a:solidFill>
                <a:latin typeface="Book Antiqua" panose="02040602050305030304" pitchFamily="18" charset="0"/>
              </a:rPr>
              <a:t>в состав которого </a:t>
            </a:r>
            <a:r>
              <a:rPr lang="ru-RU" sz="19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вошли:</a:t>
            </a:r>
            <a:endParaRPr lang="ru-RU" sz="1900" b="1" dirty="0">
              <a:solidFill>
                <a:schemeClr val="bg2"/>
              </a:solidFill>
              <a:latin typeface="Book Antiqua" panose="02040602050305030304" pitchFamily="18" charset="0"/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6" t="4000" b="2591"/>
          <a:stretch/>
        </p:blipFill>
        <p:spPr>
          <a:xfrm>
            <a:off x="399700" y="1368723"/>
            <a:ext cx="1868044" cy="2636341"/>
          </a:xfrm>
          <a:prstGeom prst="rect">
            <a:avLst/>
          </a:prstGeom>
          <a:ln w="28575" cmpd="thickThin">
            <a:solidFill>
              <a:srgbClr val="CF1356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445071" y="3774200"/>
            <a:ext cx="8591425" cy="2319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>
              <a:lnSpc>
                <a:spcPct val="95000"/>
              </a:lnSpc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1800" b="1" dirty="0">
              <a:solidFill>
                <a:schemeClr val="bg2"/>
              </a:solidFill>
              <a:latin typeface="Book Antiqua" panose="02040602050305030304" pitchFamily="18" charset="0"/>
            </a:endParaRPr>
          </a:p>
          <a:p>
            <a:pPr marL="180975" indent="-180975">
              <a:lnSpc>
                <a:spcPct val="95000"/>
              </a:lnSpc>
              <a:spcBef>
                <a:spcPts val="600"/>
              </a:spcBef>
              <a:buClr>
                <a:srgbClr val="CF1356"/>
              </a:buClr>
              <a:buSzPct val="70000"/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bg2"/>
                </a:solidFill>
                <a:latin typeface="Book Antiqua" panose="02040602050305030304" pitchFamily="18" charset="0"/>
              </a:rPr>
              <a:t>Гродненский государственный медицинский университет</a:t>
            </a:r>
          </a:p>
          <a:p>
            <a:pPr marL="180975" indent="-180975">
              <a:lnSpc>
                <a:spcPct val="95000"/>
              </a:lnSpc>
              <a:spcBef>
                <a:spcPts val="600"/>
              </a:spcBef>
              <a:buClr>
                <a:srgbClr val="CF1356"/>
              </a:buClr>
              <a:buSzPct val="70000"/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bg2"/>
                </a:solidFill>
                <a:latin typeface="Book Antiqua" panose="02040602050305030304" pitchFamily="18" charset="0"/>
              </a:rPr>
              <a:t>Институт биохимии биологически активных соединений Национальной академии наук Беларуси</a:t>
            </a:r>
          </a:p>
          <a:p>
            <a:pPr marL="180975" indent="-180975">
              <a:lnSpc>
                <a:spcPct val="95000"/>
              </a:lnSpc>
              <a:spcBef>
                <a:spcPts val="600"/>
              </a:spcBef>
              <a:buClr>
                <a:srgbClr val="CF1356"/>
              </a:buClr>
              <a:buSzPct val="70000"/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bg2"/>
                </a:solidFill>
                <a:latin typeface="Book Antiqua" panose="02040602050305030304" pitchFamily="18" charset="0"/>
                <a:cs typeface="Arial" charset="0"/>
              </a:rPr>
              <a:t>Гродненский областной клинический кардиологический центр</a:t>
            </a:r>
          </a:p>
          <a:p>
            <a:pPr marL="180975" indent="-180975">
              <a:lnSpc>
                <a:spcPct val="95000"/>
              </a:lnSpc>
              <a:spcBef>
                <a:spcPts val="600"/>
              </a:spcBef>
              <a:buClr>
                <a:srgbClr val="CF1356"/>
              </a:buClr>
              <a:buSzPct val="70000"/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bg2"/>
                </a:solidFill>
                <a:latin typeface="Book Antiqua" panose="02040602050305030304" pitchFamily="18" charset="0"/>
                <a:cs typeface="Arial" charset="0"/>
              </a:rPr>
              <a:t>Гродненская областная инфекционная клиническая больница</a:t>
            </a:r>
          </a:p>
          <a:p>
            <a:pPr marL="180975" indent="-180975">
              <a:lnSpc>
                <a:spcPct val="95000"/>
              </a:lnSpc>
              <a:spcBef>
                <a:spcPts val="600"/>
              </a:spcBef>
              <a:buClr>
                <a:srgbClr val="CF1356"/>
              </a:buClr>
              <a:buSzPct val="70000"/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bg2"/>
                </a:solidFill>
                <a:latin typeface="Book Antiqua" panose="02040602050305030304" pitchFamily="18" charset="0"/>
                <a:cs typeface="Arial" charset="0"/>
              </a:rPr>
              <a:t>Гродненский областной клинический перинатальный центр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95464" y="404664"/>
            <a:ext cx="7948536" cy="923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Создание научно-образовательного кластера</a:t>
            </a:r>
            <a:endParaRPr lang="ru-RU" sz="3000" dirty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5980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259632" y="260350"/>
            <a:ext cx="7271593" cy="739775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Подготовка кадров  НИР</a:t>
            </a:r>
          </a:p>
        </p:txBody>
      </p:sp>
      <p:pic>
        <p:nvPicPr>
          <p:cNvPr id="41988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49280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Group 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484220"/>
              </p:ext>
            </p:extLst>
          </p:nvPr>
        </p:nvGraphicFramePr>
        <p:xfrm>
          <a:off x="214281" y="980728"/>
          <a:ext cx="8750205" cy="3478380"/>
        </p:xfrm>
        <a:graphic>
          <a:graphicData uri="http://schemas.openxmlformats.org/drawingml/2006/table">
            <a:tbl>
              <a:tblPr/>
              <a:tblGrid>
                <a:gridCol w="4392439"/>
                <a:gridCol w="603383"/>
                <a:gridCol w="603383"/>
                <a:gridCol w="670426"/>
                <a:gridCol w="670426"/>
                <a:gridCol w="603383"/>
                <a:gridCol w="603383"/>
                <a:gridCol w="603382"/>
              </a:tblGrid>
              <a:tr h="5285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Book Antiqua" panose="02040602050305030304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2012 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год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2013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год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2014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год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201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5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Book Antiqua" panose="02040602050305030304" pitchFamily="18" charset="0"/>
                        <a:cs typeface="Arial" pitchFamily="34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год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2016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год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2017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год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2018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год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(8 м-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цев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)</a:t>
                      </a:r>
                      <a:endParaRPr lang="ru-RU" sz="1200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</a:tr>
              <a:tr h="3135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Аспиранты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6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600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</a:rPr>
                        <a:t>20</a:t>
                      </a:r>
                      <a:endParaRPr lang="ru-RU" sz="16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</a:tr>
              <a:tr h="3135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Докторанты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600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</a:rPr>
                        <a:t>1</a:t>
                      </a:r>
                      <a:endParaRPr lang="ru-RU" sz="16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</a:tr>
              <a:tr h="313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Соискатели кандидатских диссертаций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34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47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54</a:t>
                      </a:r>
                      <a:endParaRPr lang="ru-RU" sz="16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600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</a:rPr>
                        <a:t>53</a:t>
                      </a:r>
                      <a:endParaRPr lang="ru-RU" sz="16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</a:tr>
              <a:tr h="313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Соискатели докторских диссертаций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7</a:t>
                      </a:r>
                      <a:endParaRPr lang="ru-RU" sz="16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600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</a:rPr>
                        <a:t>7</a:t>
                      </a:r>
                      <a:endParaRPr lang="ru-RU" sz="16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</a:tr>
              <a:tr h="313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Защита кандидатских диссертаций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6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600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</a:rPr>
                        <a:t>11</a:t>
                      </a:r>
                      <a:endParaRPr lang="ru-RU" sz="16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</a:tr>
              <a:tr h="313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Защита докторских диссертаций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-</a:t>
                      </a:r>
                      <a:endParaRPr lang="ru-RU" sz="16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600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</a:rPr>
                        <a:t>1</a:t>
                      </a:r>
                      <a:endParaRPr lang="ru-RU" sz="16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</a:tr>
              <a:tr h="313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Присвоение ученого звания доцент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9</a:t>
                      </a:r>
                      <a:endParaRPr lang="ru-RU" sz="16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600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</a:rPr>
                        <a:t>15</a:t>
                      </a:r>
                      <a:endParaRPr lang="ru-RU" sz="16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</a:tr>
              <a:tr h="3428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Присвоение ученого звания профессор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600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</a:rPr>
                        <a:t>1</a:t>
                      </a:r>
                      <a:endParaRPr lang="ru-RU" sz="16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14281" y="4531186"/>
            <a:ext cx="871363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defRPr/>
            </a:pPr>
            <a:r>
              <a:rPr lang="ru-RU" sz="30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 pitchFamily="34" charset="0"/>
              </a:rPr>
              <a:t>Советы по защите диссертаций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4964975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90000"/>
              </a:lnSpc>
              <a:spcBef>
                <a:spcPts val="0"/>
              </a:spcBef>
              <a:defRPr/>
            </a:pPr>
            <a:r>
              <a:rPr lang="ru-RU" sz="2000" b="1" dirty="0">
                <a:solidFill>
                  <a:schemeClr val="bg2"/>
                </a:solidFill>
                <a:latin typeface="Book Antiqua" panose="02040602050305030304" pitchFamily="18" charset="0"/>
                <a:cs typeface="Arial" charset="0"/>
              </a:rPr>
              <a:t>К  03.17.01</a:t>
            </a:r>
            <a:r>
              <a:rPr lang="en-US" sz="2000" b="1" dirty="0">
                <a:solidFill>
                  <a:schemeClr val="bg2"/>
                </a:solidFill>
                <a:latin typeface="Book Antiqua" panose="02040602050305030304" pitchFamily="18" charset="0"/>
                <a:cs typeface="Arial" charset="0"/>
              </a:rPr>
              <a:t> </a:t>
            </a:r>
            <a:r>
              <a:rPr lang="ru-RU" sz="2000" b="1" dirty="0">
                <a:solidFill>
                  <a:schemeClr val="bg2"/>
                </a:solidFill>
                <a:latin typeface="Book Antiqua" panose="02040602050305030304" pitchFamily="18" charset="0"/>
                <a:cs typeface="Arial" charset="0"/>
              </a:rPr>
              <a:t>– педиатрия, </a:t>
            </a:r>
            <a:r>
              <a:rPr lang="ru-RU" sz="2000" b="1" dirty="0" smtClean="0">
                <a:solidFill>
                  <a:schemeClr val="bg2"/>
                </a:solidFill>
                <a:latin typeface="Book Antiqua" panose="02040602050305030304" pitchFamily="18" charset="0"/>
                <a:cs typeface="Arial" charset="0"/>
              </a:rPr>
              <a:t>фтизиатрия</a:t>
            </a:r>
          </a:p>
          <a:p>
            <a:pPr indent="228600">
              <a:lnSpc>
                <a:spcPct val="90000"/>
              </a:lnSpc>
              <a:spcBef>
                <a:spcPts val="0"/>
              </a:spcBef>
              <a:defRPr/>
            </a:pPr>
            <a:r>
              <a:rPr lang="ru-RU" sz="2000" b="1" dirty="0">
                <a:solidFill>
                  <a:schemeClr val="bg2"/>
                </a:solidFill>
                <a:latin typeface="Book Antiqua" panose="02040602050305030304" pitchFamily="18" charset="0"/>
                <a:cs typeface="Arial" charset="0"/>
              </a:rPr>
              <a:t>К </a:t>
            </a:r>
            <a:r>
              <a:rPr lang="en-US" sz="2000" b="1" dirty="0">
                <a:solidFill>
                  <a:schemeClr val="bg2"/>
                </a:solidFill>
                <a:latin typeface="Book Antiqua" panose="02040602050305030304" pitchFamily="18" charset="0"/>
                <a:cs typeface="Arial" charset="0"/>
              </a:rPr>
              <a:t> </a:t>
            </a:r>
            <a:r>
              <a:rPr lang="ru-RU" sz="2000" b="1" dirty="0">
                <a:solidFill>
                  <a:schemeClr val="bg2"/>
                </a:solidFill>
                <a:latin typeface="Book Antiqua" panose="02040602050305030304" pitchFamily="18" charset="0"/>
                <a:cs typeface="Arial" charset="0"/>
              </a:rPr>
              <a:t>03.17.02 – внутренние болезни, кардиология</a:t>
            </a:r>
          </a:p>
          <a:p>
            <a:pPr indent="228600">
              <a:lnSpc>
                <a:spcPct val="90000"/>
              </a:lnSpc>
              <a:spcBef>
                <a:spcPts val="0"/>
              </a:spcBef>
              <a:defRPr/>
            </a:pPr>
            <a:r>
              <a:rPr lang="ru-RU" sz="2000" b="1" dirty="0">
                <a:solidFill>
                  <a:schemeClr val="bg2"/>
                </a:solidFill>
                <a:latin typeface="Book Antiqua" panose="02040602050305030304" pitchFamily="18" charset="0"/>
                <a:cs typeface="Arial" charset="0"/>
              </a:rPr>
              <a:t>Д 03.17.01 – </a:t>
            </a:r>
            <a:r>
              <a:rPr lang="ru-RU" sz="2000" b="1" dirty="0">
                <a:solidFill>
                  <a:schemeClr val="bg2"/>
                </a:solidFill>
                <a:latin typeface="Book Antiqua" panose="02040602050305030304" pitchFamily="18" charset="0"/>
              </a:rPr>
              <a:t>хирургия</a:t>
            </a:r>
            <a:endParaRPr lang="ru-RU" sz="2000" b="1" dirty="0">
              <a:solidFill>
                <a:schemeClr val="bg2"/>
              </a:solidFill>
              <a:latin typeface="Book Antiqua" panose="02040602050305030304" pitchFamily="18" charset="0"/>
              <a:cs typeface="Arial" charset="0"/>
            </a:endParaRPr>
          </a:p>
          <a:p>
            <a:pPr marL="1978025" indent="-1749425">
              <a:lnSpc>
                <a:spcPct val="90000"/>
              </a:lnSpc>
              <a:spcBef>
                <a:spcPts val="0"/>
              </a:spcBef>
              <a:defRPr/>
            </a:pPr>
            <a:r>
              <a:rPr lang="ru-RU" sz="2000" b="1" dirty="0">
                <a:solidFill>
                  <a:schemeClr val="bg2"/>
                </a:solidFill>
                <a:latin typeface="Book Antiqua" panose="02040602050305030304" pitchFamily="18" charset="0"/>
                <a:cs typeface="Arial" charset="0"/>
              </a:rPr>
              <a:t>Д 03.17.02 –  </a:t>
            </a:r>
            <a:r>
              <a:rPr lang="ru-RU" sz="2000" b="1" dirty="0">
                <a:solidFill>
                  <a:schemeClr val="bg2"/>
                </a:solidFill>
                <a:latin typeface="Book Antiqua" panose="02040602050305030304" pitchFamily="18" charset="0"/>
              </a:rPr>
              <a:t>нервные болезни, медицинская психология</a:t>
            </a:r>
            <a:endParaRPr lang="ru-RU" sz="2000" b="1" dirty="0">
              <a:solidFill>
                <a:schemeClr val="bg2"/>
              </a:solidFill>
              <a:latin typeface="Book Antiqua" panose="02040602050305030304" pitchFamily="18" charset="0"/>
              <a:cs typeface="Arial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144174" y="260351"/>
            <a:ext cx="7892322" cy="811196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 eaLnBrk="0" hangingPunct="0">
              <a:defRPr/>
            </a:pP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Защищено диссертаций сотрудниками</a:t>
            </a:r>
          </a:p>
        </p:txBody>
      </p:sp>
      <p:pic>
        <p:nvPicPr>
          <p:cNvPr id="87043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4735052"/>
              </p:ext>
            </p:extLst>
          </p:nvPr>
        </p:nvGraphicFramePr>
        <p:xfrm>
          <a:off x="464343" y="1340768"/>
          <a:ext cx="8358187" cy="4459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6993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142976" y="188640"/>
            <a:ext cx="7893520" cy="596900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Результаты научной деятельности</a:t>
            </a:r>
          </a:p>
        </p:txBody>
      </p:sp>
      <p:pic>
        <p:nvPicPr>
          <p:cNvPr id="44035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Group 1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403949"/>
              </p:ext>
            </p:extLst>
          </p:nvPr>
        </p:nvGraphicFramePr>
        <p:xfrm>
          <a:off x="107504" y="836712"/>
          <a:ext cx="8929719" cy="5263515"/>
        </p:xfrm>
        <a:graphic>
          <a:graphicData uri="http://schemas.openxmlformats.org/drawingml/2006/table">
            <a:tbl>
              <a:tblPr/>
              <a:tblGrid>
                <a:gridCol w="4464844"/>
                <a:gridCol w="666399"/>
                <a:gridCol w="666399"/>
                <a:gridCol w="666399"/>
                <a:gridCol w="666399"/>
                <a:gridCol w="599759"/>
                <a:gridCol w="599760"/>
                <a:gridCol w="599760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8288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charset="0"/>
                        </a:rPr>
                        <a:t>2012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8288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charset="0"/>
                        </a:rPr>
                        <a:t>год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charset="0"/>
                        </a:rPr>
                        <a:t>2013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charset="0"/>
                        </a:rPr>
                        <a:t> год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charset="0"/>
                        </a:rPr>
                        <a:t>2014 год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charset="0"/>
                        </a:rPr>
                        <a:t>201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charset="0"/>
                        </a:rPr>
                        <a:t>5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charset="0"/>
                        </a:rPr>
                        <a:t> год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charset="0"/>
                        </a:rPr>
                        <a:t>2016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charset="0"/>
                        </a:rPr>
                        <a:t>год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charset="0"/>
                        </a:rPr>
                        <a:t>2017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charset="0"/>
                        </a:rPr>
                        <a:t>год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charset="0"/>
                        </a:rPr>
                        <a:t>2018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charset="0"/>
                        </a:rPr>
                        <a:t>год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charset="0"/>
                        </a:rPr>
                        <a:t>Получено патентов, всего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38</a:t>
                      </a:r>
                      <a:endParaRPr lang="ru-RU" sz="1100" dirty="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endParaRPr lang="ru-RU" sz="110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endParaRPr lang="ru-RU" sz="110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  <a:endParaRPr lang="ru-RU" sz="110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  <a:endParaRPr lang="ru-RU" sz="110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</a:t>
                      </a:r>
                      <a:endParaRPr lang="ru-RU" sz="1100" dirty="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40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342900" marR="0" lvl="0" indent="14288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charset="0"/>
                        </a:rPr>
                        <a:t>на изобретения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endParaRPr lang="ru-RU" sz="1100" dirty="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100" dirty="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  <a:endParaRPr lang="ru-RU" sz="1100" dirty="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ru-RU" sz="1100" dirty="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10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  <a:endParaRPr lang="ru-RU" sz="1100" dirty="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40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342900" marR="0" lvl="0" indent="14288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charset="0"/>
                        </a:rPr>
                        <a:t>на полезные модели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100" dirty="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100" dirty="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10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100" dirty="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charset="0"/>
                        </a:rPr>
                        <a:t>Получено положительное решение на изобретение, патент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10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endParaRPr lang="ru-RU" sz="110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</a:t>
                      </a:r>
                      <a:endParaRPr lang="ru-RU" sz="1100" dirty="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34</a:t>
                      </a:r>
                      <a:endParaRPr lang="ru-RU" sz="1100" dirty="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ru-RU" sz="1100" dirty="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</a:t>
                      </a:r>
                      <a:endParaRPr lang="ru-RU" sz="1100" dirty="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charset="0"/>
                        </a:rPr>
                        <a:t>Получено свидетельство на товарные знаки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charset="0"/>
                        </a:rPr>
                        <a:t>Рацпредложений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194</a:t>
                      </a:r>
                      <a:endParaRPr lang="ru-RU" sz="1100" dirty="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157</a:t>
                      </a:r>
                      <a:endParaRPr lang="ru-RU" sz="1100" dirty="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158</a:t>
                      </a:r>
                      <a:endParaRPr lang="ru-RU" sz="110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167</a:t>
                      </a:r>
                      <a:endParaRPr lang="ru-RU" sz="1100" dirty="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175</a:t>
                      </a:r>
                      <a:endParaRPr lang="ru-RU" sz="1100" dirty="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208</a:t>
                      </a:r>
                      <a:endParaRPr lang="ru-RU" sz="1100" dirty="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charset="0"/>
                        </a:rPr>
                        <a:t>Утверждены инструкции по применению МЗ РБ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10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endParaRPr lang="ru-RU" sz="110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10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10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100" dirty="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100" dirty="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charset="0"/>
                        </a:rPr>
                        <a:t>Издано монографий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10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10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10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10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100" dirty="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100" dirty="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charset="0"/>
                        </a:rPr>
                        <a:t>Издано сборников научных трудов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10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10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10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10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100" dirty="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100" dirty="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charset="0"/>
                        </a:rPr>
                        <a:t>Опубликовано печатных работ, всего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1790</a:t>
                      </a:r>
                      <a:endParaRPr lang="ru-RU" sz="110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1510</a:t>
                      </a:r>
                      <a:endParaRPr lang="ru-RU" sz="1100" dirty="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1424</a:t>
                      </a:r>
                      <a:endParaRPr lang="ru-RU" sz="1100" dirty="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1521</a:t>
                      </a:r>
                      <a:endParaRPr lang="ru-RU" sz="1100" dirty="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1450</a:t>
                      </a:r>
                      <a:endParaRPr lang="ru-RU" sz="1100" dirty="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1433</a:t>
                      </a:r>
                      <a:endParaRPr lang="ru-RU" sz="1100" dirty="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1100</a:t>
                      </a:r>
                      <a:endParaRPr lang="ru-RU" sz="140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342900" marR="0" lvl="0" indent="14288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charset="0"/>
                        </a:rPr>
                        <a:t>из них статей в изданиях РБ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305</a:t>
                      </a:r>
                      <a:endParaRPr lang="ru-RU" sz="110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241</a:t>
                      </a:r>
                      <a:endParaRPr lang="ru-RU" sz="110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197</a:t>
                      </a:r>
                      <a:endParaRPr lang="ru-RU" sz="110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204</a:t>
                      </a:r>
                      <a:endParaRPr lang="ru-RU" sz="110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225</a:t>
                      </a:r>
                      <a:endParaRPr lang="ru-RU" sz="110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277</a:t>
                      </a:r>
                      <a:endParaRPr lang="ru-RU" sz="1100" dirty="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40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</a:tr>
              <a:tr h="255985">
                <a:tc>
                  <a:txBody>
                    <a:bodyPr/>
                    <a:lstStyle/>
                    <a:p>
                      <a:pPr marL="342900" marR="0" lvl="0" indent="14288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charset="0"/>
                        </a:rPr>
                        <a:t>в изданиях за рубежом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65</a:t>
                      </a:r>
                      <a:endParaRPr lang="ru-RU" sz="110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111</a:t>
                      </a:r>
                      <a:endParaRPr lang="ru-RU" sz="110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237</a:t>
                      </a:r>
                      <a:endParaRPr lang="ru-RU" sz="110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104</a:t>
                      </a:r>
                      <a:endParaRPr lang="ru-RU" sz="110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103</a:t>
                      </a:r>
                      <a:endParaRPr lang="ru-RU" sz="1100" dirty="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ru-RU" sz="140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342900" marR="0" lvl="0" indent="14288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charset="0"/>
                        </a:rPr>
                        <a:t>в сборниках  научных статей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1420</a:t>
                      </a:r>
                      <a:endParaRPr lang="ru-RU" sz="110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1169</a:t>
                      </a:r>
                      <a:endParaRPr lang="ru-RU" sz="110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1116</a:t>
                      </a:r>
                      <a:endParaRPr lang="ru-RU" sz="110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1080</a:t>
                      </a:r>
                      <a:endParaRPr lang="ru-RU" sz="110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1121</a:t>
                      </a:r>
                      <a:endParaRPr lang="ru-RU" sz="110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1053</a:t>
                      </a:r>
                      <a:endParaRPr lang="ru-RU" sz="1100" dirty="0">
                        <a:solidFill>
                          <a:schemeClr val="bg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703</a:t>
                      </a:r>
                      <a:endParaRPr lang="ru-RU" sz="140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39999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142976" y="188640"/>
            <a:ext cx="7893520" cy="596900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Результаты научной деятельности</a:t>
            </a:r>
          </a:p>
        </p:txBody>
      </p:sp>
      <p:pic>
        <p:nvPicPr>
          <p:cNvPr id="44035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571472" y="836712"/>
            <a:ext cx="8001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«100 идей для Беларуси»</a:t>
            </a:r>
            <a:endParaRPr lang="ru-RU" sz="2800" b="1" dirty="0">
              <a:solidFill>
                <a:srgbClr val="CF1356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496" y="1412776"/>
            <a:ext cx="4422259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Областной конкурс </a:t>
            </a:r>
            <a:r>
              <a:rPr lang="ru-RU" sz="2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2016</a:t>
            </a:r>
            <a:endParaRPr lang="ru-RU" sz="2000" b="1" dirty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CF1356"/>
                </a:solidFill>
                <a:latin typeface="Book Antiqua" panose="02040602050305030304" pitchFamily="18" charset="0"/>
              </a:rPr>
              <a:t>1 место </a:t>
            </a:r>
            <a:r>
              <a:rPr lang="ru-RU" sz="2000" b="1" dirty="0" smtClean="0">
                <a:solidFill>
                  <a:srgbClr val="CF1356"/>
                </a:solidFill>
                <a:latin typeface="Book Antiqua" panose="02040602050305030304" pitchFamily="18" charset="0"/>
              </a:rPr>
              <a:t> </a:t>
            </a:r>
          </a:p>
          <a:p>
            <a:pPr algn="ctr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2000" b="1" dirty="0" err="1" smtClean="0">
                <a:solidFill>
                  <a:srgbClr val="CF1356"/>
                </a:solidFill>
                <a:latin typeface="Book Antiqua" panose="02040602050305030304" pitchFamily="18" charset="0"/>
              </a:rPr>
              <a:t>Кошман</a:t>
            </a:r>
            <a:r>
              <a:rPr lang="ru-RU" sz="2000" b="1" dirty="0" smtClean="0">
                <a:solidFill>
                  <a:srgbClr val="CF1356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>
                <a:solidFill>
                  <a:srgbClr val="CF1356"/>
                </a:solidFill>
                <a:latin typeface="Book Antiqua" panose="02040602050305030304" pitchFamily="18" charset="0"/>
              </a:rPr>
              <a:t>Геннадий Алексеевич </a:t>
            </a:r>
            <a:endParaRPr lang="ru-RU" sz="2000" b="1" dirty="0" smtClean="0">
              <a:solidFill>
                <a:srgbClr val="CF1356"/>
              </a:solidFill>
              <a:latin typeface="Book Antiqua" panose="02040602050305030304" pitchFamily="18" charset="0"/>
            </a:endParaRPr>
          </a:p>
          <a:p>
            <a:pPr algn="ctr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Book Antiqua" panose="02040602050305030304" pitchFamily="18" charset="0"/>
              </a:rPr>
              <a:t>с 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Book Antiqua" panose="02040602050305030304" pitchFamily="18" charset="0"/>
              </a:rPr>
              <a:t>проектом «Корригирующий латеральный </a:t>
            </a:r>
            <a:r>
              <a:rPr lang="ru-RU" sz="2000" b="1" dirty="0" err="1">
                <a:solidFill>
                  <a:schemeClr val="bg2">
                    <a:lumMod val="10000"/>
                  </a:schemeClr>
                </a:solidFill>
                <a:latin typeface="Book Antiqua" panose="02040602050305030304" pitchFamily="18" charset="0"/>
              </a:rPr>
              <a:t>артрориз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chemeClr val="bg2">
                    <a:lumMod val="10000"/>
                  </a:schemeClr>
                </a:solidFill>
                <a:latin typeface="Book Antiqua" panose="02040602050305030304" pitchFamily="18" charset="0"/>
              </a:rPr>
              <a:t>подтаранного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Book Antiqua" panose="02040602050305030304" pitchFamily="18" charset="0"/>
              </a:rPr>
              <a:t> сустава для лечения нефиксированной формы плоскостопия у детей»</a:t>
            </a:r>
          </a:p>
        </p:txBody>
      </p:sp>
      <p:pic>
        <p:nvPicPr>
          <p:cNvPr id="10" name="Рисунок 4" descr="-ФОТО 2013 общее 108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3" t="13342" r="32233" b="10567"/>
          <a:stretch>
            <a:fillRect/>
          </a:stretch>
        </p:blipFill>
        <p:spPr bwMode="auto">
          <a:xfrm>
            <a:off x="5724128" y="4437112"/>
            <a:ext cx="3222625" cy="2143139"/>
          </a:xfrm>
          <a:prstGeom prst="rect">
            <a:avLst/>
          </a:prstGeom>
          <a:noFill/>
          <a:ln w="28575">
            <a:solidFill>
              <a:srgbClr val="CF135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27984" y="1398255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Республиканский </a:t>
            </a:r>
            <a:r>
              <a:rPr lang="ru-RU" sz="20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конкурс </a:t>
            </a:r>
            <a:r>
              <a:rPr lang="ru-RU" sz="2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2018</a:t>
            </a:r>
            <a:endParaRPr lang="ru-RU" sz="2000" b="1" dirty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CF1356"/>
                </a:solidFill>
                <a:latin typeface="Book Antiqua" panose="02040602050305030304" pitchFamily="18" charset="0"/>
                <a:cs typeface="Arial" pitchFamily="34" charset="0"/>
              </a:rPr>
              <a:t>1 </a:t>
            </a:r>
            <a:r>
              <a:rPr lang="ru-RU" sz="2000" b="1" dirty="0">
                <a:solidFill>
                  <a:srgbClr val="CF1356"/>
                </a:solidFill>
                <a:latin typeface="Book Antiqua" panose="02040602050305030304" pitchFamily="18" charset="0"/>
                <a:cs typeface="Arial" pitchFamily="34" charset="0"/>
              </a:rPr>
              <a:t>место </a:t>
            </a:r>
            <a:r>
              <a:rPr lang="ru-RU" sz="2000" b="1" dirty="0" smtClean="0">
                <a:solidFill>
                  <a:srgbClr val="CF1356"/>
                </a:solidFill>
                <a:latin typeface="Book Antiqua" panose="02040602050305030304" pitchFamily="18" charset="0"/>
                <a:cs typeface="Arial" pitchFamily="34" charset="0"/>
              </a:rPr>
              <a:t> </a:t>
            </a:r>
          </a:p>
          <a:p>
            <a:pPr algn="ctr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altLang="ru-RU" sz="2000" b="1" dirty="0" err="1" smtClean="0">
                <a:solidFill>
                  <a:srgbClr val="CF1356"/>
                </a:solidFill>
                <a:latin typeface="Book Antiqua" panose="02040602050305030304" pitchFamily="18" charset="0"/>
                <a:cs typeface="Arial" pitchFamily="34" charset="0"/>
              </a:rPr>
              <a:t>Глуткин</a:t>
            </a:r>
            <a:r>
              <a:rPr lang="ru-RU" altLang="ru-RU" sz="2000" b="1" dirty="0" smtClean="0">
                <a:solidFill>
                  <a:srgbClr val="CF1356"/>
                </a:solidFill>
                <a:latin typeface="Book Antiqua" panose="02040602050305030304" pitchFamily="18" charset="0"/>
                <a:cs typeface="Arial" pitchFamily="34" charset="0"/>
              </a:rPr>
              <a:t> Александр Викторович</a:t>
            </a:r>
            <a:endParaRPr lang="ru-RU" altLang="ru-RU" sz="2000" b="1" dirty="0">
              <a:solidFill>
                <a:srgbClr val="CF1356"/>
              </a:solidFill>
              <a:latin typeface="Book Antiqua" panose="02040602050305030304" pitchFamily="18" charset="0"/>
              <a:cs typeface="Arial" pitchFamily="34" charset="0"/>
            </a:endParaRPr>
          </a:p>
          <a:p>
            <a:pPr algn="ctr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altLang="ru-RU" sz="2000" b="1" dirty="0" smtClean="0">
                <a:solidFill>
                  <a:prstClr val="black"/>
                </a:solidFill>
                <a:latin typeface="Book Antiqua" panose="02040602050305030304" pitchFamily="18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444D26">
                    <a:lumMod val="10000"/>
                  </a:srgbClr>
                </a:solidFill>
                <a:latin typeface="Book Antiqua" panose="02040602050305030304" pitchFamily="18" charset="0"/>
                <a:cs typeface="Arial" pitchFamily="34" charset="0"/>
              </a:rPr>
              <a:t>с проектом «</a:t>
            </a:r>
            <a:r>
              <a:rPr lang="ru-RU" altLang="ru-RU" sz="2000" b="1" dirty="0">
                <a:solidFill>
                  <a:prstClr val="black"/>
                </a:solidFill>
                <a:latin typeface="Book Antiqua" panose="02040602050305030304" pitchFamily="18" charset="0"/>
                <a:cs typeface="Arial" pitchFamily="34" charset="0"/>
              </a:rPr>
              <a:t>Современное атравматическое покрытие с ионами серебра для лечения </a:t>
            </a:r>
            <a:r>
              <a:rPr lang="ru-RU" altLang="ru-RU" sz="2000" b="1" dirty="0" smtClean="0">
                <a:solidFill>
                  <a:prstClr val="black"/>
                </a:solidFill>
                <a:latin typeface="Book Antiqua" panose="02040602050305030304" pitchFamily="18" charset="0"/>
                <a:cs typeface="Arial" pitchFamily="34" charset="0"/>
              </a:rPr>
              <a:t>ран различной этиологии»</a:t>
            </a:r>
            <a:endParaRPr lang="ru-RU" altLang="ru-RU" sz="2000" b="1" dirty="0">
              <a:solidFill>
                <a:prstClr val="black"/>
              </a:solidFill>
              <a:latin typeface="Book Antiqua" panose="02040602050305030304" pitchFamily="18" charset="0"/>
              <a:cs typeface="Arial" pitchFamily="34" charset="0"/>
            </a:endParaRPr>
          </a:p>
        </p:txBody>
      </p:sp>
      <p:pic>
        <p:nvPicPr>
          <p:cNvPr id="200706" name="Picture 2" descr="http://www.grsmu.by/files/image/studentam/brsm/wAK7IWcwfR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65821"/>
            <a:ext cx="3705062" cy="2468142"/>
          </a:xfrm>
          <a:prstGeom prst="rect">
            <a:avLst/>
          </a:prstGeom>
          <a:noFill/>
          <a:ln w="28575">
            <a:solidFill>
              <a:srgbClr val="CF135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0" r="27488"/>
          <a:stretch/>
        </p:blipFill>
        <p:spPr>
          <a:xfrm>
            <a:off x="4479329" y="3965821"/>
            <a:ext cx="1561119" cy="1973112"/>
          </a:xfrm>
          <a:prstGeom prst="rect">
            <a:avLst/>
          </a:prstGeom>
          <a:ln w="28575">
            <a:solidFill>
              <a:srgbClr val="CF1356"/>
            </a:solidFill>
          </a:ln>
        </p:spPr>
      </p:pic>
    </p:spTree>
    <p:extLst>
      <p:ext uri="{BB962C8B-B14F-4D97-AF65-F5344CB8AC3E}">
        <p14:creationId xmlns:p14="http://schemas.microsoft.com/office/powerpoint/2010/main" val="1348691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142976" y="188640"/>
            <a:ext cx="7893520" cy="596900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Результаты научной деятельности</a:t>
            </a:r>
          </a:p>
        </p:txBody>
      </p:sp>
      <p:pic>
        <p:nvPicPr>
          <p:cNvPr id="44035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F:\Новая папка\d-0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7" b="71584"/>
          <a:stretch/>
        </p:blipFill>
        <p:spPr bwMode="auto">
          <a:xfrm>
            <a:off x="6732240" y="836712"/>
            <a:ext cx="2319164" cy="112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1556792"/>
            <a:ext cx="5976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Стипендиаты специального фонда Президента Республики Беларусь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49728" y="4050938"/>
            <a:ext cx="84987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Гранты Президента </a:t>
            </a:r>
            <a:r>
              <a:rPr lang="ru-RU" sz="24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Республики </a:t>
            </a:r>
            <a:r>
              <a:rPr lang="ru-RU" sz="24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Беларусь</a:t>
            </a:r>
          </a:p>
          <a:p>
            <a:pPr algn="ctr"/>
            <a:r>
              <a:rPr lang="ru-RU" sz="24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 области науки</a:t>
            </a:r>
          </a:p>
          <a:p>
            <a:pPr algn="ctr"/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2016 г – Зинчук В.В.</a:t>
            </a:r>
          </a:p>
          <a:p>
            <a:pPr algn="ctr"/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2017 г. - </a:t>
            </a:r>
            <a:r>
              <a:rPr lang="ru-RU" sz="2000" b="1" dirty="0" err="1" smtClean="0">
                <a:solidFill>
                  <a:schemeClr val="bg2"/>
                </a:solidFill>
                <a:latin typeface="Book Antiqua" pitchFamily="18" charset="0"/>
              </a:rPr>
              <a:t>Матиевская</a:t>
            </a:r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 Н.В.</a:t>
            </a:r>
          </a:p>
          <a:p>
            <a:pPr algn="ctr"/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2018 г. – </a:t>
            </a:r>
            <a:r>
              <a:rPr lang="ru-RU" sz="2000" b="1" dirty="0" err="1" smtClean="0">
                <a:solidFill>
                  <a:schemeClr val="bg2"/>
                </a:solidFill>
                <a:latin typeface="Book Antiqua" pitchFamily="18" charset="0"/>
              </a:rPr>
              <a:t>Курбат</a:t>
            </a:r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 М.Н.</a:t>
            </a:r>
            <a:endParaRPr lang="ru-RU" sz="2000" dirty="0">
              <a:solidFill>
                <a:schemeClr val="bg2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329147"/>
              </p:ext>
            </p:extLst>
          </p:nvPr>
        </p:nvGraphicFramePr>
        <p:xfrm>
          <a:off x="395536" y="2467602"/>
          <a:ext cx="8208912" cy="12494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41515"/>
                <a:gridCol w="673287"/>
                <a:gridCol w="673527"/>
                <a:gridCol w="661104"/>
                <a:gridCol w="695049"/>
                <a:gridCol w="664430"/>
              </a:tblGrid>
              <a:tr h="370840"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2"/>
                          </a:solidFill>
                        </a:rPr>
                        <a:t>2014</a:t>
                      </a:r>
                      <a:endParaRPr lang="ru-RU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2"/>
                          </a:solidFill>
                        </a:rPr>
                        <a:t>2015</a:t>
                      </a:r>
                      <a:endParaRPr lang="ru-RU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2"/>
                          </a:solidFill>
                        </a:rPr>
                        <a:t>2016</a:t>
                      </a:r>
                      <a:endParaRPr lang="ru-RU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2"/>
                          </a:solidFill>
                        </a:rPr>
                        <a:t>2017</a:t>
                      </a:r>
                      <a:endParaRPr lang="ru-RU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2"/>
                          </a:solidFill>
                        </a:rPr>
                        <a:t>2018</a:t>
                      </a:r>
                      <a:endParaRPr lang="ru-RU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856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2"/>
                          </a:solidFill>
                        </a:rPr>
                        <a:t>Президентские стипендии (аспиранты)</a:t>
                      </a:r>
                      <a:endParaRPr lang="ru-RU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/>
                          </a:solidFill>
                        </a:rPr>
                        <a:t>1</a:t>
                      </a:r>
                      <a:endParaRPr lang="ru-RU" b="1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/>
                          </a:solidFill>
                        </a:rPr>
                        <a:t>1</a:t>
                      </a:r>
                      <a:endParaRPr lang="ru-RU" b="1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/>
                          </a:solidFill>
                        </a:rPr>
                        <a:t>2</a:t>
                      </a:r>
                      <a:endParaRPr lang="ru-RU" b="1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/>
                          </a:solidFill>
                        </a:rPr>
                        <a:t>1</a:t>
                      </a:r>
                      <a:endParaRPr lang="ru-RU" b="1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/>
                          </a:solidFill>
                        </a:rPr>
                        <a:t>1</a:t>
                      </a:r>
                      <a:endParaRPr lang="ru-RU" b="1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7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bg2"/>
                          </a:solidFill>
                        </a:rPr>
                        <a:t>Президентские стипендии (молодые ученые)</a:t>
                      </a:r>
                      <a:endParaRPr lang="ru-RU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/>
                          </a:solidFill>
                        </a:rPr>
                        <a:t>5</a:t>
                      </a:r>
                      <a:endParaRPr lang="ru-RU" b="1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/>
                          </a:solidFill>
                        </a:rPr>
                        <a:t>5</a:t>
                      </a:r>
                      <a:endParaRPr lang="ru-RU" b="1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/>
                          </a:solidFill>
                        </a:rPr>
                        <a:t>6</a:t>
                      </a:r>
                      <a:endParaRPr lang="ru-RU" b="1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/>
                          </a:solidFill>
                        </a:rPr>
                        <a:t>6</a:t>
                      </a:r>
                      <a:endParaRPr lang="ru-RU" b="1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/>
                          </a:solidFill>
                        </a:rPr>
                        <a:t>6</a:t>
                      </a:r>
                      <a:endParaRPr lang="ru-RU" b="1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732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259632" y="260351"/>
            <a:ext cx="7670086" cy="811196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 eaLnBrk="0" hangingPunct="0">
              <a:defRPr/>
            </a:pP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Студенческое научное общество</a:t>
            </a:r>
          </a:p>
        </p:txBody>
      </p:sp>
      <p:pic>
        <p:nvPicPr>
          <p:cNvPr id="87043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60039" y="1124744"/>
            <a:ext cx="878684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361950" eaLnBrk="0" hangingPunct="0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90000"/>
            </a:pPr>
            <a:r>
              <a:rPr lang="ru-RU" sz="2000" b="1" dirty="0">
                <a:solidFill>
                  <a:schemeClr val="bg2"/>
                </a:solidFill>
                <a:latin typeface="Book Antiqua" pitchFamily="18" charset="0"/>
              </a:rPr>
              <a:t>Студенческое научное общество Гродненского государственного медицинского университета создано в </a:t>
            </a:r>
            <a:r>
              <a:rPr lang="ru-RU" sz="2000" b="1" dirty="0">
                <a:solidFill>
                  <a:srgbClr val="CF1356"/>
                </a:solidFill>
                <a:latin typeface="Book Antiqua" pitchFamily="18" charset="0"/>
              </a:rPr>
              <a:t>1960 году </a:t>
            </a:r>
            <a:r>
              <a:rPr lang="ru-RU" sz="2000" b="1" dirty="0">
                <a:solidFill>
                  <a:schemeClr val="bg2"/>
                </a:solidFill>
                <a:latin typeface="Book Antiqua" pitchFamily="18" charset="0"/>
              </a:rPr>
              <a:t>на базе </a:t>
            </a:r>
            <a:r>
              <a:rPr lang="ru-RU" sz="2000" b="1" dirty="0">
                <a:solidFill>
                  <a:srgbClr val="CF1356"/>
                </a:solidFill>
                <a:latin typeface="Book Antiqua" pitchFamily="18" charset="0"/>
              </a:rPr>
              <a:t>11 студенческих научных кружков </a:t>
            </a:r>
            <a:r>
              <a:rPr lang="ru-RU" sz="2000" b="1" dirty="0">
                <a:solidFill>
                  <a:schemeClr val="bg2"/>
                </a:solidFill>
                <a:latin typeface="Book Antiqua" pitchFamily="18" charset="0"/>
              </a:rPr>
              <a:t>(СНК), объединявших </a:t>
            </a:r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 </a:t>
            </a:r>
            <a:r>
              <a:rPr lang="ru-RU" sz="2000" b="1" dirty="0" smtClean="0">
                <a:solidFill>
                  <a:srgbClr val="CF1356"/>
                </a:solidFill>
                <a:latin typeface="Book Antiqua" pitchFamily="18" charset="0"/>
              </a:rPr>
              <a:t>67 </a:t>
            </a:r>
            <a:r>
              <a:rPr lang="ru-RU" sz="2000" b="1" dirty="0">
                <a:solidFill>
                  <a:srgbClr val="CF1356"/>
                </a:solidFill>
                <a:latin typeface="Book Antiqua" pitchFamily="18" charset="0"/>
              </a:rPr>
              <a:t>студентов </a:t>
            </a:r>
            <a:r>
              <a:rPr lang="ru-RU" sz="2000" b="1" dirty="0">
                <a:solidFill>
                  <a:schemeClr val="bg2"/>
                </a:solidFill>
                <a:latin typeface="Book Antiqua" pitchFamily="18" charset="0"/>
              </a:rPr>
              <a:t>для координации и организации научной деятельности студентов и молодых ученых университета.</a:t>
            </a:r>
            <a:endParaRPr lang="en-US" sz="2000" b="1" dirty="0">
              <a:solidFill>
                <a:schemeClr val="bg2"/>
              </a:solidFill>
              <a:latin typeface="Book Antiqua" pitchFamily="18" charset="0"/>
            </a:endParaRPr>
          </a:p>
          <a:p>
            <a:pPr indent="36195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</a:pPr>
            <a:r>
              <a:rPr lang="ru-RU" sz="2000" b="1" dirty="0">
                <a:solidFill>
                  <a:schemeClr val="bg2"/>
                </a:solidFill>
                <a:latin typeface="Book Antiqua" pitchFamily="18" charset="0"/>
              </a:rPr>
              <a:t>Первым научным руководителем СНО стал профессор, доктор </a:t>
            </a:r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медицинских </a:t>
            </a:r>
            <a:r>
              <a:rPr lang="ru-RU" sz="2000" b="1" dirty="0">
                <a:solidFill>
                  <a:schemeClr val="bg2"/>
                </a:solidFill>
                <a:latin typeface="Book Antiqua" pitchFamily="18" charset="0"/>
              </a:rPr>
              <a:t>наук </a:t>
            </a:r>
            <a:r>
              <a:rPr lang="ru-RU" sz="2000" b="1" dirty="0" err="1" smtClean="0">
                <a:solidFill>
                  <a:srgbClr val="CF1356"/>
                </a:solidFill>
                <a:latin typeface="Book Antiqua" pitchFamily="18" charset="0"/>
              </a:rPr>
              <a:t>С.И.Гельберг</a:t>
            </a:r>
            <a:r>
              <a:rPr lang="ru-RU" sz="2000" b="1" dirty="0" smtClean="0">
                <a:solidFill>
                  <a:srgbClr val="CF1356"/>
                </a:solidFill>
                <a:latin typeface="Book Antiqua" pitchFamily="18" charset="0"/>
              </a:rPr>
              <a:t>.</a:t>
            </a:r>
          </a:p>
          <a:p>
            <a:pPr indent="36195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</a:pPr>
            <a:r>
              <a:rPr lang="ru-RU" sz="2000" b="1" dirty="0">
                <a:solidFill>
                  <a:srgbClr val="CF1356"/>
                </a:solidFill>
                <a:latin typeface="Book Antiqua" pitchFamily="18" charset="0"/>
              </a:rPr>
              <a:t>В настоящее время </a:t>
            </a:r>
            <a:r>
              <a:rPr lang="ru-RU" sz="2000" b="1" dirty="0">
                <a:solidFill>
                  <a:schemeClr val="bg2"/>
                </a:solidFill>
                <a:latin typeface="Book Antiqua" pitchFamily="18" charset="0"/>
              </a:rPr>
              <a:t>СНО </a:t>
            </a:r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объединяет  </a:t>
            </a:r>
            <a:r>
              <a:rPr lang="ru-RU" sz="2000" b="1" dirty="0">
                <a:solidFill>
                  <a:srgbClr val="CF1356"/>
                </a:solidFill>
                <a:latin typeface="Book Antiqua" pitchFamily="18" charset="0"/>
              </a:rPr>
              <a:t>44 СНК (1209 студентов).</a:t>
            </a:r>
          </a:p>
          <a:p>
            <a:pPr indent="361950"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90000"/>
            </a:pPr>
            <a:endParaRPr lang="ru-RU" sz="2000" b="1" dirty="0">
              <a:solidFill>
                <a:srgbClr val="CF1356"/>
              </a:solidFill>
              <a:latin typeface="Book Antiqu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3645024"/>
            <a:ext cx="835292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ru-RU" sz="2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Количество полученных дипломов на республиканских смотрах</a:t>
            </a:r>
            <a:r>
              <a:rPr lang="en-US" sz="2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-</a:t>
            </a:r>
            <a:r>
              <a:rPr lang="ru-RU" sz="2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конкурсах научных студенческих работ:</a:t>
            </a:r>
          </a:p>
          <a:p>
            <a:r>
              <a:rPr lang="ru-RU" sz="1900" b="1" dirty="0" smtClean="0">
                <a:solidFill>
                  <a:schemeClr val="bg2"/>
                </a:solidFill>
                <a:latin typeface="Book Antiqua" pitchFamily="18" charset="0"/>
              </a:rPr>
              <a:t>2012 г. – 73 диплома (3 лауреата,  18 – 1 категория)</a:t>
            </a:r>
          </a:p>
          <a:p>
            <a:r>
              <a:rPr lang="ru-RU" sz="1900" b="1" dirty="0" smtClean="0">
                <a:solidFill>
                  <a:schemeClr val="bg2"/>
                </a:solidFill>
                <a:latin typeface="Book Antiqua" pitchFamily="18" charset="0"/>
              </a:rPr>
              <a:t>2013 г. – 88 дипломов (3 лауреата,  41 – 1 категория)</a:t>
            </a:r>
          </a:p>
          <a:p>
            <a:r>
              <a:rPr lang="ru-RU" sz="1900" b="1" dirty="0" smtClean="0">
                <a:solidFill>
                  <a:schemeClr val="bg2"/>
                </a:solidFill>
                <a:latin typeface="Book Antiqua" pitchFamily="18" charset="0"/>
              </a:rPr>
              <a:t>2014 г. – 87 дипломов (4 лауреата,  34 – 1 категория)</a:t>
            </a:r>
          </a:p>
          <a:p>
            <a:r>
              <a:rPr lang="ru-RU" sz="1900" b="1" dirty="0" smtClean="0">
                <a:solidFill>
                  <a:schemeClr val="bg2"/>
                </a:solidFill>
                <a:latin typeface="Book Antiqua" pitchFamily="18" charset="0"/>
              </a:rPr>
              <a:t>2015 г. – 104  диплома (5 лауреатов, 39 – 1 категория)</a:t>
            </a:r>
          </a:p>
          <a:p>
            <a:r>
              <a:rPr lang="ru-RU" sz="1900" b="1" dirty="0" smtClean="0">
                <a:solidFill>
                  <a:schemeClr val="bg2"/>
                </a:solidFill>
                <a:latin typeface="Book Antiqua" pitchFamily="18" charset="0"/>
              </a:rPr>
              <a:t>2016 г. – 84  </a:t>
            </a:r>
            <a:r>
              <a:rPr lang="ru-RU" sz="1900" b="1" dirty="0">
                <a:solidFill>
                  <a:schemeClr val="bg2"/>
                </a:solidFill>
                <a:latin typeface="Book Antiqua" pitchFamily="18" charset="0"/>
              </a:rPr>
              <a:t>диплома </a:t>
            </a:r>
            <a:r>
              <a:rPr lang="ru-RU" sz="1900" b="1" dirty="0" smtClean="0">
                <a:solidFill>
                  <a:schemeClr val="bg2"/>
                </a:solidFill>
                <a:latin typeface="Book Antiqua" pitchFamily="18" charset="0"/>
              </a:rPr>
              <a:t>(3 лауреата,  34 </a:t>
            </a:r>
            <a:r>
              <a:rPr lang="ru-RU" sz="1900" b="1" dirty="0">
                <a:solidFill>
                  <a:schemeClr val="bg2"/>
                </a:solidFill>
                <a:latin typeface="Book Antiqua" pitchFamily="18" charset="0"/>
              </a:rPr>
              <a:t>– 1 категория)</a:t>
            </a:r>
          </a:p>
          <a:p>
            <a:r>
              <a:rPr lang="ru-RU" sz="1900" b="1" dirty="0" smtClean="0">
                <a:solidFill>
                  <a:schemeClr val="bg2"/>
                </a:solidFill>
                <a:latin typeface="Book Antiqua" pitchFamily="18" charset="0"/>
              </a:rPr>
              <a:t>2017 г. – 87  дипломов (2 лауреата, 27 </a:t>
            </a:r>
            <a:r>
              <a:rPr lang="ru-RU" sz="1900" b="1" dirty="0">
                <a:solidFill>
                  <a:schemeClr val="bg2"/>
                </a:solidFill>
                <a:latin typeface="Book Antiqua" pitchFamily="18" charset="0"/>
              </a:rPr>
              <a:t>– 1 категория</a:t>
            </a:r>
            <a:r>
              <a:rPr lang="ru-RU" sz="1900" b="1" dirty="0" smtClean="0">
                <a:solidFill>
                  <a:schemeClr val="bg2"/>
                </a:solidFill>
                <a:latin typeface="Book Antiqua" pitchFamily="18" charset="0"/>
              </a:rPr>
              <a:t>)      </a:t>
            </a:r>
            <a:endParaRPr lang="ru-RU" sz="2000" b="1" dirty="0">
              <a:solidFill>
                <a:schemeClr val="bg2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85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71604" y="260350"/>
            <a:ext cx="6959621" cy="596900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Основные даты истории</a:t>
            </a:r>
          </a:p>
        </p:txBody>
      </p:sp>
      <p:pic>
        <p:nvPicPr>
          <p:cNvPr id="37891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51520" y="3712383"/>
            <a:ext cx="207170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Леонард Феликсович </a:t>
            </a:r>
            <a:r>
              <a:rPr lang="ru-RU" sz="24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СУПРОН</a:t>
            </a:r>
          </a:p>
          <a:p>
            <a:pPr algn="ctr"/>
            <a:r>
              <a:rPr lang="ru-RU" sz="2400" b="1" dirty="0" smtClean="0">
                <a:solidFill>
                  <a:schemeClr val="bg2"/>
                </a:solidFill>
                <a:latin typeface="Book Antiqua" pitchFamily="18" charset="0"/>
              </a:rPr>
              <a:t>Доцент </a:t>
            </a:r>
          </a:p>
          <a:p>
            <a:pPr algn="ctr">
              <a:spcBef>
                <a:spcPts val="1200"/>
              </a:spcBef>
            </a:pPr>
            <a:r>
              <a:rPr lang="ru-RU" sz="2400" b="1" dirty="0" smtClean="0">
                <a:solidFill>
                  <a:schemeClr val="bg2"/>
                </a:solidFill>
                <a:latin typeface="Book Antiqua" pitchFamily="18" charset="0"/>
              </a:rPr>
              <a:t>1958-1962</a:t>
            </a:r>
          </a:p>
        </p:txBody>
      </p:sp>
      <p:pic>
        <p:nvPicPr>
          <p:cNvPr id="7" name="Рисунок 6" descr="supr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1287000"/>
            <a:ext cx="1476040" cy="2286016"/>
          </a:xfrm>
          <a:prstGeom prst="rect">
            <a:avLst/>
          </a:prstGeom>
          <a:ln w="28575" cmpd="thickThin">
            <a:solidFill>
              <a:srgbClr val="CF1356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2357422" y="857232"/>
            <a:ext cx="6643734" cy="5341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9625" indent="-809625">
              <a:lnSpc>
                <a:spcPct val="85000"/>
              </a:lnSpc>
              <a:spcBef>
                <a:spcPts val="600"/>
              </a:spcBef>
            </a:pPr>
            <a:r>
              <a:rPr lang="ru-RU" sz="2200" b="1" dirty="0" smtClean="0">
                <a:solidFill>
                  <a:srgbClr val="CF1356"/>
                </a:solidFill>
                <a:latin typeface="Book Antiqua" pitchFamily="18" charset="0"/>
              </a:rPr>
              <a:t>1958</a:t>
            </a:r>
            <a:r>
              <a:rPr lang="ru-RU" sz="2200" b="1" dirty="0" smtClean="0">
                <a:solidFill>
                  <a:schemeClr val="bg2"/>
                </a:solidFill>
                <a:latin typeface="Book Antiqua" pitchFamily="18" charset="0"/>
              </a:rPr>
              <a:t> – первый набор</a:t>
            </a:r>
            <a:r>
              <a:rPr lang="ru-RU" sz="2400" b="1" dirty="0" smtClean="0">
                <a:solidFill>
                  <a:schemeClr val="bg2"/>
                </a:solidFill>
              </a:rPr>
              <a:t> 250 студентов</a:t>
            </a:r>
          </a:p>
          <a:p>
            <a:pPr marL="809625" indent="-809625">
              <a:lnSpc>
                <a:spcPct val="85000"/>
              </a:lnSpc>
              <a:spcBef>
                <a:spcPts val="600"/>
              </a:spcBef>
            </a:pPr>
            <a:r>
              <a:rPr lang="ru-RU" sz="2200" b="1" dirty="0" smtClean="0">
                <a:solidFill>
                  <a:srgbClr val="CF1356"/>
                </a:solidFill>
                <a:latin typeface="Book Antiqua" pitchFamily="18" charset="0"/>
              </a:rPr>
              <a:t>15 октября 1958 </a:t>
            </a:r>
            <a:r>
              <a:rPr lang="ru-RU" sz="2200" b="1" dirty="0" smtClean="0">
                <a:solidFill>
                  <a:schemeClr val="bg2"/>
                </a:solidFill>
                <a:latin typeface="Book Antiqua" pitchFamily="18" charset="0"/>
              </a:rPr>
              <a:t>- Прочитана первая лекция по анатомии</a:t>
            </a:r>
          </a:p>
          <a:p>
            <a:pPr marL="809625" indent="-809625">
              <a:lnSpc>
                <a:spcPct val="85000"/>
              </a:lnSpc>
              <a:spcBef>
                <a:spcPts val="600"/>
              </a:spcBef>
            </a:pPr>
            <a:r>
              <a:rPr lang="ru-RU" sz="2200" b="1" dirty="0" smtClean="0">
                <a:solidFill>
                  <a:srgbClr val="CF1356"/>
                </a:solidFill>
                <a:latin typeface="Book Antiqua" pitchFamily="18" charset="0"/>
              </a:rPr>
              <a:t>15 октября 1958 </a:t>
            </a:r>
            <a:r>
              <a:rPr lang="ru-RU" sz="2200" b="1" dirty="0" smtClean="0">
                <a:solidFill>
                  <a:schemeClr val="bg2"/>
                </a:solidFill>
                <a:latin typeface="Book Antiqua" pitchFamily="18" charset="0"/>
              </a:rPr>
              <a:t>- Первое заседание Ученого Совета</a:t>
            </a:r>
          </a:p>
          <a:p>
            <a:pPr marL="809625" indent="-809625">
              <a:lnSpc>
                <a:spcPct val="85000"/>
              </a:lnSpc>
              <a:spcBef>
                <a:spcPts val="600"/>
              </a:spcBef>
            </a:pPr>
            <a:r>
              <a:rPr lang="ru-RU" sz="2200" b="1" dirty="0" smtClean="0">
                <a:solidFill>
                  <a:srgbClr val="CF1356"/>
                </a:solidFill>
                <a:latin typeface="Book Antiqua" pitchFamily="18" charset="0"/>
              </a:rPr>
              <a:t>1960 </a:t>
            </a:r>
            <a:r>
              <a:rPr lang="ru-RU" sz="2200" b="1" dirty="0" smtClean="0">
                <a:solidFill>
                  <a:schemeClr val="bg2"/>
                </a:solidFill>
                <a:latin typeface="Book Antiqua" pitchFamily="18" charset="0"/>
              </a:rPr>
              <a:t>- Образовано студенческое научное общество</a:t>
            </a:r>
          </a:p>
          <a:p>
            <a:pPr marL="809625" indent="-809625">
              <a:lnSpc>
                <a:spcPct val="85000"/>
              </a:lnSpc>
              <a:spcBef>
                <a:spcPts val="600"/>
              </a:spcBef>
            </a:pPr>
            <a:r>
              <a:rPr lang="ru-RU" sz="2200" b="1" dirty="0" smtClean="0">
                <a:solidFill>
                  <a:srgbClr val="CF1356"/>
                </a:solidFill>
                <a:latin typeface="Book Antiqua" pitchFamily="18" charset="0"/>
              </a:rPr>
              <a:t>1960</a:t>
            </a:r>
            <a:r>
              <a:rPr lang="ru-RU" sz="2200" b="1" dirty="0" smtClean="0">
                <a:solidFill>
                  <a:schemeClr val="bg2"/>
                </a:solidFill>
                <a:latin typeface="Book Antiqua" pitchFamily="18" charset="0"/>
              </a:rPr>
              <a:t> - Введен биологический корпус</a:t>
            </a:r>
          </a:p>
          <a:p>
            <a:pPr marL="809625" indent="-809625">
              <a:lnSpc>
                <a:spcPct val="85000"/>
              </a:lnSpc>
              <a:spcBef>
                <a:spcPts val="600"/>
              </a:spcBef>
            </a:pPr>
            <a:r>
              <a:rPr lang="ru-RU" sz="2200" b="1" dirty="0" smtClean="0">
                <a:solidFill>
                  <a:srgbClr val="CF1356"/>
                </a:solidFill>
                <a:latin typeface="Book Antiqua" pitchFamily="18" charset="0"/>
              </a:rPr>
              <a:t>1960</a:t>
            </a:r>
            <a:r>
              <a:rPr lang="ru-RU" sz="2200" b="1" dirty="0" smtClean="0">
                <a:solidFill>
                  <a:schemeClr val="bg2"/>
                </a:solidFill>
                <a:latin typeface="Book Antiqua" pitchFamily="18" charset="0"/>
              </a:rPr>
              <a:t> - Первым сотрудникам присвоено звание профессора – </a:t>
            </a:r>
            <a:r>
              <a:rPr lang="ru-RU" sz="2200" b="1" dirty="0" err="1" smtClean="0">
                <a:solidFill>
                  <a:schemeClr val="bg2"/>
                </a:solidFill>
                <a:latin typeface="Book Antiqua" pitchFamily="18" charset="0"/>
              </a:rPr>
              <a:t>Н.И.Аринчину</a:t>
            </a:r>
            <a:r>
              <a:rPr lang="ru-RU" sz="2200" b="1" dirty="0" smtClean="0">
                <a:solidFill>
                  <a:schemeClr val="bg2"/>
                </a:solidFill>
                <a:latin typeface="Book Antiqua" pitchFamily="18" charset="0"/>
              </a:rPr>
              <a:t>, доцента – Б.М.Брагинскому</a:t>
            </a:r>
          </a:p>
          <a:p>
            <a:pPr marL="809625" indent="-809625">
              <a:lnSpc>
                <a:spcPct val="85000"/>
              </a:lnSpc>
              <a:spcBef>
                <a:spcPts val="600"/>
              </a:spcBef>
            </a:pPr>
            <a:r>
              <a:rPr lang="ru-RU" sz="2200" b="1" dirty="0" smtClean="0">
                <a:solidFill>
                  <a:srgbClr val="CF1356"/>
                </a:solidFill>
                <a:latin typeface="Book Antiqua" pitchFamily="18" charset="0"/>
              </a:rPr>
              <a:t>1960</a:t>
            </a:r>
            <a:r>
              <a:rPr lang="ru-RU" sz="2200" b="1" dirty="0" smtClean="0">
                <a:solidFill>
                  <a:schemeClr val="bg2"/>
                </a:solidFill>
                <a:latin typeface="Book Antiqua" pitchFamily="18" charset="0"/>
              </a:rPr>
              <a:t> - Открыта аспирантура</a:t>
            </a:r>
          </a:p>
          <a:p>
            <a:pPr marL="809625" indent="-809625">
              <a:lnSpc>
                <a:spcPct val="85000"/>
              </a:lnSpc>
              <a:spcBef>
                <a:spcPts val="600"/>
              </a:spcBef>
            </a:pPr>
            <a:r>
              <a:rPr lang="ru-RU" sz="2200" b="1" dirty="0" smtClean="0">
                <a:solidFill>
                  <a:srgbClr val="CF1356"/>
                </a:solidFill>
                <a:latin typeface="Book Antiqua" pitchFamily="18" charset="0"/>
              </a:rPr>
              <a:t>Начало 1960-х годов</a:t>
            </a:r>
            <a:r>
              <a:rPr lang="ru-RU" sz="2200" b="1" dirty="0" smtClean="0">
                <a:solidFill>
                  <a:schemeClr val="bg2"/>
                </a:solidFill>
                <a:latin typeface="Book Antiqua" pitchFamily="18" charset="0"/>
              </a:rPr>
              <a:t> - Построены первые типовые студенческие общежития</a:t>
            </a:r>
          </a:p>
          <a:p>
            <a:pPr marL="809625" indent="-809625">
              <a:lnSpc>
                <a:spcPct val="85000"/>
              </a:lnSpc>
              <a:spcBef>
                <a:spcPts val="600"/>
              </a:spcBef>
            </a:pPr>
            <a:r>
              <a:rPr lang="ru-RU" sz="2200" b="1" dirty="0" smtClean="0">
                <a:solidFill>
                  <a:srgbClr val="CF1356"/>
                </a:solidFill>
                <a:latin typeface="Book Antiqua" pitchFamily="18" charset="0"/>
              </a:rPr>
              <a:t>1961</a:t>
            </a:r>
            <a:r>
              <a:rPr lang="ru-RU" sz="2200" b="1" dirty="0" smtClean="0">
                <a:solidFill>
                  <a:schemeClr val="bg2"/>
                </a:solidFill>
                <a:latin typeface="Book Antiqua" pitchFamily="18" charset="0"/>
              </a:rPr>
              <a:t> - Первая студенческая научная конференция</a:t>
            </a:r>
          </a:p>
        </p:txBody>
      </p:sp>
    </p:spTree>
    <p:extLst>
      <p:ext uri="{BB962C8B-B14F-4D97-AF65-F5344CB8AC3E}">
        <p14:creationId xmlns:p14="http://schemas.microsoft.com/office/powerpoint/2010/main" val="53144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PIM0350"/>
          <p:cNvPicPr>
            <a:picLocks noChangeAspect="1" noChangeArrowheads="1"/>
          </p:cNvPicPr>
          <p:nvPr/>
        </p:nvPicPr>
        <p:blipFill>
          <a:blip r:embed="rId2" cstate="print"/>
          <a:srcRect r="9612" b="9090"/>
          <a:stretch>
            <a:fillRect/>
          </a:stretch>
        </p:blipFill>
        <p:spPr bwMode="auto">
          <a:xfrm>
            <a:off x="214282" y="3356992"/>
            <a:ext cx="2318649" cy="1656184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57290" y="260351"/>
            <a:ext cx="7572428" cy="811196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Студенческое научное общество</a:t>
            </a:r>
            <a:endParaRPr lang="ru-RU" dirty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87043" name="Рисунок 10" descr="journal2.t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спецфонд 2"/>
          <p:cNvPicPr>
            <a:picLocks noChangeAspect="1" noChangeArrowheads="1"/>
          </p:cNvPicPr>
          <p:nvPr/>
        </p:nvPicPr>
        <p:blipFill>
          <a:blip r:embed="rId4" cstate="print">
            <a:lum contrast="24000"/>
          </a:blip>
          <a:srcRect/>
          <a:stretch>
            <a:fillRect/>
          </a:stretch>
        </p:blipFill>
        <p:spPr bwMode="auto">
          <a:xfrm>
            <a:off x="1093577" y="2132856"/>
            <a:ext cx="2060302" cy="1527272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260657" y="1100931"/>
            <a:ext cx="5775839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ru-RU" sz="1800" b="1" dirty="0" smtClean="0">
                <a:solidFill>
                  <a:schemeClr val="bg2"/>
                </a:solidFill>
                <a:latin typeface="Book Antiqua" pitchFamily="18" charset="0"/>
              </a:rPr>
              <a:t>Деятельность студенческого научного общества </a:t>
            </a:r>
            <a:r>
              <a:rPr lang="ru-RU" sz="1800" b="1" dirty="0" err="1" smtClean="0">
                <a:solidFill>
                  <a:schemeClr val="bg2"/>
                </a:solidFill>
                <a:latin typeface="Book Antiqua" pitchFamily="18" charset="0"/>
              </a:rPr>
              <a:t>ГрГМУ</a:t>
            </a:r>
            <a:r>
              <a:rPr lang="ru-RU" sz="1800" b="1" dirty="0" smtClean="0">
                <a:solidFill>
                  <a:schemeClr val="bg2"/>
                </a:solidFill>
                <a:latin typeface="Book Antiqua" pitchFamily="18" charset="0"/>
              </a:rPr>
              <a:t> отмечена в </a:t>
            </a:r>
            <a:r>
              <a:rPr lang="ru-RU" sz="18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2006</a:t>
            </a:r>
            <a:r>
              <a:rPr lang="ru-RU" sz="1800" b="1" dirty="0" smtClean="0">
                <a:latin typeface="Book Antiqua" pitchFamily="18" charset="0"/>
              </a:rPr>
              <a:t> </a:t>
            </a:r>
            <a:r>
              <a:rPr lang="ru-RU" sz="1800" b="1" dirty="0" smtClean="0">
                <a:solidFill>
                  <a:schemeClr val="bg2"/>
                </a:solidFill>
                <a:latin typeface="Book Antiqua" pitchFamily="18" charset="0"/>
              </a:rPr>
              <a:t>году</a:t>
            </a:r>
            <a:r>
              <a:rPr lang="ru-RU" sz="1800" b="1" dirty="0" smtClean="0">
                <a:latin typeface="Book Antiqua" pitchFamily="18" charset="0"/>
              </a:rPr>
              <a:t> </a:t>
            </a:r>
            <a:r>
              <a:rPr lang="ru-RU" sz="18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свидетельством о социальной поддержке </a:t>
            </a:r>
            <a:r>
              <a:rPr lang="ru-RU" sz="1800" b="1" dirty="0" smtClean="0">
                <a:solidFill>
                  <a:schemeClr val="bg2"/>
                </a:solidFill>
                <a:latin typeface="Book Antiqua" pitchFamily="18" charset="0"/>
              </a:rPr>
              <a:t>одаренных учащихся и студентов </a:t>
            </a:r>
          </a:p>
          <a:p>
            <a:pPr>
              <a:spcBef>
                <a:spcPts val="1200"/>
              </a:spcBef>
            </a:pPr>
            <a:r>
              <a:rPr lang="ru-RU" sz="1800" b="1" dirty="0" smtClean="0">
                <a:solidFill>
                  <a:schemeClr val="bg2"/>
                </a:solidFill>
                <a:latin typeface="Book Antiqua" pitchFamily="18" charset="0"/>
              </a:rPr>
              <a:t>и в </a:t>
            </a:r>
            <a:r>
              <a:rPr lang="ru-RU" sz="18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2010</a:t>
            </a:r>
            <a:r>
              <a:rPr lang="ru-RU" sz="1800" b="1" dirty="0" smtClean="0">
                <a:solidFill>
                  <a:srgbClr val="FFFF00"/>
                </a:solidFill>
                <a:latin typeface="Book Antiqua" pitchFamily="18" charset="0"/>
              </a:rPr>
              <a:t> </a:t>
            </a:r>
            <a:r>
              <a:rPr lang="ru-RU" sz="1800" b="1" dirty="0" smtClean="0">
                <a:solidFill>
                  <a:schemeClr val="bg2"/>
                </a:solidFill>
                <a:latin typeface="Book Antiqua" pitchFamily="18" charset="0"/>
              </a:rPr>
              <a:t>году</a:t>
            </a:r>
            <a:r>
              <a:rPr lang="ru-RU" sz="1800" b="1" dirty="0" smtClean="0">
                <a:latin typeface="Book Antiqua" pitchFamily="18" charset="0"/>
              </a:rPr>
              <a:t> </a:t>
            </a:r>
            <a:r>
              <a:rPr lang="ru-RU" sz="18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премией Специального Фонда Президента Республики Беларусь </a:t>
            </a:r>
            <a:r>
              <a:rPr lang="ru-RU" sz="1800" b="1" dirty="0" smtClean="0">
                <a:solidFill>
                  <a:schemeClr val="bg2"/>
                </a:solidFill>
                <a:latin typeface="Book Antiqua" pitchFamily="18" charset="0"/>
              </a:rPr>
              <a:t>за развитие студенческой анатомической лаборатории</a:t>
            </a:r>
          </a:p>
          <a:p>
            <a:pPr>
              <a:spcBef>
                <a:spcPts val="1200"/>
              </a:spcBef>
            </a:pPr>
            <a:endParaRPr lang="ru-RU" sz="1800" b="1" dirty="0">
              <a:solidFill>
                <a:schemeClr val="bg2"/>
              </a:solidFill>
              <a:latin typeface="Book Antiqua" pitchFamily="18" charset="0"/>
            </a:endParaRPr>
          </a:p>
        </p:txBody>
      </p:sp>
      <p:pic>
        <p:nvPicPr>
          <p:cNvPr id="8" name="Рисунок 7" descr="спецфонд"/>
          <p:cNvPicPr/>
          <p:nvPr/>
        </p:nvPicPr>
        <p:blipFill>
          <a:blip r:embed="rId5" cstate="print">
            <a:lum contrast="42000"/>
          </a:blip>
          <a:srcRect/>
          <a:stretch>
            <a:fillRect/>
          </a:stretch>
        </p:blipFill>
        <p:spPr bwMode="auto">
          <a:xfrm>
            <a:off x="214282" y="1071547"/>
            <a:ext cx="1909446" cy="1277333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649234" y="3861048"/>
            <a:ext cx="6494766" cy="1959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18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За </a:t>
            </a:r>
            <a:r>
              <a:rPr lang="ru-RU" sz="18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2013-2018 </a:t>
            </a:r>
            <a:r>
              <a:rPr lang="ru-RU" sz="1800" b="1" dirty="0" err="1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гг</a:t>
            </a:r>
            <a:r>
              <a:rPr lang="ru-RU" sz="18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наши студенты становились стипендиатами:</a:t>
            </a:r>
          </a:p>
          <a:p>
            <a:pPr marL="180975" indent="-180975">
              <a:spcBef>
                <a:spcPts val="400"/>
              </a:spcBef>
              <a:buClr>
                <a:srgbClr val="CF1356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bg2"/>
                </a:solidFill>
                <a:latin typeface="Book Antiqua" pitchFamily="18" charset="0"/>
              </a:rPr>
              <a:t>Стипендия Президента Республики Беларусь – </a:t>
            </a:r>
            <a:r>
              <a:rPr lang="ru-RU" sz="18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24</a:t>
            </a:r>
            <a:r>
              <a:rPr lang="ru-RU" sz="1800" b="1" dirty="0">
                <a:solidFill>
                  <a:schemeClr val="bg2"/>
                </a:solidFill>
                <a:latin typeface="Book Antiqua" pitchFamily="18" charset="0"/>
              </a:rPr>
              <a:t> чел.</a:t>
            </a:r>
          </a:p>
          <a:p>
            <a:pPr marL="180975" indent="-180975">
              <a:spcBef>
                <a:spcPts val="400"/>
              </a:spcBef>
              <a:buClr>
                <a:srgbClr val="CF1356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bg2"/>
                </a:solidFill>
                <a:latin typeface="Book Antiqua" pitchFamily="18" charset="0"/>
              </a:rPr>
              <a:t>Стипендия им. </a:t>
            </a:r>
            <a:r>
              <a:rPr lang="ru-RU" sz="1800" b="1" dirty="0" err="1">
                <a:solidFill>
                  <a:schemeClr val="bg2"/>
                </a:solidFill>
                <a:latin typeface="Book Antiqua" pitchFamily="18" charset="0"/>
              </a:rPr>
              <a:t>Ф.Скорины</a:t>
            </a:r>
            <a:r>
              <a:rPr lang="ru-RU" sz="1800" b="1" dirty="0">
                <a:solidFill>
                  <a:schemeClr val="bg2"/>
                </a:solidFill>
                <a:latin typeface="Book Antiqua" pitchFamily="18" charset="0"/>
              </a:rPr>
              <a:t> – </a:t>
            </a:r>
            <a:r>
              <a:rPr lang="ru-RU" sz="18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18</a:t>
            </a:r>
            <a:r>
              <a:rPr lang="ru-RU" sz="1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800" b="1" dirty="0">
                <a:solidFill>
                  <a:schemeClr val="bg2"/>
                </a:solidFill>
                <a:latin typeface="Book Antiqua" pitchFamily="18" charset="0"/>
              </a:rPr>
              <a:t>чел.</a:t>
            </a:r>
          </a:p>
          <a:p>
            <a:pPr marL="180975" indent="-180975">
              <a:spcBef>
                <a:spcPts val="400"/>
              </a:spcBef>
              <a:buClr>
                <a:srgbClr val="CF1356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bg2"/>
                </a:solidFill>
                <a:latin typeface="Book Antiqua" pitchFamily="18" charset="0"/>
              </a:rPr>
              <a:t>Стипендия Совета университета – </a:t>
            </a:r>
            <a:r>
              <a:rPr lang="ru-RU" sz="18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36</a:t>
            </a:r>
            <a:r>
              <a:rPr lang="ru-RU" sz="1800" b="1" dirty="0">
                <a:solidFill>
                  <a:schemeClr val="bg2"/>
                </a:solidFill>
                <a:latin typeface="Book Antiqua" pitchFamily="18" charset="0"/>
              </a:rPr>
              <a:t> чел.</a:t>
            </a:r>
          </a:p>
          <a:p>
            <a:pPr marL="180975" indent="-180975">
              <a:spcBef>
                <a:spcPts val="400"/>
              </a:spcBef>
              <a:buClr>
                <a:srgbClr val="CF1356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bg2"/>
                </a:solidFill>
                <a:latin typeface="Book Antiqua" pitchFamily="18" charset="0"/>
              </a:rPr>
              <a:t>Областная премия </a:t>
            </a:r>
            <a:r>
              <a:rPr lang="ru-RU" sz="1800" b="1" dirty="0" err="1">
                <a:solidFill>
                  <a:schemeClr val="bg2"/>
                </a:solidFill>
                <a:latin typeface="Book Antiqua" pitchFamily="18" charset="0"/>
              </a:rPr>
              <a:t>им.А.Дубко</a:t>
            </a:r>
            <a:r>
              <a:rPr lang="ru-RU" sz="1800" b="1" dirty="0">
                <a:solidFill>
                  <a:schemeClr val="bg2"/>
                </a:solidFill>
                <a:latin typeface="Book Antiqua" pitchFamily="18" charset="0"/>
              </a:rPr>
              <a:t> – </a:t>
            </a:r>
            <a:r>
              <a:rPr lang="ru-RU" sz="18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18</a:t>
            </a:r>
            <a:r>
              <a:rPr lang="ru-RU" sz="1800" b="1" dirty="0">
                <a:solidFill>
                  <a:schemeClr val="bg2"/>
                </a:solidFill>
                <a:latin typeface="Book Antiqua" pitchFamily="18" charset="0"/>
              </a:rPr>
              <a:t> </a:t>
            </a:r>
            <a:r>
              <a:rPr lang="ru-RU" sz="1800" b="1" dirty="0" smtClean="0">
                <a:solidFill>
                  <a:schemeClr val="bg2"/>
                </a:solidFill>
                <a:latin typeface="Book Antiqua" pitchFamily="18" charset="0"/>
              </a:rPr>
              <a:t>чел.</a:t>
            </a:r>
            <a:endParaRPr lang="ru-RU" sz="1800" b="1" dirty="0">
              <a:solidFill>
                <a:schemeClr val="bg2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66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43042" y="285728"/>
            <a:ext cx="6696075" cy="668320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Wingdings" pitchFamily="2" charset="2"/>
              <a:buNone/>
              <a:defRPr/>
            </a:pP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Кадровый потенциал</a:t>
            </a:r>
            <a:endParaRPr lang="ru-RU" b="1" dirty="0">
              <a:solidFill>
                <a:srgbClr val="CF135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pic>
        <p:nvPicPr>
          <p:cNvPr id="1028" name="Рисунок 10" descr="journal2.t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427984" y="1868631"/>
            <a:ext cx="45365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chemeClr val="bg2"/>
                </a:solidFill>
                <a:latin typeface="+mn-lt"/>
                <a:cs typeface="Arial" pitchFamily="34" charset="0"/>
              </a:rPr>
              <a:t>Процент </a:t>
            </a:r>
            <a:r>
              <a:rPr lang="ru-RU" sz="2400" b="1" dirty="0" err="1" smtClean="0">
                <a:solidFill>
                  <a:schemeClr val="bg2"/>
                </a:solidFill>
                <a:latin typeface="+mn-lt"/>
                <a:cs typeface="Arial" pitchFamily="34" charset="0"/>
              </a:rPr>
              <a:t>остепенённости</a:t>
            </a:r>
            <a:r>
              <a:rPr lang="ru-RU" sz="2400" b="1" dirty="0" smtClean="0">
                <a:solidFill>
                  <a:schemeClr val="bg2"/>
                </a:solidFill>
                <a:latin typeface="+mn-lt"/>
                <a:cs typeface="Arial" pitchFamily="34" charset="0"/>
              </a:rPr>
              <a:t> штатных преподавателей </a:t>
            </a:r>
            <a:r>
              <a:rPr lang="en-US" sz="2400" b="1" dirty="0">
                <a:solidFill>
                  <a:schemeClr val="bg2"/>
                </a:solidFill>
                <a:latin typeface="+mn-lt"/>
                <a:cs typeface="Arial" pitchFamily="34" charset="0"/>
              </a:rPr>
              <a:t>– </a:t>
            </a:r>
            <a:r>
              <a:rPr lang="ru-RU" sz="2400" b="1" dirty="0" smtClean="0">
                <a:solidFill>
                  <a:srgbClr val="CF1356"/>
                </a:solidFill>
                <a:latin typeface="+mn-lt"/>
                <a:cs typeface="Arial" pitchFamily="34" charset="0"/>
              </a:rPr>
              <a:t>5</a:t>
            </a:r>
            <a:r>
              <a:rPr lang="en-US" sz="2400" b="1" dirty="0" smtClean="0">
                <a:solidFill>
                  <a:srgbClr val="CF1356"/>
                </a:solidFill>
                <a:latin typeface="+mn-lt"/>
                <a:cs typeface="Arial" pitchFamily="34" charset="0"/>
              </a:rPr>
              <a:t>4</a:t>
            </a:r>
            <a:r>
              <a:rPr lang="ru-RU" sz="2400" b="1" dirty="0" smtClean="0">
                <a:solidFill>
                  <a:srgbClr val="CF1356"/>
                </a:solidFill>
                <a:latin typeface="+mn-lt"/>
                <a:cs typeface="Arial" pitchFamily="34" charset="0"/>
              </a:rPr>
              <a:t>,</a:t>
            </a:r>
            <a:r>
              <a:rPr lang="en-US" sz="2400" b="1" dirty="0" smtClean="0">
                <a:solidFill>
                  <a:srgbClr val="CF1356"/>
                </a:solidFill>
                <a:latin typeface="+mn-lt"/>
                <a:cs typeface="Arial" pitchFamily="34" charset="0"/>
              </a:rPr>
              <a:t>9%</a:t>
            </a:r>
            <a:endParaRPr lang="ru-RU" sz="2400" b="1" dirty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404836552"/>
              </p:ext>
            </p:extLst>
          </p:nvPr>
        </p:nvGraphicFramePr>
        <p:xfrm>
          <a:off x="-108521" y="1124745"/>
          <a:ext cx="4751957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202772038"/>
              </p:ext>
            </p:extLst>
          </p:nvPr>
        </p:nvGraphicFramePr>
        <p:xfrm>
          <a:off x="3565029" y="3573016"/>
          <a:ext cx="5578971" cy="2917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3" name="Прямоугольник 9"/>
          <p:cNvSpPr>
            <a:spLocks noChangeArrowheads="1"/>
          </p:cNvSpPr>
          <p:nvPr/>
        </p:nvSpPr>
        <p:spPr bwMode="auto">
          <a:xfrm>
            <a:off x="1571604" y="214291"/>
            <a:ext cx="6929486" cy="923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Учебный процесс организован</a:t>
            </a:r>
          </a:p>
          <a:p>
            <a:pPr algn="ctr">
              <a:lnSpc>
                <a:spcPct val="90000"/>
              </a:lnSpc>
            </a:pPr>
            <a:r>
              <a:rPr lang="ru-RU" sz="3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 45 кафедрах университета</a:t>
            </a:r>
            <a:endParaRPr lang="ru-RU" sz="3000" dirty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Picture 2" descr="P1060424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215074" y="3097941"/>
            <a:ext cx="2571768" cy="1616943"/>
          </a:xfrm>
          <a:prstGeom prst="round2Diag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2" r="5000" b="7549"/>
          <a:stretch>
            <a:fillRect/>
          </a:stretch>
        </p:blipFill>
        <p:spPr bwMode="auto">
          <a:xfrm>
            <a:off x="428596" y="3143248"/>
            <a:ext cx="2714644" cy="1571636"/>
          </a:xfrm>
          <a:prstGeom prst="round2Diag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179355" y="1267905"/>
            <a:ext cx="2598700" cy="1732467"/>
          </a:xfrm>
          <a:prstGeom prst="round2Diag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pic>
        <p:nvPicPr>
          <p:cNvPr id="12" name="Picture 2" descr="Изображение 017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842640" y="1714488"/>
            <a:ext cx="1658054" cy="2487082"/>
          </a:xfrm>
          <a:prstGeom prst="snip2Same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pic>
        <p:nvPicPr>
          <p:cNvPr id="13" name="Picture 2" descr="P1060424"/>
          <p:cNvPicPr>
            <a:picLocks noChangeAspect="1" noChangeArrowheads="1"/>
          </p:cNvPicPr>
          <p:nvPr/>
        </p:nvPicPr>
        <p:blipFill>
          <a:blip r:embed="rId7" cstate="print"/>
          <a:srcRect b="4000"/>
          <a:stretch>
            <a:fillRect/>
          </a:stretch>
        </p:blipFill>
        <p:spPr bwMode="auto">
          <a:xfrm>
            <a:off x="428596" y="1285860"/>
            <a:ext cx="2681607" cy="1714512"/>
          </a:xfrm>
          <a:prstGeom prst="round2Diag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pic>
        <p:nvPicPr>
          <p:cNvPr id="14" name="Picture 2" descr="P1060424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92984" y="4812062"/>
            <a:ext cx="2750223" cy="1831648"/>
          </a:xfrm>
          <a:prstGeom prst="round2Diag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pic>
        <p:nvPicPr>
          <p:cNvPr id="15" name="Рисунок 6" descr="практические занятия (гистология).jpg"/>
          <p:cNvPicPr>
            <a:picLocks noChangeAspect="1"/>
          </p:cNvPicPr>
          <p:nvPr/>
        </p:nvPicPr>
        <p:blipFill>
          <a:blip r:embed="rId9" cstate="print"/>
          <a:srcRect t="1887"/>
          <a:stretch>
            <a:fillRect/>
          </a:stretch>
        </p:blipFill>
        <p:spPr bwMode="auto">
          <a:xfrm>
            <a:off x="3405178" y="4500570"/>
            <a:ext cx="2524144" cy="1857388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pic>
        <p:nvPicPr>
          <p:cNvPr id="16" name="Рисунок 15" descr="IMG_9709.jpg"/>
          <p:cNvPicPr>
            <a:picLocks noChangeAspect="1"/>
          </p:cNvPicPr>
          <p:nvPr/>
        </p:nvPicPr>
        <p:blipFill>
          <a:blip r:embed="rId10" cstate="print"/>
          <a:srcRect l="8045" t="3704" r="2299"/>
          <a:stretch>
            <a:fillRect/>
          </a:stretch>
        </p:blipFill>
        <p:spPr>
          <a:xfrm>
            <a:off x="6215074" y="4786322"/>
            <a:ext cx="2593936" cy="1857364"/>
          </a:xfrm>
          <a:prstGeom prst="round2DiagRect">
            <a:avLst/>
          </a:prstGeom>
          <a:ln w="28575" cmpd="thickThin">
            <a:solidFill>
              <a:srgbClr val="CF1356"/>
            </a:solidFill>
            <a:miter lim="800000"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331640" y="220211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Численность студентов</a:t>
            </a:r>
            <a:endParaRPr lang="ru-RU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2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3701368"/>
              </p:ext>
            </p:extLst>
          </p:nvPr>
        </p:nvGraphicFramePr>
        <p:xfrm>
          <a:off x="826364" y="1124744"/>
          <a:ext cx="7634145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7245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835150" y="260350"/>
            <a:ext cx="6696075" cy="668320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30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Учебно-методическая работа</a:t>
            </a:r>
          </a:p>
        </p:txBody>
      </p:sp>
      <p:pic>
        <p:nvPicPr>
          <p:cNvPr id="46083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6"/>
          <p:cNvSpPr>
            <a:spLocks noChangeArrowheads="1"/>
          </p:cNvSpPr>
          <p:nvPr/>
        </p:nvSpPr>
        <p:spPr bwMode="auto">
          <a:xfrm>
            <a:off x="857224" y="957263"/>
            <a:ext cx="80724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tabLst>
                <a:tab pos="809625" algn="l"/>
              </a:tabLst>
              <a:defRPr/>
            </a:pPr>
            <a:r>
              <a:rPr lang="ru-RU" sz="28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Результативность  научно-методической работы</a:t>
            </a:r>
          </a:p>
        </p:txBody>
      </p:sp>
      <p:graphicFrame>
        <p:nvGraphicFramePr>
          <p:cNvPr id="7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7922693"/>
              </p:ext>
            </p:extLst>
          </p:nvPr>
        </p:nvGraphicFramePr>
        <p:xfrm>
          <a:off x="214282" y="1556792"/>
          <a:ext cx="8390166" cy="2046688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585133"/>
                <a:gridCol w="5284753"/>
                <a:gridCol w="1256117"/>
                <a:gridCol w="1264163"/>
              </a:tblGrid>
              <a:tr h="4868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№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25281" marR="25281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Наименование изданий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25281" marR="25281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2012-2018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25281" marR="25281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Всего</a:t>
                      </a:r>
                    </a:p>
                  </a:txBody>
                  <a:tcPr marL="25281" marR="25281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53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1.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25281" marR="25281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Учебники, учебные пособия с грифом Министерства образования и УМО  РБ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25281" marR="25281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157</a:t>
                      </a:r>
                    </a:p>
                  </a:txBody>
                  <a:tcPr marL="25281" marR="25281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208</a:t>
                      </a:r>
                    </a:p>
                  </a:txBody>
                  <a:tcPr marL="25281" marR="25281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84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2.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25281" marR="25281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Вузовские издания (без грифа)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25281" marR="25281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541</a:t>
                      </a:r>
                    </a:p>
                  </a:txBody>
                  <a:tcPr marL="25281" marR="25281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2916</a:t>
                      </a:r>
                    </a:p>
                  </a:txBody>
                  <a:tcPr marL="25281" marR="25281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29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3.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25281" marR="25281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Электронные издания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25281" marR="25281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117</a:t>
                      </a:r>
                    </a:p>
                  </a:txBody>
                  <a:tcPr marL="25281" marR="25281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131</a:t>
                      </a:r>
                    </a:p>
                  </a:txBody>
                  <a:tcPr marL="25281" marR="25281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29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25281" marR="25281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F1356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Всего издано</a:t>
                      </a:r>
                    </a:p>
                  </a:txBody>
                  <a:tcPr marL="25281" marR="25281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F1356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815</a:t>
                      </a:r>
                    </a:p>
                  </a:txBody>
                  <a:tcPr marL="25281" marR="25281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F1356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3255</a:t>
                      </a:r>
                    </a:p>
                  </a:txBody>
                  <a:tcPr marL="25281" marR="25281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41344" y="3717032"/>
            <a:ext cx="8435459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ru-RU" sz="20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В университете подготовлено </a:t>
            </a:r>
            <a:r>
              <a:rPr lang="ru-RU" sz="2000" b="1" dirty="0" smtClean="0">
                <a:solidFill>
                  <a:srgbClr val="CF1356"/>
                </a:solidFill>
                <a:latin typeface="Book Antiqua" panose="02040602050305030304" pitchFamily="18" charset="0"/>
              </a:rPr>
              <a:t>498 </a:t>
            </a:r>
            <a:r>
              <a:rPr lang="ru-RU" sz="2000" b="1" dirty="0">
                <a:solidFill>
                  <a:srgbClr val="CF1356"/>
                </a:solidFill>
                <a:latin typeface="Book Antiqua" panose="02040602050305030304" pitchFamily="18" charset="0"/>
              </a:rPr>
              <a:t>электронных учебно-методических комплексов </a:t>
            </a:r>
            <a:r>
              <a:rPr lang="ru-RU" sz="2000" b="1" dirty="0">
                <a:solidFill>
                  <a:schemeClr val="bg2"/>
                </a:solidFill>
                <a:latin typeface="Book Antiqua" panose="02040602050305030304" pitchFamily="18" charset="0"/>
              </a:rPr>
              <a:t>(ЭУМК), которые зарегистрированы в Государственном регистре информационных ресурсов Министерства связи и информатизации Республики Беларусь. </a:t>
            </a:r>
            <a:endParaRPr lang="en-US" sz="2000" b="1" dirty="0" smtClean="0">
              <a:solidFill>
                <a:schemeClr val="bg2"/>
              </a:solidFill>
              <a:latin typeface="Book Antiqua" panose="02040602050305030304" pitchFamily="18" charset="0"/>
            </a:endParaRPr>
          </a:p>
          <a:p>
            <a:pPr indent="361950" algn="just">
              <a:spcBef>
                <a:spcPts val="600"/>
              </a:spcBef>
            </a:pPr>
            <a:r>
              <a:rPr lang="ru-RU" sz="2000" b="1" dirty="0" smtClean="0">
                <a:solidFill>
                  <a:srgbClr val="CF1356"/>
                </a:solidFill>
                <a:latin typeface="Book Antiqua" panose="02040602050305030304" pitchFamily="18" charset="0"/>
              </a:rPr>
              <a:t>Для студентов ФИУ, обучающихся на английском языке, обеспеченность ЭУМК по всем учебным дисциплинам составляет 100</a:t>
            </a:r>
            <a:r>
              <a:rPr lang="ru-RU" sz="2000" b="1" dirty="0">
                <a:solidFill>
                  <a:srgbClr val="CF1356"/>
                </a:solidFill>
                <a:latin typeface="Book Antiqua" panose="02040602050305030304" pitchFamily="18" charset="0"/>
              </a:rPr>
              <a:t>% </a:t>
            </a:r>
            <a:r>
              <a:rPr lang="ru-RU" sz="2000" b="1" dirty="0" smtClean="0">
                <a:solidFill>
                  <a:srgbClr val="CF1356"/>
                </a:solidFill>
                <a:latin typeface="Book Antiqua" panose="02040602050305030304" pitchFamily="18" charset="0"/>
              </a:rPr>
              <a:t>.</a:t>
            </a:r>
            <a:endParaRPr lang="ru-RU" sz="2000" b="1" dirty="0">
              <a:solidFill>
                <a:srgbClr val="CF1356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475656" y="260350"/>
            <a:ext cx="7055569" cy="668320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30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Учебно-методическая работа</a:t>
            </a:r>
          </a:p>
        </p:txBody>
      </p:sp>
      <p:pic>
        <p:nvPicPr>
          <p:cNvPr id="46083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61188" y="1268760"/>
            <a:ext cx="84987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Гранты Президента </a:t>
            </a:r>
            <a:r>
              <a:rPr lang="ru-RU" sz="24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Республики </a:t>
            </a:r>
            <a:r>
              <a:rPr lang="ru-RU" sz="24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Беларусь</a:t>
            </a:r>
          </a:p>
          <a:p>
            <a:pPr algn="ctr"/>
            <a:r>
              <a:rPr lang="ru-RU" sz="24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 области образования</a:t>
            </a:r>
          </a:p>
          <a:p>
            <a:pPr algn="ctr"/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2015 г – Наумов И.А.</a:t>
            </a:r>
          </a:p>
          <a:p>
            <a:pPr algn="ctr"/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2016 г. – </a:t>
            </a:r>
            <a:r>
              <a:rPr lang="ru-RU" sz="2000" b="1" dirty="0" err="1" smtClean="0">
                <a:solidFill>
                  <a:schemeClr val="bg2"/>
                </a:solidFill>
                <a:latin typeface="Book Antiqua" pitchFamily="18" charset="0"/>
              </a:rPr>
              <a:t>Зиматкин</a:t>
            </a:r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 С.М.</a:t>
            </a:r>
            <a:endParaRPr lang="ru-RU" sz="2000" dirty="0">
              <a:solidFill>
                <a:schemeClr val="bg2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8824" y="3068960"/>
            <a:ext cx="849873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Поощрительная премия из специального фонда Президента </a:t>
            </a:r>
            <a:r>
              <a:rPr lang="ru-RU" sz="24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Республики </a:t>
            </a:r>
            <a:r>
              <a:rPr lang="ru-RU" sz="24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Беларусь</a:t>
            </a:r>
          </a:p>
          <a:p>
            <a:pPr algn="ctr"/>
            <a:r>
              <a:rPr lang="ru-RU" sz="24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за особый вклад в развитие одаренных учащихся и студентов</a:t>
            </a:r>
          </a:p>
          <a:p>
            <a:pPr algn="ctr"/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2013 г – </a:t>
            </a:r>
            <a:r>
              <a:rPr lang="ru-RU" sz="2000" b="1" dirty="0" err="1" smtClean="0">
                <a:solidFill>
                  <a:schemeClr val="bg2"/>
                </a:solidFill>
                <a:latin typeface="Book Antiqua" pitchFamily="18" charset="0"/>
              </a:rPr>
              <a:t>Волчкевич</a:t>
            </a:r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 Д.А.</a:t>
            </a:r>
          </a:p>
          <a:p>
            <a:pPr algn="ctr"/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2014 </a:t>
            </a:r>
            <a:r>
              <a:rPr lang="ru-RU" sz="2000" b="1" dirty="0">
                <a:solidFill>
                  <a:schemeClr val="bg2"/>
                </a:solidFill>
                <a:latin typeface="Book Antiqua" pitchFamily="18" charset="0"/>
              </a:rPr>
              <a:t>г – </a:t>
            </a:r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Гаджиева Ф.Г.</a:t>
            </a:r>
            <a:endParaRPr lang="ru-RU" sz="2000" b="1" dirty="0">
              <a:solidFill>
                <a:schemeClr val="bg2"/>
              </a:solidFill>
              <a:latin typeface="Book Antiqua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2015 </a:t>
            </a:r>
            <a:r>
              <a:rPr lang="ru-RU" sz="2000" b="1" dirty="0">
                <a:solidFill>
                  <a:schemeClr val="bg2"/>
                </a:solidFill>
                <a:latin typeface="Book Antiqua" pitchFamily="18" charset="0"/>
              </a:rPr>
              <a:t>г – </a:t>
            </a:r>
            <a:r>
              <a:rPr lang="ru-RU" sz="2000" b="1" dirty="0" err="1" smtClean="0">
                <a:solidFill>
                  <a:schemeClr val="bg2"/>
                </a:solidFill>
                <a:latin typeface="Book Antiqua" pitchFamily="18" charset="0"/>
              </a:rPr>
              <a:t>Околокулак</a:t>
            </a:r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 Е.С., </a:t>
            </a:r>
            <a:r>
              <a:rPr lang="ru-RU" sz="2000" b="1" dirty="0" err="1" smtClean="0">
                <a:solidFill>
                  <a:schemeClr val="bg2"/>
                </a:solidFill>
                <a:latin typeface="Book Antiqua" pitchFamily="18" charset="0"/>
              </a:rPr>
              <a:t>Хлебовец</a:t>
            </a:r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 Н.И.</a:t>
            </a:r>
            <a:endParaRPr lang="ru-RU" sz="2000" b="1" dirty="0">
              <a:solidFill>
                <a:schemeClr val="bg2"/>
              </a:solidFill>
              <a:latin typeface="Book Antiqua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2016 г. – Парамонова Н.С.</a:t>
            </a:r>
            <a:endParaRPr lang="ru-RU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43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285852" y="260350"/>
            <a:ext cx="7643866" cy="1152525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30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Библиотечно-информационное обеспечение</a:t>
            </a:r>
          </a:p>
        </p:txBody>
      </p:sp>
      <p:pic>
        <p:nvPicPr>
          <p:cNvPr id="81923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4282" y="1285860"/>
            <a:ext cx="8715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2"/>
                </a:solidFill>
                <a:latin typeface="+mn-lt"/>
              </a:rPr>
              <a:t>       В 2013 году пользователям библиотеки была предложена новая форма обслуживания – </a:t>
            </a:r>
            <a:r>
              <a:rPr lang="ru-RU" sz="2000" b="1" dirty="0" smtClean="0">
                <a:solidFill>
                  <a:srgbClr val="CF1356"/>
                </a:solidFill>
                <a:latin typeface="+mn-lt"/>
              </a:rPr>
              <a:t>электронная выдача </a:t>
            </a:r>
            <a:r>
              <a:rPr lang="ru-RU" sz="2000" b="1" dirty="0" smtClean="0">
                <a:solidFill>
                  <a:schemeClr val="bg2"/>
                </a:solidFill>
                <a:latin typeface="+mn-lt"/>
              </a:rPr>
              <a:t>литературы с использованием пластиковых студенческих билетов</a:t>
            </a:r>
            <a:endParaRPr lang="ru-RU" sz="2000" b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5720" y="2285992"/>
            <a:ext cx="8534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ru-RU" sz="2000" b="1" dirty="0" smtClean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В 2014-15 годах в целях повышения </a:t>
            </a:r>
            <a:r>
              <a:rPr lang="ru-RU" sz="2000" b="1" dirty="0" err="1" smtClean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репутационного</a:t>
            </a:r>
            <a:r>
              <a:rPr lang="ru-RU" sz="2000" b="1" dirty="0" smtClean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 рейтинга </a:t>
            </a:r>
            <a:r>
              <a:rPr lang="ru-RU" sz="2000" b="1" dirty="0" err="1" smtClean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ГрГМУ</a:t>
            </a:r>
            <a:r>
              <a:rPr lang="ru-RU" sz="2000" b="1" dirty="0" smtClean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 в мировом сообществе осуществлялась активная регистрация и </a:t>
            </a:r>
            <a:r>
              <a:rPr lang="ru-RU" sz="2000" b="1" dirty="0" smtClean="0">
                <a:solidFill>
                  <a:srgbClr val="CF1356"/>
                </a:solidFill>
                <a:latin typeface="+mn-lt"/>
                <a:cs typeface="Times New Roman" panose="02020603050405020304" pitchFamily="18" charset="0"/>
              </a:rPr>
              <a:t>создание профиля в международных системах идентификации ученых (РИНЦ, </a:t>
            </a:r>
            <a:r>
              <a:rPr lang="en-US" sz="2000" b="1" dirty="0" smtClean="0">
                <a:solidFill>
                  <a:srgbClr val="CF1356"/>
                </a:solidFill>
                <a:latin typeface="+mn-lt"/>
                <a:cs typeface="Times New Roman" panose="02020603050405020304" pitchFamily="18" charset="0"/>
              </a:rPr>
              <a:t>Google Scholar)</a:t>
            </a:r>
            <a:r>
              <a:rPr lang="ru-RU" sz="2000" b="1" dirty="0" smtClean="0">
                <a:solidFill>
                  <a:schemeClr val="bg2"/>
                </a:solidFill>
                <a:latin typeface="+mn-lt"/>
              </a:rPr>
              <a:t> </a:t>
            </a:r>
            <a:endParaRPr lang="ru-RU" sz="2000" b="1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285852" y="260350"/>
            <a:ext cx="7643866" cy="1152525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30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Библиотечно-информационное обеспечение</a:t>
            </a:r>
          </a:p>
        </p:txBody>
      </p:sp>
      <p:pic>
        <p:nvPicPr>
          <p:cNvPr id="81923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325411" y="1336837"/>
            <a:ext cx="8572560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85000"/>
              </a:lnSpc>
            </a:pPr>
            <a:r>
              <a:rPr lang="ru-RU" sz="2000" b="1" dirty="0" smtClean="0">
                <a:solidFill>
                  <a:schemeClr val="bg2"/>
                </a:solidFill>
                <a:latin typeface="+mn-lt"/>
                <a:cs typeface="Times New Roman" pitchFamily="18" charset="0"/>
              </a:rPr>
              <a:t>Для продвижения результатов научной деятельности и улучшения позиции университета в международном рейтинге</a:t>
            </a:r>
            <a:r>
              <a:rPr lang="en-US" sz="2000" b="1" dirty="0" smtClean="0">
                <a:solidFill>
                  <a:schemeClr val="bg2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  <a:latin typeface="+mn-lt"/>
                <a:cs typeface="Times New Roman" pitchFamily="18" charset="0"/>
              </a:rPr>
              <a:t>Webometrics</a:t>
            </a:r>
            <a:r>
              <a:rPr lang="ru-RU" sz="2000" b="1" dirty="0" smtClean="0">
                <a:solidFill>
                  <a:schemeClr val="bg2"/>
                </a:solidFill>
                <a:latin typeface="+mn-lt"/>
                <a:cs typeface="Times New Roman" pitchFamily="18" charset="0"/>
              </a:rPr>
              <a:t> в 2016 году создан </a:t>
            </a:r>
            <a:r>
              <a:rPr lang="ru-RU" sz="2000" b="1" dirty="0" err="1" smtClean="0">
                <a:solidFill>
                  <a:srgbClr val="CF1356"/>
                </a:solidFill>
                <a:latin typeface="+mn-lt"/>
                <a:cs typeface="Times New Roman" pitchFamily="18" charset="0"/>
              </a:rPr>
              <a:t>репозиторий</a:t>
            </a:r>
            <a:r>
              <a:rPr lang="ru-RU" sz="2000" b="1" dirty="0" smtClean="0">
                <a:solidFill>
                  <a:srgbClr val="CF1356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CF1356"/>
                </a:solidFill>
                <a:latin typeface="+mn-lt"/>
                <a:cs typeface="Times New Roman" pitchFamily="18" charset="0"/>
              </a:rPr>
              <a:t>ГрГМУ</a:t>
            </a:r>
            <a:r>
              <a:rPr lang="ru-RU" sz="2000" b="1" dirty="0" smtClean="0">
                <a:solidFill>
                  <a:srgbClr val="CF1356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2"/>
                </a:solidFill>
                <a:latin typeface="+mn-lt"/>
                <a:cs typeface="Times New Roman" pitchFamily="18" charset="0"/>
              </a:rPr>
              <a:t>- открытый электронный архив публикаций</a:t>
            </a:r>
            <a:r>
              <a:rPr lang="en-US" sz="2000" b="1" dirty="0" smtClean="0">
                <a:solidFill>
                  <a:schemeClr val="bg2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2"/>
                </a:solidFill>
                <a:latin typeface="+mn-lt"/>
                <a:cs typeface="Times New Roman" pitchFamily="18" charset="0"/>
              </a:rPr>
              <a:t>профессорско-преподавательского состава</a:t>
            </a:r>
          </a:p>
          <a:p>
            <a:pPr lvl="0" algn="just">
              <a:lnSpc>
                <a:spcPct val="85000"/>
              </a:lnSpc>
              <a:spcBef>
                <a:spcPts val="1200"/>
              </a:spcBef>
              <a:buClr>
                <a:srgbClr val="AF0954"/>
              </a:buClr>
            </a:pPr>
            <a:r>
              <a:rPr lang="ru-RU" sz="2000" b="1" dirty="0" err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Репозиторию</a:t>
            </a:r>
            <a:r>
              <a:rPr lang="ru-RU" sz="2000" b="1" dirty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 Гродненского государственного медицинского университета </a:t>
            </a:r>
            <a:r>
              <a:rPr lang="en-US" sz="2000" b="1" dirty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http://elib.grsmu.by </a:t>
            </a:r>
            <a:r>
              <a:rPr lang="ru-RU" sz="2000" b="1" dirty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присвоен Международный стандартный номер сериального издания </a:t>
            </a:r>
            <a:r>
              <a:rPr lang="ru-RU" sz="20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– </a:t>
            </a:r>
            <a:r>
              <a:rPr lang="ru-RU" sz="2000" b="1" dirty="0">
                <a:solidFill>
                  <a:srgbClr val="AF0954"/>
                </a:solidFill>
                <a:latin typeface="+mn-lt"/>
                <a:cs typeface="Arial" panose="020B0604020202020204" pitchFamily="34" charset="0"/>
              </a:rPr>
              <a:t>ISSN (онлайн) 2523-4722</a:t>
            </a:r>
            <a:r>
              <a:rPr lang="ru-RU" sz="20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. </a:t>
            </a:r>
            <a:r>
              <a:rPr lang="ru-RU" sz="2000" b="1" dirty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Тем самым, </a:t>
            </a:r>
            <a:r>
              <a:rPr lang="ru-RU" sz="2000" b="1" dirty="0" err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Репозиторий</a:t>
            </a:r>
            <a:r>
              <a:rPr lang="ru-RU" sz="2000" b="1" dirty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ГрГМУ</a:t>
            </a:r>
            <a:r>
              <a:rPr lang="ru-RU" sz="2000" b="1" dirty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 получил </a:t>
            </a:r>
            <a:r>
              <a:rPr lang="ru-RU" sz="2000" b="1" dirty="0">
                <a:solidFill>
                  <a:srgbClr val="AF0954"/>
                </a:solidFill>
                <a:latin typeface="+mn-lt"/>
                <a:cs typeface="Arial" panose="020B0604020202020204" pitchFamily="34" charset="0"/>
              </a:rPr>
              <a:t>статус полноценного электронного издания</a:t>
            </a:r>
            <a:r>
              <a:rPr lang="ru-RU" sz="2000" b="1" dirty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, в котором можно публиковать результаты исследований как в первоисточнике, наравне с печатными периодическими изданиями.</a:t>
            </a:r>
          </a:p>
          <a:p>
            <a:pPr lvl="0" algn="just">
              <a:lnSpc>
                <a:spcPct val="85000"/>
              </a:lnSpc>
              <a:spcBef>
                <a:spcPts val="1200"/>
              </a:spcBef>
              <a:buClr>
                <a:srgbClr val="AF0954"/>
              </a:buClr>
            </a:pPr>
            <a:r>
              <a:rPr lang="ru-RU" sz="2000" b="1" dirty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С 2017 года </a:t>
            </a:r>
            <a:r>
              <a:rPr lang="ru-RU" sz="2000" b="1" dirty="0" err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Репозиторий</a:t>
            </a:r>
            <a:r>
              <a:rPr lang="ru-RU" sz="2000" b="1" dirty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ГрГМУ</a:t>
            </a:r>
            <a:r>
              <a:rPr lang="ru-RU" sz="20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AF0954"/>
                </a:solidFill>
                <a:latin typeface="+mn-lt"/>
                <a:cs typeface="Arial" panose="020B0604020202020204" pitchFamily="34" charset="0"/>
              </a:rPr>
              <a:t>индексируется в международных базах данных открытого доступа</a:t>
            </a:r>
            <a:r>
              <a:rPr lang="ru-RU" sz="20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: </a:t>
            </a:r>
            <a:r>
              <a:rPr lang="ru-RU" sz="2000" b="1" dirty="0" err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OpenDOAR</a:t>
            </a:r>
            <a:r>
              <a:rPr lang="ru-RU" sz="2000" b="1" dirty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, ROAR, </a:t>
            </a:r>
            <a:r>
              <a:rPr lang="ru-RU" sz="2000" b="1" dirty="0" err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Google</a:t>
            </a:r>
            <a:r>
              <a:rPr lang="ru-RU" sz="2000" b="1" dirty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Scholar</a:t>
            </a:r>
            <a:r>
              <a:rPr lang="ru-RU" sz="2000" b="1" dirty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ru-RU" sz="2000" b="1" dirty="0" err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OpenAIRE</a:t>
            </a:r>
            <a:r>
              <a:rPr lang="ru-RU" sz="2000" b="1" dirty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, что дает возможность представить научные исследования и разработки нашего университета для мирового сообщества.</a:t>
            </a:r>
          </a:p>
          <a:p>
            <a:pPr indent="361950" algn="just">
              <a:lnSpc>
                <a:spcPct val="85000"/>
              </a:lnSpc>
            </a:pPr>
            <a:endParaRPr lang="ru-RU" sz="2000" b="1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345832"/>
            <a:ext cx="6542087" cy="1512168"/>
          </a:xfrm>
          <a:prstGeom prst="rect">
            <a:avLst/>
          </a:prstGeom>
          <a:noFill/>
          <a:ln w="28575" cmpd="thickThin">
            <a:solidFill>
              <a:srgbClr val="AF095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5322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44174" y="198759"/>
            <a:ext cx="7999826" cy="98488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>
              <a:buClr>
                <a:srgbClr val="FFCC00"/>
              </a:buClr>
              <a:buSzPct val="70000"/>
              <a:defRPr/>
            </a:pPr>
            <a:r>
              <a:rPr lang="ru-RU" sz="28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 pitchFamily="34" charset="0"/>
              </a:rPr>
              <a:t>Библиотечно-информационное обеспечение</a:t>
            </a:r>
            <a:endParaRPr lang="ru-RU" sz="2800" b="1" dirty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cs typeface="Arial" pitchFamily="34" charset="0"/>
            </a:endParaRPr>
          </a:p>
        </p:txBody>
      </p:sp>
      <p:pic>
        <p:nvPicPr>
          <p:cNvPr id="41991" name="Рисунок 7" descr="journal2.tif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571603" y="692696"/>
            <a:ext cx="7442777" cy="1428760"/>
          </a:xfrm>
        </p:spPr>
        <p:txBody>
          <a:bodyPr>
            <a:noAutofit/>
          </a:bodyPr>
          <a:lstStyle/>
          <a:p>
            <a:pPr lvl="0" indent="361950" algn="just">
              <a:spcBef>
                <a:spcPts val="0"/>
              </a:spcBef>
            </a:pPr>
            <a:r>
              <a:rPr lang="en-US" sz="1800" dirty="0" smtClean="0">
                <a:solidFill>
                  <a:schemeClr val="bg2"/>
                </a:solidFill>
                <a:effectLst/>
                <a:latin typeface="+mn-lt"/>
                <a:ea typeface="Calibri"/>
                <a:cs typeface="Arial" panose="020B0604020202020204" pitchFamily="34" charset="0"/>
              </a:rPr>
              <a:t/>
            </a:r>
            <a:br>
              <a:rPr lang="en-US" sz="1800" dirty="0" smtClean="0">
                <a:solidFill>
                  <a:schemeClr val="bg2"/>
                </a:solidFill>
                <a:effectLst/>
                <a:latin typeface="+mn-lt"/>
                <a:ea typeface="Calibri"/>
                <a:cs typeface="Arial" panose="020B0604020202020204" pitchFamily="34" charset="0"/>
              </a:rPr>
            </a:br>
            <a:r>
              <a:rPr lang="ru-RU" sz="1800" dirty="0" smtClean="0">
                <a:solidFill>
                  <a:schemeClr val="bg2"/>
                </a:solidFill>
                <a:effectLst/>
                <a:latin typeface="+mn-lt"/>
                <a:ea typeface="Calibri"/>
                <a:cs typeface="Arial" panose="020B0604020202020204" pitchFamily="34" charset="0"/>
              </a:rPr>
              <a:t/>
            </a:r>
            <a:br>
              <a:rPr lang="ru-RU" sz="1800" dirty="0" smtClean="0">
                <a:solidFill>
                  <a:schemeClr val="bg2"/>
                </a:solidFill>
                <a:effectLst/>
                <a:latin typeface="+mn-lt"/>
                <a:ea typeface="Calibri"/>
                <a:cs typeface="Arial" panose="020B0604020202020204" pitchFamily="34" charset="0"/>
              </a:rPr>
            </a:br>
            <a:r>
              <a:rPr lang="ru-RU" sz="1800" dirty="0" smtClean="0">
                <a:solidFill>
                  <a:schemeClr val="bg2"/>
                </a:solidFill>
                <a:effectLst/>
                <a:latin typeface="+mn-lt"/>
                <a:ea typeface="Calibri"/>
                <a:cs typeface="Arial" panose="020B0604020202020204" pitchFamily="34" charset="0"/>
              </a:rPr>
              <a:t>     Ежегодно </a:t>
            </a:r>
            <a:r>
              <a:rPr lang="ru-RU" sz="1800" dirty="0" smtClean="0">
                <a:solidFill>
                  <a:schemeClr val="bg2"/>
                </a:solidFill>
                <a:effectLst/>
                <a:latin typeface="+mn-lt"/>
                <a:ea typeface="Times New Roman"/>
                <a:cs typeface="Arial" panose="020B0604020202020204" pitchFamily="34" charset="0"/>
              </a:rPr>
              <a:t>обеспечивается  доступ </a:t>
            </a:r>
            <a:r>
              <a:rPr lang="ru-RU" sz="1800" dirty="0">
                <a:solidFill>
                  <a:schemeClr val="bg2"/>
                </a:solidFill>
                <a:effectLst/>
                <a:latin typeface="+mn-lt"/>
                <a:ea typeface="Times New Roman"/>
                <a:cs typeface="Arial" panose="020B0604020202020204" pitchFamily="34" charset="0"/>
              </a:rPr>
              <a:t>к полнотекстовым и реферативным </a:t>
            </a:r>
            <a:r>
              <a:rPr lang="ru-RU" sz="1800" dirty="0" smtClean="0">
                <a:solidFill>
                  <a:schemeClr val="bg2"/>
                </a:solidFill>
                <a:effectLst/>
                <a:latin typeface="+mn-lt"/>
                <a:ea typeface="Times New Roman"/>
                <a:cs typeface="Arial" panose="020B0604020202020204" pitchFamily="34" charset="0"/>
              </a:rPr>
              <a:t>отечественным </a:t>
            </a:r>
            <a:r>
              <a:rPr lang="ru-RU" sz="1800" dirty="0">
                <a:solidFill>
                  <a:schemeClr val="bg2"/>
                </a:solidFill>
                <a:effectLst/>
                <a:latin typeface="+mn-lt"/>
                <a:ea typeface="Times New Roman"/>
                <a:cs typeface="Arial" panose="020B0604020202020204" pitchFamily="34" charset="0"/>
              </a:rPr>
              <a:t>и зарубежным электронным информационным </a:t>
            </a:r>
            <a:r>
              <a:rPr lang="ru-RU" sz="1800" dirty="0" smtClean="0">
                <a:solidFill>
                  <a:schemeClr val="bg2"/>
                </a:solidFill>
                <a:effectLst/>
                <a:latin typeface="+mn-lt"/>
                <a:ea typeface="Times New Roman"/>
                <a:cs typeface="Arial" panose="020B0604020202020204" pitchFamily="34" charset="0"/>
              </a:rPr>
              <a:t>ресурсам по профилю </a:t>
            </a:r>
            <a:r>
              <a:rPr lang="ru-RU" sz="1800" dirty="0" err="1" smtClean="0">
                <a:solidFill>
                  <a:schemeClr val="bg2"/>
                </a:solidFill>
                <a:effectLst/>
                <a:latin typeface="+mn-lt"/>
                <a:ea typeface="Times New Roman"/>
                <a:cs typeface="Arial" panose="020B0604020202020204" pitchFamily="34" charset="0"/>
              </a:rPr>
              <a:t>ГрГМУ</a:t>
            </a:r>
            <a:r>
              <a:rPr lang="ru-RU" sz="1800" dirty="0" smtClean="0">
                <a:solidFill>
                  <a:schemeClr val="bg2"/>
                </a:solidFill>
                <a:effectLst/>
                <a:latin typeface="+mn-lt"/>
                <a:ea typeface="Times New Roman"/>
                <a:cs typeface="Arial" panose="020B0604020202020204" pitchFamily="34" charset="0"/>
              </a:rPr>
              <a:t>, </a:t>
            </a:r>
            <a:r>
              <a:rPr lang="ru-RU" sz="1800" dirty="0">
                <a:solidFill>
                  <a:schemeClr val="bg2"/>
                </a:solidFill>
                <a:effectLst/>
                <a:latin typeface="+mn-lt"/>
                <a:ea typeface="Times New Roman"/>
                <a:cs typeface="Arial" panose="020B0604020202020204" pitchFamily="34" charset="0"/>
              </a:rPr>
              <a:t>ориентированным на информационную поддержку научных </a:t>
            </a:r>
            <a:r>
              <a:rPr lang="ru-RU" sz="1800" dirty="0" smtClean="0">
                <a:solidFill>
                  <a:schemeClr val="bg2"/>
                </a:solidFill>
                <a:effectLst/>
                <a:latin typeface="+mn-lt"/>
                <a:ea typeface="Times New Roman"/>
                <a:cs typeface="Arial" panose="020B0604020202020204" pitchFamily="34" charset="0"/>
              </a:rPr>
              <a:t>исследований и образовательного процесса.</a:t>
            </a:r>
            <a:endParaRPr lang="ru-RU" sz="1800" b="1" dirty="0">
              <a:solidFill>
                <a:schemeClr val="bg2"/>
              </a:solidFill>
              <a:effectLst/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71603" y="2400558"/>
            <a:ext cx="7442777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 eaLnBrk="0" hangingPunct="0">
              <a:buClr>
                <a:srgbClr val="FFCC00"/>
              </a:buClr>
              <a:buSzPct val="70000"/>
              <a:defRPr/>
            </a:pPr>
            <a:r>
              <a:rPr lang="ru-RU" sz="2000" b="1" kern="0" dirty="0">
                <a:solidFill>
                  <a:srgbClr val="000514"/>
                </a:solidFill>
                <a:ea typeface="Calibri"/>
                <a:cs typeface="Times New Roman" panose="02020603050405020304" pitchFamily="18" charset="0"/>
              </a:rPr>
              <a:t>В </a:t>
            </a:r>
            <a:r>
              <a:rPr lang="ru-RU" sz="2000" b="1" kern="0" dirty="0">
                <a:solidFill>
                  <a:srgbClr val="CF1356"/>
                </a:solidFill>
                <a:ea typeface="Calibri"/>
                <a:cs typeface="Times New Roman" panose="02020603050405020304" pitchFamily="18" charset="0"/>
              </a:rPr>
              <a:t>2017 году </a:t>
            </a:r>
            <a:r>
              <a:rPr lang="ru-RU" sz="2000" b="1" kern="0" dirty="0">
                <a:solidFill>
                  <a:srgbClr val="000514"/>
                </a:solidFill>
                <a:ea typeface="Calibri"/>
                <a:cs typeface="Times New Roman" panose="02020603050405020304" pitchFamily="18" charset="0"/>
              </a:rPr>
              <a:t>доступ на постоянной основе по подписке был организован к ресурсам мировых производителей:</a:t>
            </a:r>
          </a:p>
          <a:p>
            <a:pPr marL="173038" indent="-173038" algn="just" eaLnBrk="0" hangingPunct="0">
              <a:buClr>
                <a:srgbClr val="CF1356"/>
              </a:buClr>
              <a:buSzPct val="90000"/>
              <a:buFont typeface="+mj-lt"/>
              <a:buAutoNum type="arabicPeriod"/>
              <a:tabLst>
                <a:tab pos="173038" algn="l"/>
              </a:tabLst>
            </a:pPr>
            <a:r>
              <a:rPr lang="ru-RU" sz="2000" b="1" kern="0" dirty="0">
                <a:solidFill>
                  <a:srgbClr val="000514"/>
                </a:solidFill>
                <a:ea typeface="Calibri"/>
                <a:cs typeface="Times New Roman" panose="02020603050405020304" pitchFamily="18" charset="0"/>
              </a:rPr>
              <a:t>издательства </a:t>
            </a:r>
            <a:r>
              <a:rPr lang="en-US" sz="2000" b="1" kern="0" dirty="0">
                <a:solidFill>
                  <a:srgbClr val="CF1356"/>
                </a:solidFill>
                <a:ea typeface="Calibri"/>
                <a:cs typeface="Times New Roman" panose="02020603050405020304" pitchFamily="18" charset="0"/>
              </a:rPr>
              <a:t>Springer</a:t>
            </a:r>
            <a:r>
              <a:rPr lang="en-US" sz="2000" b="1" kern="0" dirty="0">
                <a:solidFill>
                  <a:srgbClr val="000514"/>
                </a:solidFill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b="1" kern="0" dirty="0">
                <a:solidFill>
                  <a:srgbClr val="000514"/>
                </a:solidFill>
                <a:ea typeface="Calibri"/>
                <a:cs typeface="Times New Roman" panose="02020603050405020304" pitchFamily="18" charset="0"/>
              </a:rPr>
              <a:t>(медицинские журналы и медицинские книги)</a:t>
            </a:r>
            <a:r>
              <a:rPr lang="ru-RU" sz="2000" b="1" dirty="0">
                <a:solidFill>
                  <a:srgbClr val="000514"/>
                </a:solidFill>
                <a:ea typeface="Calibri"/>
                <a:cs typeface="Times New Roman" panose="02020603050405020304" pitchFamily="18" charset="0"/>
              </a:rPr>
              <a:t>;</a:t>
            </a:r>
            <a:endParaRPr lang="ru-RU" sz="2000" b="1" kern="0" dirty="0">
              <a:solidFill>
                <a:srgbClr val="000514"/>
              </a:solidFill>
              <a:ea typeface="Calibri"/>
              <a:cs typeface="Times New Roman" panose="02020603050405020304" pitchFamily="18" charset="0"/>
            </a:endParaRPr>
          </a:p>
          <a:p>
            <a:pPr marL="173038" indent="-173038" algn="just" eaLnBrk="0" hangingPunct="0">
              <a:buClr>
                <a:srgbClr val="CF1356"/>
              </a:buClr>
              <a:buSzPct val="90000"/>
              <a:buFont typeface="+mj-lt"/>
              <a:buAutoNum type="arabicPeriod"/>
              <a:tabLst>
                <a:tab pos="173038" algn="l"/>
              </a:tabLst>
              <a:defRPr/>
            </a:pPr>
            <a:r>
              <a:rPr lang="ru-RU" sz="2000" b="1" kern="0" dirty="0">
                <a:solidFill>
                  <a:srgbClr val="000514"/>
                </a:solidFill>
                <a:ea typeface="Calibri"/>
                <a:cs typeface="Times New Roman" panose="02020603050405020304" pitchFamily="18" charset="0"/>
              </a:rPr>
              <a:t>издательства </a:t>
            </a:r>
            <a:r>
              <a:rPr lang="en-US" sz="2000" b="1" kern="0" dirty="0">
                <a:solidFill>
                  <a:srgbClr val="CF1356"/>
                </a:solidFill>
                <a:ea typeface="Calibri"/>
                <a:cs typeface="Times New Roman" panose="02020603050405020304" pitchFamily="18" charset="0"/>
              </a:rPr>
              <a:t>Oxford University Press </a:t>
            </a:r>
            <a:r>
              <a:rPr lang="ru-RU" sz="2000" b="1" kern="0" dirty="0">
                <a:solidFill>
                  <a:srgbClr val="000514"/>
                </a:solidFill>
                <a:ea typeface="Calibri"/>
                <a:cs typeface="Times New Roman" panose="02020603050405020304" pitchFamily="18" charset="0"/>
              </a:rPr>
              <a:t>(медицинские журналы и медицинские книги);</a:t>
            </a:r>
          </a:p>
          <a:p>
            <a:pPr marL="173038" indent="-173038" algn="just" eaLnBrk="0" hangingPunct="0">
              <a:buClr>
                <a:srgbClr val="CF1356"/>
              </a:buClr>
              <a:buSzPct val="90000"/>
              <a:buFont typeface="+mj-lt"/>
              <a:buAutoNum type="arabicPeriod"/>
              <a:tabLst>
                <a:tab pos="173038" algn="l"/>
              </a:tabLst>
              <a:defRPr/>
            </a:pPr>
            <a:r>
              <a:rPr lang="ru-RU" sz="2000" b="1" kern="0" dirty="0">
                <a:solidFill>
                  <a:srgbClr val="000514"/>
                </a:solidFill>
                <a:ea typeface="Calibri"/>
                <a:cs typeface="Times New Roman" panose="02020603050405020304" pitchFamily="18" charset="0"/>
              </a:rPr>
              <a:t>платформы </a:t>
            </a:r>
            <a:r>
              <a:rPr lang="en-US" sz="2000" b="1" kern="0" dirty="0">
                <a:solidFill>
                  <a:srgbClr val="CF1356"/>
                </a:solidFill>
                <a:ea typeface="Calibri"/>
                <a:cs typeface="Times New Roman" panose="02020603050405020304" pitchFamily="18" charset="0"/>
              </a:rPr>
              <a:t>EBSCO Publishing </a:t>
            </a:r>
            <a:r>
              <a:rPr lang="ru-RU" sz="2000" b="1" kern="0" dirty="0">
                <a:solidFill>
                  <a:srgbClr val="000514"/>
                </a:solidFill>
                <a:ea typeface="Calibri"/>
                <a:cs typeface="Times New Roman" panose="02020603050405020304" pitchFamily="18" charset="0"/>
              </a:rPr>
              <a:t>(11 баз данных) – через виртуальный читальный зал Национальной библиотеки Беларуси;</a:t>
            </a:r>
          </a:p>
          <a:p>
            <a:pPr marL="173038" indent="-173038" algn="just" eaLnBrk="0" hangingPunct="0">
              <a:buClr>
                <a:srgbClr val="CF1356"/>
              </a:buClr>
              <a:buSzPct val="90000"/>
              <a:buFont typeface="+mj-lt"/>
              <a:buAutoNum type="arabicPeriod"/>
              <a:tabLst>
                <a:tab pos="173038" algn="l"/>
              </a:tabLst>
              <a:defRPr/>
            </a:pPr>
            <a:r>
              <a:rPr lang="ru-RU" sz="2000" b="1" kern="0" dirty="0">
                <a:solidFill>
                  <a:srgbClr val="000514"/>
                </a:solidFill>
                <a:ea typeface="Calibri"/>
                <a:cs typeface="Times New Roman" panose="02020603050405020304" pitchFamily="18" charset="0"/>
              </a:rPr>
              <a:t>издательства</a:t>
            </a:r>
            <a:r>
              <a:rPr lang="en-US" sz="2000" b="1" kern="0" dirty="0">
                <a:solidFill>
                  <a:srgbClr val="000514"/>
                </a:solidFill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000" b="1" kern="0" dirty="0">
                <a:solidFill>
                  <a:srgbClr val="CF1356"/>
                </a:solidFill>
                <a:ea typeface="Calibri"/>
                <a:cs typeface="Times New Roman" panose="02020603050405020304" pitchFamily="18" charset="0"/>
              </a:rPr>
              <a:t>British Medical Journal</a:t>
            </a:r>
            <a:r>
              <a:rPr lang="ru-RU" sz="2000" b="1" kern="0" dirty="0">
                <a:solidFill>
                  <a:srgbClr val="CF1356"/>
                </a:solidFill>
                <a:ea typeface="Calibri"/>
                <a:cs typeface="Times New Roman" panose="02020603050405020304" pitchFamily="18" charset="0"/>
              </a:rPr>
              <a:t>.</a:t>
            </a:r>
          </a:p>
          <a:p>
            <a:pPr algn="just" eaLnBrk="0" hangingPunct="0">
              <a:buClr>
                <a:srgbClr val="CF1356"/>
              </a:buClr>
              <a:buSzPct val="90000"/>
              <a:tabLst>
                <a:tab pos="173038" algn="l"/>
              </a:tabLst>
              <a:defRPr/>
            </a:pPr>
            <a:endParaRPr lang="ru-RU" sz="1200" b="1" kern="0" dirty="0">
              <a:solidFill>
                <a:srgbClr val="000514"/>
              </a:solidFill>
              <a:ea typeface="Calibri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90000"/>
              </a:lnSpc>
              <a:buClr>
                <a:srgbClr val="CF1356"/>
              </a:buClr>
              <a:buSzPct val="90000"/>
              <a:tabLst>
                <a:tab pos="173038" algn="l"/>
              </a:tabLst>
              <a:defRPr/>
            </a:pPr>
            <a:r>
              <a:rPr lang="ru-RU" sz="2000" b="1" kern="0" dirty="0">
                <a:solidFill>
                  <a:srgbClr val="000514"/>
                </a:solidFill>
                <a:ea typeface="Calibri"/>
                <a:cs typeface="Times New Roman" panose="02020603050405020304" pitchFamily="18" charset="0"/>
              </a:rPr>
              <a:t>Доступ ко всем ресурсам библиотеки возможен через </a:t>
            </a:r>
            <a:r>
              <a:rPr lang="ru-RU" sz="2000" b="1" kern="0" dirty="0">
                <a:solidFill>
                  <a:srgbClr val="CF1356"/>
                </a:solidFill>
                <a:ea typeface="Calibri"/>
                <a:cs typeface="Times New Roman" panose="02020603050405020304" pitchFamily="18" charset="0"/>
              </a:rPr>
              <a:t>единое поисковое окно </a:t>
            </a:r>
            <a:r>
              <a:rPr lang="en-US" sz="2000" b="1" kern="0" dirty="0">
                <a:solidFill>
                  <a:srgbClr val="CF1356"/>
                </a:solidFill>
                <a:ea typeface="Calibri"/>
                <a:cs typeface="Times New Roman" panose="02020603050405020304" pitchFamily="18" charset="0"/>
              </a:rPr>
              <a:t>EBSCO Discovery Service</a:t>
            </a:r>
            <a:endParaRPr lang="ru-RU" sz="2000" kern="0" dirty="0">
              <a:solidFill>
                <a:srgbClr val="CF1356"/>
              </a:solidFill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/>
          <a:srcRect l="63690" t="3906" r="23682" b="6250"/>
          <a:stretch>
            <a:fillRect/>
          </a:stretch>
        </p:blipFill>
        <p:spPr bwMode="auto">
          <a:xfrm>
            <a:off x="152298" y="1347259"/>
            <a:ext cx="1312528" cy="5250093"/>
          </a:xfrm>
          <a:prstGeom prst="rect">
            <a:avLst/>
          </a:prstGeom>
          <a:noFill/>
          <a:ln w="28575" cmpd="thickThin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9204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44174" y="116632"/>
            <a:ext cx="7999826" cy="95410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>
              <a:buClr>
                <a:srgbClr val="FFCC00"/>
              </a:buClr>
              <a:buSzPct val="70000"/>
              <a:defRPr/>
            </a:pPr>
            <a:r>
              <a:rPr lang="ru-RU" sz="28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 pitchFamily="34" charset="0"/>
              </a:rPr>
              <a:t>Библиотечно-информационное обеспечение</a:t>
            </a:r>
            <a:endParaRPr lang="ru-RU" sz="2800" b="1" dirty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cs typeface="Arial" pitchFamily="34" charset="0"/>
            </a:endParaRPr>
          </a:p>
        </p:txBody>
      </p:sp>
      <p:pic>
        <p:nvPicPr>
          <p:cNvPr id="41991" name="Рисунок 7" descr="journal2.tif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79512" y="1084674"/>
            <a:ext cx="8568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ctr"/>
            <a:r>
              <a:rPr lang="ru-RU" sz="2000" b="1" dirty="0" smtClean="0">
                <a:solidFill>
                  <a:schemeClr val="bg2"/>
                </a:solidFill>
                <a:ea typeface="Calibri"/>
                <a:cs typeface="Arial" panose="020B0604020202020204" pitchFamily="34" charset="0"/>
              </a:rPr>
              <a:t>К юбилею запущена новая версия сайта библиотеки</a:t>
            </a:r>
            <a:r>
              <a:rPr lang="ru-RU" sz="2000" b="1" dirty="0" smtClean="0">
                <a:solidFill>
                  <a:schemeClr val="bg2"/>
                </a:solidFill>
                <a:ea typeface="Times New Roman"/>
                <a:cs typeface="Arial" panose="020B0604020202020204" pitchFamily="34" charset="0"/>
              </a:rPr>
              <a:t> </a:t>
            </a:r>
            <a:endParaRPr lang="ru-RU" sz="2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841" r="8021" b="3190"/>
          <a:stretch/>
        </p:blipFill>
        <p:spPr>
          <a:xfrm>
            <a:off x="738375" y="1537299"/>
            <a:ext cx="7815075" cy="4700013"/>
          </a:xfrm>
          <a:prstGeom prst="rect">
            <a:avLst/>
          </a:prstGeom>
          <a:ln w="28575" cmpd="thickThin">
            <a:solidFill>
              <a:srgbClr val="A50021"/>
            </a:solidFill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28130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71588" y="260350"/>
            <a:ext cx="6959621" cy="596900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Основные даты истории</a:t>
            </a:r>
          </a:p>
        </p:txBody>
      </p:sp>
      <p:pic>
        <p:nvPicPr>
          <p:cNvPr id="37891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1406" y="3786190"/>
            <a:ext cx="221457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Дмитрий Андреевич </a:t>
            </a:r>
            <a:r>
              <a:rPr lang="ru-RU" sz="2400" b="1" cap="all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Маслаков</a:t>
            </a:r>
          </a:p>
          <a:p>
            <a:pPr algn="ctr"/>
            <a:r>
              <a:rPr lang="ru-RU" sz="2400" b="1" dirty="0" smtClean="0">
                <a:solidFill>
                  <a:schemeClr val="bg2"/>
                </a:solidFill>
                <a:latin typeface="Book Antiqua" pitchFamily="18" charset="0"/>
              </a:rPr>
              <a:t>профессор</a:t>
            </a:r>
          </a:p>
          <a:p>
            <a:pPr algn="ctr">
              <a:spcBef>
                <a:spcPts val="1200"/>
              </a:spcBef>
            </a:pPr>
            <a:r>
              <a:rPr lang="ru-RU" sz="2400" b="1" dirty="0" smtClean="0">
                <a:solidFill>
                  <a:schemeClr val="bg2"/>
                </a:solidFill>
                <a:latin typeface="Book Antiqua" pitchFamily="18" charset="0"/>
              </a:rPr>
              <a:t>1962-1998</a:t>
            </a:r>
          </a:p>
        </p:txBody>
      </p:sp>
      <p:pic>
        <p:nvPicPr>
          <p:cNvPr id="7" name="Рисунок 6"/>
          <p:cNvPicPr/>
          <p:nvPr/>
        </p:nvPicPr>
        <p:blipFill>
          <a:blip r:embed="rId4">
            <a:lum bright="-10000" contrast="20000"/>
          </a:blip>
          <a:srcRect/>
          <a:stretch>
            <a:fillRect/>
          </a:stretch>
        </p:blipFill>
        <p:spPr bwMode="auto">
          <a:xfrm>
            <a:off x="428596" y="1500174"/>
            <a:ext cx="1571636" cy="2143140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214578" y="764704"/>
            <a:ext cx="6929454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0713" indent="-620713">
              <a:lnSpc>
                <a:spcPct val="90000"/>
              </a:lnSpc>
              <a:spcBef>
                <a:spcPts val="200"/>
              </a:spcBef>
            </a:pPr>
            <a:r>
              <a:rPr lang="ru-RU" sz="1900" b="1" dirty="0" smtClean="0">
                <a:solidFill>
                  <a:srgbClr val="CF1356"/>
                </a:solidFill>
                <a:latin typeface="Book Antiqua" pitchFamily="18" charset="0"/>
              </a:rPr>
              <a:t>1964</a:t>
            </a:r>
            <a:r>
              <a:rPr lang="ru-RU" sz="1900" b="1" dirty="0" smtClean="0">
                <a:solidFill>
                  <a:schemeClr val="bg2"/>
                </a:solidFill>
                <a:latin typeface="Book Antiqua" pitchFamily="18" charset="0"/>
              </a:rPr>
              <a:t> - Состоялся первый выпуск 248 врачей.</a:t>
            </a:r>
          </a:p>
          <a:p>
            <a:pPr marL="620713" indent="-620713">
              <a:lnSpc>
                <a:spcPct val="90000"/>
              </a:lnSpc>
              <a:spcBef>
                <a:spcPts val="200"/>
              </a:spcBef>
            </a:pPr>
            <a:r>
              <a:rPr lang="ru-RU" sz="1900" b="1" dirty="0" smtClean="0">
                <a:solidFill>
                  <a:srgbClr val="CF1356"/>
                </a:solidFill>
                <a:latin typeface="Book Antiqua" pitchFamily="18" charset="0"/>
              </a:rPr>
              <a:t>1964</a:t>
            </a:r>
            <a:r>
              <a:rPr lang="ru-RU" sz="1900" b="1" dirty="0" smtClean="0">
                <a:solidFill>
                  <a:schemeClr val="bg2"/>
                </a:solidFill>
                <a:latin typeface="Book Antiqua" pitchFamily="18" charset="0"/>
              </a:rPr>
              <a:t> - Организован первый научный симпозиум по физиологии</a:t>
            </a:r>
          </a:p>
          <a:p>
            <a:pPr marL="620713" indent="-620713">
              <a:lnSpc>
                <a:spcPct val="90000"/>
              </a:lnSpc>
              <a:spcBef>
                <a:spcPts val="200"/>
              </a:spcBef>
            </a:pPr>
            <a:r>
              <a:rPr lang="ru-RU" sz="1900" b="1" dirty="0" smtClean="0">
                <a:solidFill>
                  <a:srgbClr val="CF1356"/>
                </a:solidFill>
                <a:latin typeface="Book Antiqua" pitchFamily="18" charset="0"/>
              </a:rPr>
              <a:t>1966</a:t>
            </a:r>
            <a:r>
              <a:rPr lang="ru-RU" sz="1900" b="1" dirty="0" smtClean="0">
                <a:solidFill>
                  <a:schemeClr val="bg2"/>
                </a:solidFill>
                <a:latin typeface="Book Antiqua" pitchFamily="18" charset="0"/>
              </a:rPr>
              <a:t> - Проведена первая научная конференция по витаминологии</a:t>
            </a:r>
          </a:p>
          <a:p>
            <a:pPr marL="620713" indent="-620713">
              <a:lnSpc>
                <a:spcPct val="90000"/>
              </a:lnSpc>
              <a:spcBef>
                <a:spcPts val="200"/>
              </a:spcBef>
            </a:pPr>
            <a:r>
              <a:rPr lang="ru-RU" sz="1900" b="1" dirty="0" smtClean="0">
                <a:solidFill>
                  <a:srgbClr val="CF1356"/>
                </a:solidFill>
                <a:latin typeface="Book Antiqua" pitchFamily="18" charset="0"/>
              </a:rPr>
              <a:t>1970</a:t>
            </a:r>
            <a:r>
              <a:rPr lang="ru-RU" sz="1900" b="1" dirty="0" smtClean="0">
                <a:solidFill>
                  <a:schemeClr val="bg2"/>
                </a:solidFill>
                <a:latin typeface="Book Antiqua" pitchFamily="18" charset="0"/>
              </a:rPr>
              <a:t> - На основе </a:t>
            </a:r>
            <a:r>
              <a:rPr lang="ru-RU" sz="1900" b="1" dirty="0" err="1" smtClean="0">
                <a:solidFill>
                  <a:schemeClr val="bg2"/>
                </a:solidFill>
                <a:latin typeface="Book Antiqua" pitchFamily="18" charset="0"/>
              </a:rPr>
              <a:t>ГрГМИ</a:t>
            </a:r>
            <a:r>
              <a:rPr lang="ru-RU" sz="1900" b="1" dirty="0" smtClean="0">
                <a:solidFill>
                  <a:schemeClr val="bg2"/>
                </a:solidFill>
                <a:latin typeface="Book Antiqua" pitchFamily="18" charset="0"/>
              </a:rPr>
              <a:t> организован отдел регуляции обмена веществ АН Беларуси – первое академическое научное учреждение в г. Гродно</a:t>
            </a:r>
          </a:p>
          <a:p>
            <a:pPr marL="620713" indent="-620713">
              <a:lnSpc>
                <a:spcPct val="90000"/>
              </a:lnSpc>
              <a:spcBef>
                <a:spcPts val="200"/>
              </a:spcBef>
            </a:pPr>
            <a:r>
              <a:rPr lang="ru-RU" sz="1900" b="1" dirty="0" smtClean="0">
                <a:solidFill>
                  <a:srgbClr val="CF1356"/>
                </a:solidFill>
                <a:latin typeface="Book Antiqua" pitchFamily="18" charset="0"/>
              </a:rPr>
              <a:t>1974</a:t>
            </a:r>
            <a:r>
              <a:rPr lang="ru-RU" sz="1900" b="1" dirty="0" smtClean="0">
                <a:solidFill>
                  <a:schemeClr val="bg2"/>
                </a:solidFill>
                <a:latin typeface="Book Antiqua" pitchFamily="18" charset="0"/>
              </a:rPr>
              <a:t> - Введен административный корпус</a:t>
            </a:r>
          </a:p>
          <a:p>
            <a:pPr marL="620713" indent="-620713">
              <a:lnSpc>
                <a:spcPct val="90000"/>
              </a:lnSpc>
              <a:spcBef>
                <a:spcPts val="200"/>
              </a:spcBef>
            </a:pPr>
            <a:r>
              <a:rPr lang="ru-RU" sz="1900" b="1" dirty="0" smtClean="0">
                <a:solidFill>
                  <a:srgbClr val="CF1356"/>
                </a:solidFill>
                <a:latin typeface="Book Antiqua" pitchFamily="18" charset="0"/>
              </a:rPr>
              <a:t>1975</a:t>
            </a:r>
            <a:r>
              <a:rPr lang="ru-RU" sz="1900" b="1" dirty="0" smtClean="0">
                <a:solidFill>
                  <a:schemeClr val="bg2"/>
                </a:solidFill>
                <a:latin typeface="Book Antiqua" pitchFamily="18" charset="0"/>
              </a:rPr>
              <a:t> - Награждение </a:t>
            </a:r>
            <a:r>
              <a:rPr lang="ru-RU" sz="1900" b="1" dirty="0" err="1" smtClean="0">
                <a:solidFill>
                  <a:schemeClr val="bg2"/>
                </a:solidFill>
                <a:latin typeface="Book Antiqua" pitchFamily="18" charset="0"/>
              </a:rPr>
              <a:t>ГрГМИ</a:t>
            </a:r>
            <a:r>
              <a:rPr lang="ru-RU" sz="1900" b="1" dirty="0" smtClean="0">
                <a:solidFill>
                  <a:schemeClr val="bg2"/>
                </a:solidFill>
                <a:latin typeface="Book Antiqua" pitchFamily="18" charset="0"/>
              </a:rPr>
              <a:t> Почетной грамотой Президиума Верховного Совета Беларуси</a:t>
            </a:r>
          </a:p>
          <a:p>
            <a:pPr marL="620713" indent="-620713">
              <a:lnSpc>
                <a:spcPct val="90000"/>
              </a:lnSpc>
              <a:spcBef>
                <a:spcPts val="200"/>
              </a:spcBef>
            </a:pPr>
            <a:r>
              <a:rPr lang="ru-RU" sz="1900" b="1" dirty="0" smtClean="0">
                <a:solidFill>
                  <a:srgbClr val="CF1356"/>
                </a:solidFill>
                <a:latin typeface="Book Antiqua" pitchFamily="18" charset="0"/>
              </a:rPr>
              <a:t>1979</a:t>
            </a:r>
            <a:r>
              <a:rPr lang="ru-RU" sz="1900" b="1" dirty="0" smtClean="0">
                <a:solidFill>
                  <a:schemeClr val="bg2"/>
                </a:solidFill>
                <a:latin typeface="Book Antiqua" pitchFamily="18" charset="0"/>
              </a:rPr>
              <a:t> - Организован педиатрический факультет</a:t>
            </a:r>
          </a:p>
          <a:p>
            <a:pPr marL="620713" indent="-620713">
              <a:lnSpc>
                <a:spcPct val="90000"/>
              </a:lnSpc>
              <a:spcBef>
                <a:spcPts val="200"/>
              </a:spcBef>
            </a:pPr>
            <a:r>
              <a:rPr lang="ru-RU" sz="1900" b="1" dirty="0" smtClean="0">
                <a:solidFill>
                  <a:srgbClr val="CF1356"/>
                </a:solidFill>
                <a:latin typeface="Book Antiqua" pitchFamily="18" charset="0"/>
              </a:rPr>
              <a:t>1987</a:t>
            </a:r>
            <a:r>
              <a:rPr lang="ru-RU" sz="1900" b="1" dirty="0" smtClean="0">
                <a:solidFill>
                  <a:schemeClr val="bg2"/>
                </a:solidFill>
                <a:latin typeface="Book Antiqua" pitchFamily="18" charset="0"/>
              </a:rPr>
              <a:t> - Впервые принято Положение о студенческом самоуправлении</a:t>
            </a:r>
          </a:p>
          <a:p>
            <a:pPr marL="620713" indent="-620713">
              <a:lnSpc>
                <a:spcPct val="90000"/>
              </a:lnSpc>
              <a:spcBef>
                <a:spcPts val="200"/>
              </a:spcBef>
            </a:pPr>
            <a:r>
              <a:rPr lang="ru-RU" sz="1900" b="1" dirty="0" smtClean="0">
                <a:solidFill>
                  <a:srgbClr val="CF1356"/>
                </a:solidFill>
                <a:latin typeface="Book Antiqua" pitchFamily="18" charset="0"/>
              </a:rPr>
              <a:t>1991</a:t>
            </a:r>
            <a:r>
              <a:rPr lang="ru-RU" sz="1900" b="1" dirty="0" smtClean="0">
                <a:solidFill>
                  <a:schemeClr val="bg2"/>
                </a:solidFill>
                <a:latin typeface="Book Antiqua" pitchFamily="18" charset="0"/>
              </a:rPr>
              <a:t> - Начата подготовка медицинских сестер с высшим образованием</a:t>
            </a:r>
          </a:p>
          <a:p>
            <a:pPr marL="620713" indent="-620713">
              <a:lnSpc>
                <a:spcPct val="90000"/>
              </a:lnSpc>
              <a:spcBef>
                <a:spcPts val="200"/>
              </a:spcBef>
            </a:pPr>
            <a:r>
              <a:rPr lang="ru-RU" sz="1900" b="1" dirty="0" smtClean="0">
                <a:solidFill>
                  <a:srgbClr val="CF1356"/>
                </a:solidFill>
                <a:latin typeface="Book Antiqua" pitchFamily="18" charset="0"/>
              </a:rPr>
              <a:t>1992</a:t>
            </a:r>
            <a:r>
              <a:rPr lang="ru-RU" sz="1900" b="1" dirty="0" smtClean="0">
                <a:solidFill>
                  <a:schemeClr val="bg2"/>
                </a:solidFill>
                <a:latin typeface="Book Antiqua" pitchFamily="18" charset="0"/>
              </a:rPr>
              <a:t> - Первый прием на обучение иностранных граждан</a:t>
            </a:r>
          </a:p>
          <a:p>
            <a:pPr marL="620713" indent="-620713">
              <a:lnSpc>
                <a:spcPct val="90000"/>
              </a:lnSpc>
              <a:spcBef>
                <a:spcPts val="200"/>
              </a:spcBef>
            </a:pPr>
            <a:r>
              <a:rPr lang="ru-RU" sz="1900" b="1" dirty="0" smtClean="0">
                <a:solidFill>
                  <a:srgbClr val="CF1356"/>
                </a:solidFill>
                <a:latin typeface="Book Antiqua" pitchFamily="18" charset="0"/>
              </a:rPr>
              <a:t>1993</a:t>
            </a:r>
            <a:r>
              <a:rPr lang="ru-RU" sz="1900" b="1" dirty="0" smtClean="0">
                <a:solidFill>
                  <a:schemeClr val="bg2"/>
                </a:solidFill>
                <a:latin typeface="Book Antiqua" pitchFamily="18" charset="0"/>
              </a:rPr>
              <a:t> - Открыт медико-психологический факультет</a:t>
            </a:r>
          </a:p>
          <a:p>
            <a:pPr marL="620713" indent="-620713">
              <a:lnSpc>
                <a:spcPct val="90000"/>
              </a:lnSpc>
              <a:spcBef>
                <a:spcPts val="200"/>
              </a:spcBef>
            </a:pPr>
            <a:r>
              <a:rPr lang="ru-RU" sz="1900" b="1" dirty="0" smtClean="0">
                <a:solidFill>
                  <a:srgbClr val="CF1356"/>
                </a:solidFill>
                <a:latin typeface="Book Antiqua" pitchFamily="18" charset="0"/>
              </a:rPr>
              <a:t>1993</a:t>
            </a:r>
            <a:r>
              <a:rPr lang="ru-RU" sz="1900" b="1" dirty="0" smtClean="0">
                <a:solidFill>
                  <a:schemeClr val="bg2"/>
                </a:solidFill>
                <a:latin typeface="Book Antiqua" pitchFamily="18" charset="0"/>
              </a:rPr>
              <a:t> - Первый номер газеты «Эскулап»</a:t>
            </a:r>
          </a:p>
          <a:p>
            <a:pPr marL="620713" indent="-620713">
              <a:lnSpc>
                <a:spcPct val="90000"/>
              </a:lnSpc>
              <a:spcBef>
                <a:spcPts val="200"/>
              </a:spcBef>
            </a:pPr>
            <a:r>
              <a:rPr lang="ru-RU" sz="1900" b="1" dirty="0" smtClean="0">
                <a:solidFill>
                  <a:srgbClr val="CF1356"/>
                </a:solidFill>
                <a:latin typeface="Book Antiqua" pitchFamily="18" charset="0"/>
              </a:rPr>
              <a:t>1995</a:t>
            </a:r>
            <a:r>
              <a:rPr lang="ru-RU" sz="1900" b="1" dirty="0" smtClean="0">
                <a:solidFill>
                  <a:schemeClr val="bg2"/>
                </a:solidFill>
                <a:latin typeface="Book Antiqua" pitchFamily="18" charset="0"/>
              </a:rPr>
              <a:t> - Образован первый Диссертационный Совет</a:t>
            </a:r>
          </a:p>
        </p:txBody>
      </p:sp>
    </p:spTree>
    <p:extLst>
      <p:ext uri="{BB962C8B-B14F-4D97-AF65-F5344CB8AC3E}">
        <p14:creationId xmlns:p14="http://schemas.microsoft.com/office/powerpoint/2010/main" val="204890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285852" y="214290"/>
            <a:ext cx="6786610" cy="1152525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  <a:spcBef>
                <a:spcPts val="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3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Наши издания</a:t>
            </a:r>
            <a:endParaRPr lang="ru-RU" sz="3000" b="1" dirty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81923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14282" y="1428736"/>
            <a:ext cx="664373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>
              <a:spcBef>
                <a:spcPts val="600"/>
              </a:spcBef>
              <a:buClr>
                <a:srgbClr val="CF1356"/>
              </a:buClr>
              <a:buSzPct val="70000"/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bg2"/>
                </a:solidFill>
                <a:latin typeface="+mn-lt"/>
              </a:rPr>
              <a:t>Научно-практический журнал </a:t>
            </a:r>
            <a:r>
              <a:rPr lang="ru-RU" sz="2400" b="1" dirty="0" smtClean="0">
                <a:solidFill>
                  <a:srgbClr val="CF1356"/>
                </a:solidFill>
                <a:latin typeface="+mn-lt"/>
              </a:rPr>
              <a:t>«Журнал Гродненского государственного медицинского университета».</a:t>
            </a:r>
          </a:p>
          <a:p>
            <a:pPr marL="268288" indent="6350">
              <a:spcBef>
                <a:spcPts val="0"/>
              </a:spcBef>
              <a:buClr>
                <a:srgbClr val="CF1356"/>
              </a:buClr>
              <a:buSzPct val="70000"/>
            </a:pPr>
            <a:r>
              <a:rPr lang="ru-RU" sz="2400" b="1" dirty="0" smtClean="0">
                <a:solidFill>
                  <a:schemeClr val="bg2"/>
                </a:solidFill>
                <a:latin typeface="+mn-lt"/>
              </a:rPr>
              <a:t>Основан 27 ноября 2002 года.</a:t>
            </a:r>
          </a:p>
          <a:p>
            <a:pPr marL="268288" indent="-268288" algn="just">
              <a:spcBef>
                <a:spcPts val="600"/>
              </a:spcBef>
              <a:buClr>
                <a:srgbClr val="CF1356"/>
              </a:buClr>
              <a:buSzPct val="70000"/>
              <a:buFont typeface="Wingdings" pitchFamily="2" charset="2"/>
              <a:buChar char="ü"/>
            </a:pPr>
            <a:endParaRPr lang="ru-RU" sz="2400" dirty="0" smtClean="0">
              <a:solidFill>
                <a:schemeClr val="bg2"/>
              </a:solidFill>
              <a:latin typeface="+mn-lt"/>
            </a:endParaRPr>
          </a:p>
          <a:p>
            <a:pPr marL="268288" indent="-268288">
              <a:spcBef>
                <a:spcPts val="600"/>
              </a:spcBef>
              <a:buClr>
                <a:srgbClr val="CF1356"/>
              </a:buClr>
              <a:buSzPct val="70000"/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bg2"/>
                </a:solidFill>
                <a:latin typeface="+mn-lt"/>
              </a:rPr>
              <a:t>Международный научный рецензируемый журнал </a:t>
            </a:r>
            <a:r>
              <a:rPr lang="ru-RU" sz="2400" b="1" dirty="0" smtClean="0">
                <a:solidFill>
                  <a:srgbClr val="CF1356"/>
                </a:solidFill>
                <a:latin typeface="+mn-lt"/>
              </a:rPr>
              <a:t>«</a:t>
            </a:r>
            <a:r>
              <a:rPr lang="ru-RU" sz="2400" b="1" dirty="0" err="1" smtClean="0">
                <a:solidFill>
                  <a:srgbClr val="CF1356"/>
                </a:solidFill>
                <a:latin typeface="+mn-lt"/>
              </a:rPr>
              <a:t>Гепатология</a:t>
            </a:r>
            <a:r>
              <a:rPr lang="ru-RU" sz="2400" b="1" dirty="0" smtClean="0">
                <a:solidFill>
                  <a:srgbClr val="CF1356"/>
                </a:solidFill>
                <a:latin typeface="+mn-lt"/>
              </a:rPr>
              <a:t> и гастроэнтерология»</a:t>
            </a:r>
            <a:r>
              <a:rPr lang="ru-RU" sz="2400" b="1" dirty="0" smtClean="0">
                <a:solidFill>
                  <a:schemeClr val="bg2"/>
                </a:solidFill>
                <a:latin typeface="+mn-lt"/>
              </a:rPr>
              <a:t>. Издается с 2017 года</a:t>
            </a:r>
          </a:p>
          <a:p>
            <a:pPr marL="268288" indent="-268288" algn="just">
              <a:spcBef>
                <a:spcPts val="600"/>
              </a:spcBef>
              <a:buClr>
                <a:srgbClr val="CF1356"/>
              </a:buClr>
              <a:buSzPct val="70000"/>
              <a:buFont typeface="Wingdings" pitchFamily="2" charset="2"/>
              <a:buChar char="ü"/>
            </a:pPr>
            <a:endParaRPr lang="ru-RU" sz="2400" b="1" dirty="0" smtClean="0">
              <a:solidFill>
                <a:schemeClr val="bg2"/>
              </a:solidFill>
              <a:latin typeface="+mn-lt"/>
            </a:endParaRPr>
          </a:p>
          <a:p>
            <a:pPr marL="268288" indent="-268288" algn="just">
              <a:spcBef>
                <a:spcPts val="600"/>
              </a:spcBef>
              <a:buClr>
                <a:srgbClr val="CF1356"/>
              </a:buClr>
              <a:buSzPct val="70000"/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bg2"/>
                </a:solidFill>
                <a:latin typeface="+mn-lt"/>
              </a:rPr>
              <a:t>Газета </a:t>
            </a:r>
            <a:r>
              <a:rPr lang="ru-RU" sz="2400" b="1" dirty="0" smtClean="0">
                <a:solidFill>
                  <a:srgbClr val="CF1356"/>
                </a:solidFill>
                <a:latin typeface="+mn-lt"/>
              </a:rPr>
              <a:t>«Эскулап»</a:t>
            </a:r>
            <a:r>
              <a:rPr lang="ru-RU" sz="2400" b="1" dirty="0" smtClean="0">
                <a:solidFill>
                  <a:schemeClr val="bg2"/>
                </a:solidFill>
                <a:latin typeface="+mn-lt"/>
              </a:rPr>
              <a:t>. Издается с 1993 года</a:t>
            </a:r>
          </a:p>
          <a:p>
            <a:pPr marL="268288" indent="-268288" algn="just">
              <a:spcBef>
                <a:spcPts val="600"/>
              </a:spcBef>
              <a:buClr>
                <a:srgbClr val="CF1356"/>
              </a:buClr>
              <a:buSzPct val="70000"/>
              <a:buFont typeface="Wingdings" pitchFamily="2" charset="2"/>
              <a:buChar char="ü"/>
            </a:pPr>
            <a:endParaRPr lang="ru-RU" sz="2400" b="1" dirty="0" smtClean="0">
              <a:solidFill>
                <a:schemeClr val="bg2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8" name="Рисунок 7" descr="Ж-л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29454" y="785794"/>
            <a:ext cx="1428728" cy="1955571"/>
          </a:xfrm>
          <a:prstGeom prst="rect">
            <a:avLst/>
          </a:prstGeom>
          <a:ln w="28575" cmpd="thickThin">
            <a:solidFill>
              <a:srgbClr val="CF1356"/>
            </a:solidFill>
          </a:ln>
        </p:spPr>
      </p:pic>
      <p:pic>
        <p:nvPicPr>
          <p:cNvPr id="9" name="Рисунок 8" descr="Ж-л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5206" y="2500306"/>
            <a:ext cx="1428728" cy="2134737"/>
          </a:xfrm>
          <a:prstGeom prst="rect">
            <a:avLst/>
          </a:prstGeom>
          <a:ln w="28575" cmpd="thickThin">
            <a:solidFill>
              <a:srgbClr val="CF1356"/>
            </a:solidFill>
          </a:ln>
        </p:spPr>
      </p:pic>
      <p:pic>
        <p:nvPicPr>
          <p:cNvPr id="362498" name="Picture 2"/>
          <p:cNvPicPr>
            <a:picLocks noChangeAspect="1" noChangeArrowheads="1"/>
          </p:cNvPicPr>
          <p:nvPr/>
        </p:nvPicPr>
        <p:blipFill>
          <a:blip r:embed="rId5"/>
          <a:srcRect l="35139" t="21484" r="36310" b="6250"/>
          <a:stretch>
            <a:fillRect/>
          </a:stretch>
        </p:blipFill>
        <p:spPr bwMode="auto">
          <a:xfrm>
            <a:off x="7500958" y="4500570"/>
            <a:ext cx="1455780" cy="2071678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4717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285852" y="214290"/>
            <a:ext cx="7643866" cy="1152525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  <a:spcBef>
                <a:spcPts val="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3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Журнал Гродненского государственного медицинского университета</a:t>
            </a:r>
            <a:endParaRPr lang="ru-RU" sz="3000" b="1" dirty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81923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14282" y="1556792"/>
            <a:ext cx="850112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 algn="just">
              <a:spcBef>
                <a:spcPts val="600"/>
              </a:spcBef>
              <a:buClr>
                <a:srgbClr val="CF1356"/>
              </a:buClr>
              <a:buSzPct val="70000"/>
              <a:buFont typeface="Wingdings" pitchFamily="2" charset="2"/>
              <a:buChar char="ü"/>
            </a:pPr>
            <a:r>
              <a:rPr lang="ru-RU" sz="2200" b="1" dirty="0" smtClean="0">
                <a:solidFill>
                  <a:schemeClr val="bg2"/>
                </a:solidFill>
                <a:latin typeface="+mn-lt"/>
                <a:cs typeface="Times New Roman" pitchFamily="18" charset="0"/>
              </a:rPr>
              <a:t>На начало 2017 года индексировался и размещался в 21 международной базе данных и мировых каталогах</a:t>
            </a:r>
          </a:p>
          <a:p>
            <a:pPr marL="268288" indent="-268288" algn="just">
              <a:spcBef>
                <a:spcPts val="600"/>
              </a:spcBef>
              <a:buClr>
                <a:srgbClr val="CF1356"/>
              </a:buClr>
              <a:buSzPct val="70000"/>
              <a:buFont typeface="Wingdings" pitchFamily="2" charset="2"/>
              <a:buChar char="ü"/>
            </a:pPr>
            <a:r>
              <a:rPr lang="be-BY" sz="2200" b="1" dirty="0" smtClean="0">
                <a:solidFill>
                  <a:schemeClr val="bg2"/>
                </a:solidFill>
                <a:latin typeface="+mn-lt"/>
                <a:cs typeface="Times New Roman" pitchFamily="18" charset="0"/>
              </a:rPr>
              <a:t>Электронной версии журнал п</a:t>
            </a:r>
            <a:r>
              <a:rPr lang="ru-RU" sz="2200" b="1" dirty="0" err="1" smtClean="0">
                <a:solidFill>
                  <a:schemeClr val="bg2"/>
                </a:solidFill>
                <a:latin typeface="+mn-lt"/>
                <a:cs typeface="Times New Roman" pitchFamily="18" charset="0"/>
              </a:rPr>
              <a:t>рисвоен</a:t>
            </a:r>
            <a:endParaRPr lang="ru-RU" sz="2200" b="1" dirty="0" smtClean="0">
              <a:solidFill>
                <a:schemeClr val="bg2"/>
              </a:solidFill>
              <a:latin typeface="+mn-lt"/>
              <a:cs typeface="Times New Roman" pitchFamily="18" charset="0"/>
            </a:endParaRPr>
          </a:p>
          <a:p>
            <a:pPr indent="266700" algn="just">
              <a:spcBef>
                <a:spcPts val="0"/>
              </a:spcBef>
              <a:buClr>
                <a:srgbClr val="CF1356"/>
              </a:buClr>
              <a:buSzPct val="70000"/>
            </a:pPr>
            <a:r>
              <a:rPr lang="ru-RU" sz="2200" b="1" dirty="0" smtClean="0">
                <a:solidFill>
                  <a:schemeClr val="bg2"/>
                </a:solidFill>
                <a:latin typeface="+mn-lt"/>
                <a:cs typeface="Times New Roman" pitchFamily="18" charset="0"/>
              </a:rPr>
              <a:t>международный серийный номер</a:t>
            </a:r>
          </a:p>
          <a:p>
            <a:pPr indent="266700" algn="just">
              <a:spcBef>
                <a:spcPts val="0"/>
              </a:spcBef>
              <a:buClr>
                <a:srgbClr val="CF1356"/>
              </a:buClr>
              <a:buSzPct val="70000"/>
            </a:pPr>
            <a:r>
              <a:rPr lang="be-BY" sz="2200" b="1" dirty="0" smtClean="0">
                <a:solidFill>
                  <a:schemeClr val="bg2"/>
                </a:solidFill>
                <a:latin typeface="+mn-lt"/>
                <a:cs typeface="Times New Roman" pitchFamily="18" charset="0"/>
              </a:rPr>
              <a:t>(</a:t>
            </a:r>
            <a:r>
              <a:rPr lang="en-US" sz="2200" b="1" dirty="0" smtClean="0">
                <a:solidFill>
                  <a:schemeClr val="bg2"/>
                </a:solidFill>
                <a:latin typeface="+mn-lt"/>
                <a:cs typeface="Times New Roman" pitchFamily="18" charset="0"/>
              </a:rPr>
              <a:t>ISSN online</a:t>
            </a:r>
            <a:r>
              <a:rPr lang="ru-RU" sz="2200" b="1" dirty="0" smtClean="0">
                <a:solidFill>
                  <a:schemeClr val="bg2"/>
                </a:solidFill>
                <a:latin typeface="+mn-lt"/>
                <a:cs typeface="Times New Roman" pitchFamily="18" charset="0"/>
              </a:rPr>
              <a:t> 2413-0109)</a:t>
            </a:r>
          </a:p>
          <a:p>
            <a:pPr marL="268288" indent="-268288" algn="just">
              <a:spcBef>
                <a:spcPts val="600"/>
              </a:spcBef>
              <a:buClr>
                <a:srgbClr val="CF1356"/>
              </a:buClr>
              <a:buSzPct val="70000"/>
              <a:buFont typeface="Wingdings" pitchFamily="2" charset="2"/>
              <a:buChar char="ü"/>
            </a:pPr>
            <a:r>
              <a:rPr lang="ru-RU" sz="2200" b="1" dirty="0" smtClean="0">
                <a:solidFill>
                  <a:schemeClr val="bg2"/>
                </a:solidFill>
                <a:latin typeface="+mn-lt"/>
                <a:cs typeface="Times New Roman" pitchFamily="18" charset="0"/>
              </a:rPr>
              <a:t>Включен в подписные каталоги </a:t>
            </a:r>
          </a:p>
          <a:p>
            <a:pPr marL="268288" indent="6350" algn="just">
              <a:spcBef>
                <a:spcPts val="0"/>
              </a:spcBef>
              <a:buClr>
                <a:srgbClr val="CF1356"/>
              </a:buClr>
              <a:buSzPct val="70000"/>
            </a:pPr>
            <a:r>
              <a:rPr lang="ru-RU" sz="2200" b="1" dirty="0" smtClean="0">
                <a:solidFill>
                  <a:schemeClr val="bg2"/>
                </a:solidFill>
                <a:latin typeface="+mn-lt"/>
                <a:cs typeface="Times New Roman" pitchFamily="18" charset="0"/>
              </a:rPr>
              <a:t>в странах  ближнего и дальнего</a:t>
            </a:r>
          </a:p>
          <a:p>
            <a:pPr marL="268288" indent="6350" algn="just">
              <a:spcBef>
                <a:spcPts val="0"/>
              </a:spcBef>
              <a:buClr>
                <a:srgbClr val="CF1356"/>
              </a:buClr>
              <a:buSzPct val="70000"/>
            </a:pPr>
            <a:r>
              <a:rPr lang="ru-RU" sz="2200" b="1" dirty="0" smtClean="0">
                <a:solidFill>
                  <a:schemeClr val="bg2"/>
                </a:solidFill>
                <a:latin typeface="+mn-lt"/>
                <a:cs typeface="Times New Roman" pitchFamily="18" charset="0"/>
              </a:rPr>
              <a:t>зарубежья</a:t>
            </a:r>
          </a:p>
        </p:txBody>
      </p:sp>
      <p:pic>
        <p:nvPicPr>
          <p:cNvPr id="7" name="Picture 8" descr="C:\Users\Administrator\Desktop\888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24128" y="2348880"/>
            <a:ext cx="3264657" cy="2410807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44" y="4574738"/>
            <a:ext cx="55812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>
              <a:buClr>
                <a:srgbClr val="AF0954"/>
              </a:buClr>
              <a:buSzPct val="90000"/>
              <a:defRPr/>
            </a:pPr>
            <a:r>
              <a:rPr lang="ru-RU" sz="2200" b="1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В 2015 году осуществлён </a:t>
            </a:r>
            <a:r>
              <a:rPr lang="ru-RU" sz="2200" b="1" dirty="0">
                <a:solidFill>
                  <a:srgbClr val="CF1356"/>
                </a:solidFill>
                <a:latin typeface="+mn-lt"/>
                <a:cs typeface="Times New Roman" panose="02020603050405020304" pitchFamily="18" charset="0"/>
              </a:rPr>
              <a:t>переход сайта журнала </a:t>
            </a:r>
            <a:r>
              <a:rPr lang="ru-RU" sz="2200" b="1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на открытую издательскую платформу</a:t>
            </a:r>
            <a:r>
              <a:rPr lang="en-US" sz="2200" b="1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 Open Journal System (OJS)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200" b="1" dirty="0">
                <a:solidFill>
                  <a:schemeClr val="bg2"/>
                </a:solidFill>
                <a:latin typeface="+mn-lt"/>
              </a:rPr>
              <a:t>http://journal-grsmu.by/index.php/ojs</a:t>
            </a:r>
            <a:endParaRPr lang="ru-RU" sz="2200" b="1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9" name="Picture 2" descr="P:\tablet_PNG8583 копия копия.png"/>
          <p:cNvPicPr>
            <a:picLocks noChangeAspect="1" noChangeArrowheads="1"/>
          </p:cNvPicPr>
          <p:nvPr/>
        </p:nvPicPr>
        <p:blipFill>
          <a:blip r:embed="rId4"/>
          <a:srcRect l="1613" t="3273" r="2477" b="14693"/>
          <a:stretch>
            <a:fillRect/>
          </a:stretch>
        </p:blipFill>
        <p:spPr bwMode="auto">
          <a:xfrm>
            <a:off x="5796136" y="5212945"/>
            <a:ext cx="3347864" cy="1556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5057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5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323528" y="1205463"/>
            <a:ext cx="8535863" cy="537685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indent="542925" algn="just" fontAlgn="auto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Университет осуществляет сотрудничество с научными и </a:t>
            </a:r>
            <a:r>
              <a:rPr lang="ru-RU" sz="2000" dirty="0">
                <a:solidFill>
                  <a:schemeClr val="bg2"/>
                </a:solidFill>
                <a:latin typeface="Book Antiqua" panose="02040602050305030304" pitchFamily="18" charset="0"/>
              </a:rPr>
              <a:t>образовательными учреждениями </a:t>
            </a:r>
            <a:r>
              <a:rPr lang="ru-RU" sz="2000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из </a:t>
            </a:r>
            <a:r>
              <a:rPr lang="ru-RU" sz="2000" b="1" dirty="0" smtClean="0">
                <a:solidFill>
                  <a:srgbClr val="AF0954"/>
                </a:solidFill>
                <a:latin typeface="Book Antiqua" panose="02040602050305030304" pitchFamily="18" charset="0"/>
              </a:rPr>
              <a:t>15 стран</a:t>
            </a:r>
            <a:r>
              <a:rPr lang="ru-RU" sz="2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:</a:t>
            </a:r>
            <a:endParaRPr lang="ru-RU" sz="20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448056" indent="-384048" fontAlgn="auto">
              <a:lnSpc>
                <a:spcPct val="8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ru-RU" sz="8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448056" indent="-384048" fontAlgn="auto">
              <a:lnSpc>
                <a:spcPct val="12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ru-RU" sz="2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             </a:t>
            </a:r>
            <a:r>
              <a:rPr lang="ru-RU" sz="2000" kern="0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Российской Федерации 		Грузии</a:t>
            </a:r>
          </a:p>
          <a:p>
            <a:pPr marL="448056" indent="-384048" fontAlgn="auto">
              <a:lnSpc>
                <a:spcPct val="12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ru-RU" sz="2000" kern="0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              </a:t>
            </a:r>
            <a:r>
              <a:rPr lang="ru-RU" sz="2000" kern="0" dirty="0">
                <a:solidFill>
                  <a:schemeClr val="bg2"/>
                </a:solidFill>
                <a:latin typeface="Book Antiqua" panose="02040602050305030304" pitchFamily="18" charset="0"/>
              </a:rPr>
              <a:t>Республики </a:t>
            </a:r>
            <a:r>
              <a:rPr lang="ru-RU" sz="2000" kern="0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Польша			Великобритании</a:t>
            </a:r>
            <a:endParaRPr lang="ru-RU" sz="2000" kern="0" dirty="0">
              <a:solidFill>
                <a:schemeClr val="bg2"/>
              </a:solidFill>
              <a:latin typeface="Book Antiqua" panose="02040602050305030304" pitchFamily="18" charset="0"/>
            </a:endParaRPr>
          </a:p>
          <a:p>
            <a:pPr marL="448056" indent="-384048" fontAlgn="auto">
              <a:lnSpc>
                <a:spcPct val="12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ru-RU" sz="2000" kern="0" dirty="0">
                <a:solidFill>
                  <a:schemeClr val="bg2"/>
                </a:solidFill>
                <a:latin typeface="Book Antiqua" panose="02040602050305030304" pitchFamily="18" charset="0"/>
              </a:rPr>
              <a:t>              Литовской </a:t>
            </a:r>
            <a:r>
              <a:rPr lang="ru-RU" sz="2000" kern="0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Республики		Швеции</a:t>
            </a:r>
            <a:endParaRPr lang="ru-RU" sz="2000" kern="0" dirty="0">
              <a:solidFill>
                <a:schemeClr val="bg2"/>
              </a:solidFill>
              <a:latin typeface="Book Antiqua" panose="02040602050305030304" pitchFamily="18" charset="0"/>
            </a:endParaRPr>
          </a:p>
          <a:p>
            <a:pPr marL="448056" indent="-384048" fontAlgn="auto">
              <a:lnSpc>
                <a:spcPct val="12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ru-RU" sz="2000" kern="0" dirty="0">
                <a:solidFill>
                  <a:schemeClr val="bg2"/>
                </a:solidFill>
                <a:latin typeface="Book Antiqua" panose="02040602050305030304" pitchFamily="18" charset="0"/>
              </a:rPr>
              <a:t>              Латвийской </a:t>
            </a:r>
            <a:r>
              <a:rPr lang="ru-RU" sz="2000" kern="0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Республики		Финляндии</a:t>
            </a:r>
            <a:endParaRPr lang="ru-RU" sz="2000" kern="0" dirty="0">
              <a:solidFill>
                <a:schemeClr val="bg2"/>
              </a:solidFill>
              <a:latin typeface="Book Antiqua" panose="02040602050305030304" pitchFamily="18" charset="0"/>
            </a:endParaRPr>
          </a:p>
          <a:p>
            <a:pPr marL="448056" indent="-384048" fontAlgn="auto">
              <a:lnSpc>
                <a:spcPct val="12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ru-RU" sz="2000" kern="0" dirty="0">
                <a:solidFill>
                  <a:schemeClr val="bg2"/>
                </a:solidFill>
                <a:latin typeface="Book Antiqua" panose="02040602050305030304" pitchFamily="18" charset="0"/>
              </a:rPr>
              <a:t>              Республики </a:t>
            </a:r>
            <a:r>
              <a:rPr lang="ru-RU" sz="2000" kern="0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Кыргызстан</a:t>
            </a:r>
            <a:r>
              <a:rPr lang="ru-RU" sz="2000" kern="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	   	</a:t>
            </a:r>
            <a:r>
              <a:rPr lang="ru-RU" sz="2000" kern="0" dirty="0" smtClean="0">
                <a:solidFill>
                  <a:srgbClr val="AF0954"/>
                </a:solidFill>
                <a:latin typeface="Book Antiqua" panose="02040602050305030304" pitchFamily="18" charset="0"/>
              </a:rPr>
              <a:t>Республики </a:t>
            </a:r>
            <a:r>
              <a:rPr lang="ru-RU" sz="2000" dirty="0" smtClean="0">
                <a:solidFill>
                  <a:srgbClr val="AF0954"/>
                </a:solidFill>
                <a:latin typeface="Book Antiqua" panose="02040602050305030304" pitchFamily="18" charset="0"/>
              </a:rPr>
              <a:t>Казахстан</a:t>
            </a:r>
            <a:r>
              <a:rPr lang="ru-RU" sz="2000" kern="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	  	 </a:t>
            </a:r>
            <a:r>
              <a:rPr lang="ru-RU" sz="2000" kern="0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Республики Украина</a:t>
            </a:r>
            <a:r>
              <a:rPr lang="ru-RU" sz="2000" kern="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			</a:t>
            </a:r>
            <a:r>
              <a:rPr lang="ru-RU" sz="2000" kern="0" dirty="0" smtClean="0">
                <a:solidFill>
                  <a:srgbClr val="AF0954"/>
                </a:solidFill>
                <a:latin typeface="Book Antiqua" panose="02040602050305030304" pitchFamily="18" charset="0"/>
              </a:rPr>
              <a:t>Румынии</a:t>
            </a:r>
          </a:p>
          <a:p>
            <a:pPr marL="448056" indent="-384048" fontAlgn="auto">
              <a:lnSpc>
                <a:spcPct val="12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ru-RU" sz="2000" kern="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             </a:t>
            </a:r>
            <a:r>
              <a:rPr lang="ru-RU" sz="2000" kern="0" dirty="0">
                <a:solidFill>
                  <a:schemeClr val="bg2"/>
                </a:solidFill>
                <a:latin typeface="Book Antiqua" panose="02040602050305030304" pitchFamily="18" charset="0"/>
              </a:rPr>
              <a:t>Федеративной Республики </a:t>
            </a:r>
            <a:r>
              <a:rPr lang="ru-RU" sz="2000" kern="0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Германия              </a:t>
            </a:r>
            <a:endParaRPr lang="ru-RU" sz="2000" kern="0" dirty="0">
              <a:solidFill>
                <a:schemeClr val="bg2"/>
              </a:solidFill>
              <a:latin typeface="Book Antiqua" panose="02040602050305030304" pitchFamily="18" charset="0"/>
            </a:endParaRPr>
          </a:p>
          <a:p>
            <a:pPr marL="448056" indent="-384048" fontAlgn="auto">
              <a:lnSpc>
                <a:spcPct val="12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ru-RU" sz="2000" kern="0" dirty="0">
                <a:solidFill>
                  <a:schemeClr val="bg2"/>
                </a:solidFill>
                <a:latin typeface="Book Antiqua" panose="02040602050305030304" pitchFamily="18" charset="0"/>
              </a:rPr>
              <a:t>              Республики Молдова</a:t>
            </a:r>
          </a:p>
          <a:p>
            <a:pPr marL="448056" indent="-384048" fontAlgn="auto">
              <a:lnSpc>
                <a:spcPct val="12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ru-RU" sz="2000" kern="0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		 Китайской Народной Республики</a:t>
            </a:r>
          </a:p>
          <a:p>
            <a:pPr marL="448056" indent="-384048" fontAlgn="auto">
              <a:spcAft>
                <a:spcPts val="0"/>
              </a:spcAft>
              <a:buFont typeface="Wingdings 3" pitchFamily="18" charset="2"/>
              <a:buNone/>
              <a:defRPr/>
            </a:pPr>
            <a:endParaRPr lang="ru-RU" sz="1200" kern="0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indent="450850" algn="r" fontAlgn="auto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                        Всего 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подписано </a:t>
            </a:r>
            <a:r>
              <a:rPr lang="ru-RU" sz="2000" b="1" dirty="0" smtClean="0">
                <a:solidFill>
                  <a:srgbClr val="AF0954"/>
                </a:solidFill>
                <a:latin typeface="Book Antiqua" panose="02040602050305030304" pitchFamily="18" charset="0"/>
              </a:rPr>
              <a:t>73</a:t>
            </a:r>
            <a:r>
              <a:rPr lang="ru-RU" sz="2000" dirty="0" smtClean="0">
                <a:latin typeface="Book Antiqua" panose="02040602050305030304" pitchFamily="18" charset="0"/>
              </a:rPr>
              <a:t>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договора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о сотрудничестве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</a:t>
            </a:r>
          </a:p>
          <a:p>
            <a:pPr indent="450850" algn="r" fontAlgn="auto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ru-RU" sz="2000" dirty="0">
                <a:solidFill>
                  <a:schemeClr val="bg2"/>
                </a:solidFill>
                <a:latin typeface="Book Antiqua" panose="02040602050305030304" pitchFamily="18" charset="0"/>
              </a:rPr>
              <a:t>Из них </a:t>
            </a:r>
            <a:r>
              <a:rPr lang="ru-RU" sz="2000" b="1" dirty="0" smtClean="0">
                <a:solidFill>
                  <a:srgbClr val="AF0954"/>
                </a:solidFill>
                <a:latin typeface="Book Antiqua" panose="02040602050305030304" pitchFamily="18" charset="0"/>
              </a:rPr>
              <a:t>8  </a:t>
            </a:r>
            <a:r>
              <a:rPr lang="ru-RU" sz="2000" b="1" dirty="0">
                <a:solidFill>
                  <a:srgbClr val="AF0954"/>
                </a:solidFill>
                <a:latin typeface="Book Antiqua" panose="02040602050305030304" pitchFamily="18" charset="0"/>
              </a:rPr>
              <a:t>заключено в </a:t>
            </a:r>
            <a:r>
              <a:rPr lang="ru-RU" sz="2000" b="1" dirty="0" smtClean="0">
                <a:solidFill>
                  <a:srgbClr val="AF0954"/>
                </a:solidFill>
                <a:latin typeface="Book Antiqua" panose="02040602050305030304" pitchFamily="18" charset="0"/>
              </a:rPr>
              <a:t>2017 г</a:t>
            </a:r>
          </a:p>
          <a:p>
            <a:pPr indent="450850" algn="r" fontAlgn="auto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ru-RU" sz="2000" b="1" dirty="0" smtClean="0">
                <a:solidFill>
                  <a:srgbClr val="AF0954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и</a:t>
            </a:r>
            <a:r>
              <a:rPr lang="ru-RU" sz="2000" b="1" dirty="0" smtClean="0">
                <a:solidFill>
                  <a:srgbClr val="AF0954"/>
                </a:solidFill>
                <a:latin typeface="Book Antiqua" panose="02040602050305030304" pitchFamily="18" charset="0"/>
              </a:rPr>
              <a:t> 4 </a:t>
            </a:r>
            <a:r>
              <a:rPr lang="ru-RU" sz="2000" b="1" dirty="0" smtClean="0">
                <a:solidFill>
                  <a:srgbClr val="CF1356"/>
                </a:solidFill>
                <a:latin typeface="Book Antiqua" panose="02040602050305030304" pitchFamily="18" charset="0"/>
              </a:rPr>
              <a:t>в</a:t>
            </a:r>
            <a:r>
              <a:rPr lang="ru-RU" sz="2000" b="1" dirty="0" smtClean="0">
                <a:solidFill>
                  <a:srgbClr val="AF0954"/>
                </a:solidFill>
                <a:latin typeface="Book Antiqua" panose="02040602050305030304" pitchFamily="18" charset="0"/>
              </a:rPr>
              <a:t> 2018 г.</a:t>
            </a:r>
            <a:r>
              <a:rPr lang="ru-RU" sz="2000" dirty="0" smtClean="0">
                <a:solidFill>
                  <a:srgbClr val="AF0954"/>
                </a:solidFill>
                <a:latin typeface="Book Antiqua" panose="02040602050305030304" pitchFamily="18" charset="0"/>
              </a:rPr>
              <a:t> </a:t>
            </a:r>
            <a:endParaRPr lang="en-US" sz="2000" dirty="0">
              <a:solidFill>
                <a:srgbClr val="AF0954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835150" y="260351"/>
            <a:ext cx="6696075" cy="954072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Международная деятельность</a:t>
            </a:r>
          </a:p>
        </p:txBody>
      </p:sp>
      <p:sp>
        <p:nvSpPr>
          <p:cNvPr id="113666" name="AutoShape 2" descr="http://www.coursetstages.fr/multimedia/cours/131002_Englishfla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Содержимое 17" descr="russia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976" y="2060880"/>
            <a:ext cx="503999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Содержимое 15" descr="polsha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976" y="2420920"/>
            <a:ext cx="503999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Содержимое 11" descr="litva.gif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3976" y="2780960"/>
            <a:ext cx="504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Содержимое 9" descr="latviya.gif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632" y="3141000"/>
            <a:ext cx="504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Содержимое 7" descr="kirgiziya.gif"/>
          <p:cNvPicPr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3976" y="3501040"/>
            <a:ext cx="504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Содержимое 5" descr="germany.gif"/>
          <p:cNvPicPr>
            <a:picLocks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3975" y="4221088"/>
            <a:ext cx="504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Содержимое 19" descr="ukraina.gif"/>
          <p:cNvPicPr>
            <a:picLocks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3976" y="3861048"/>
            <a:ext cx="504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Содержимое 13" descr="moldaviya.gif"/>
          <p:cNvPicPr>
            <a:picLocks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3975" y="4581128"/>
            <a:ext cx="504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Содержимое 3" descr="gruziya.gif"/>
          <p:cNvPicPr>
            <a:picLocks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20128" y="2132888"/>
            <a:ext cx="504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http://33tura.ru/FLAG-small/velikobritaniya.gif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20128" y="2492928"/>
            <a:ext cx="504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http://33tura.ru/FLAG-small/shveciya.gif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20128" y="2852968"/>
            <a:ext cx="504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http://33tura.ru/FLAG-small/knr.gif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5632" y="4941168"/>
            <a:ext cx="504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Финляндия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224062" y="3219557"/>
            <a:ext cx="500066" cy="281451"/>
          </a:xfrm>
          <a:prstGeom prst="rect">
            <a:avLst/>
          </a:prstGeom>
        </p:spPr>
      </p:pic>
      <p:pic>
        <p:nvPicPr>
          <p:cNvPr id="36" name="Рисунок 35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128" y="3573048"/>
            <a:ext cx="504000" cy="288000"/>
          </a:xfrm>
          <a:prstGeom prst="rect">
            <a:avLst/>
          </a:prstGeom>
        </p:spPr>
      </p:pic>
      <p:pic>
        <p:nvPicPr>
          <p:cNvPr id="37" name="Рисунок 36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128" y="3933088"/>
            <a:ext cx="504000" cy="288000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47664" y="142853"/>
            <a:ext cx="6983561" cy="1000132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Международная деятельность</a:t>
            </a:r>
          </a:p>
        </p:txBody>
      </p:sp>
      <p:pic>
        <p:nvPicPr>
          <p:cNvPr id="75779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57158" y="1136938"/>
            <a:ext cx="85725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Участие в Европейских проектах международной технической помощи ТЕМПУС</a:t>
            </a:r>
            <a:endParaRPr lang="ru-RU" sz="20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1220" y="5157192"/>
            <a:ext cx="1502509" cy="1409107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57188" y="2160987"/>
            <a:ext cx="8429625" cy="29962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7800" indent="-177800" algn="just">
              <a:lnSpc>
                <a:spcPct val="85000"/>
              </a:lnSpc>
              <a:spcBef>
                <a:spcPts val="0"/>
              </a:spcBef>
              <a:buClr>
                <a:srgbClr val="AF0954"/>
              </a:buClr>
              <a:buSzPct val="100000"/>
              <a:buFont typeface="Wingdings" pitchFamily="2" charset="2"/>
              <a:buChar char="v"/>
              <a:defRPr/>
            </a:pPr>
            <a:r>
              <a:rPr lang="ru-RU" sz="1800" b="1" dirty="0">
                <a:solidFill>
                  <a:srgbClr val="CF1356"/>
                </a:solidFill>
                <a:latin typeface="Book Antiqua" pitchFamily="18" charset="0"/>
              </a:rPr>
              <a:t>Реформа высшего образования по биотехнологии</a:t>
            </a:r>
            <a:r>
              <a:rPr lang="en-US" sz="1800" b="1" dirty="0">
                <a:solidFill>
                  <a:srgbClr val="CF1356"/>
                </a:solidFill>
                <a:latin typeface="Book Antiqua" pitchFamily="18" charset="0"/>
              </a:rPr>
              <a:t>:</a:t>
            </a:r>
            <a:r>
              <a:rPr lang="ru-RU" sz="1800" b="1" dirty="0">
                <a:solidFill>
                  <a:srgbClr val="CF1356"/>
                </a:solidFill>
                <a:latin typeface="Book Antiqua" pitchFamily="18" charset="0"/>
              </a:rPr>
              <a:t> </a:t>
            </a:r>
            <a:r>
              <a:rPr lang="ru-RU" sz="1800" dirty="0">
                <a:solidFill>
                  <a:srgbClr val="CF1356"/>
                </a:solidFill>
                <a:latin typeface="Book Antiqua" pitchFamily="18" charset="0"/>
              </a:rPr>
              <a:t>разработка и усовершенствование стандартов и учебных планов по подготовке бакалавров и </a:t>
            </a:r>
            <a:r>
              <a:rPr lang="ru-RU" sz="1800" dirty="0" smtClean="0">
                <a:solidFill>
                  <a:srgbClr val="CF1356"/>
                </a:solidFill>
                <a:latin typeface="Book Antiqua" pitchFamily="18" charset="0"/>
              </a:rPr>
              <a:t>магистров</a:t>
            </a:r>
          </a:p>
          <a:p>
            <a:pPr indent="361950" algn="just">
              <a:lnSpc>
                <a:spcPct val="85000"/>
              </a:lnSpc>
              <a:spcBef>
                <a:spcPts val="0"/>
              </a:spcBef>
              <a:buClr>
                <a:srgbClr val="AF0954"/>
              </a:buClr>
              <a:buSzPct val="100000"/>
              <a:defRPr/>
            </a:pPr>
            <a:r>
              <a:rPr lang="ru-RU" sz="1800" dirty="0" smtClean="0">
                <a:solidFill>
                  <a:schemeClr val="bg2"/>
                </a:solidFill>
                <a:latin typeface="Book Antiqua" pitchFamily="18" charset="0"/>
              </a:rPr>
              <a:t> 2010-2014 гг.</a:t>
            </a:r>
            <a:endParaRPr lang="ru-RU" sz="1800" dirty="0">
              <a:solidFill>
                <a:schemeClr val="bg2"/>
              </a:solidFill>
              <a:latin typeface="Book Antiqua" pitchFamily="18" charset="0"/>
            </a:endParaRPr>
          </a:p>
          <a:p>
            <a:pPr marL="177800" indent="-177800" algn="just">
              <a:lnSpc>
                <a:spcPct val="85000"/>
              </a:lnSpc>
              <a:spcBef>
                <a:spcPts val="0"/>
              </a:spcBef>
              <a:buClr>
                <a:srgbClr val="AF0954"/>
              </a:buClr>
              <a:buSzPct val="100000"/>
              <a:buFont typeface="Wingdings" pitchFamily="2" charset="2"/>
              <a:buChar char="v"/>
              <a:defRPr/>
            </a:pPr>
            <a:endParaRPr lang="ru-RU" sz="1400" b="1" kern="0" dirty="0" smtClean="0">
              <a:solidFill>
                <a:srgbClr val="AF0954"/>
              </a:solidFill>
              <a:latin typeface="Book Antiqua" panose="02040602050305030304" pitchFamily="18" charset="0"/>
            </a:endParaRPr>
          </a:p>
          <a:p>
            <a:pPr marL="177800" indent="-177800" algn="just">
              <a:lnSpc>
                <a:spcPct val="85000"/>
              </a:lnSpc>
              <a:spcBef>
                <a:spcPts val="0"/>
              </a:spcBef>
              <a:buClr>
                <a:srgbClr val="AF0954"/>
              </a:buClr>
              <a:buSzPct val="100000"/>
              <a:buFont typeface="Wingdings" pitchFamily="2" charset="2"/>
              <a:buChar char="v"/>
              <a:defRPr/>
            </a:pPr>
            <a:r>
              <a:rPr lang="ru-RU" sz="1700" b="1" kern="0" dirty="0" smtClean="0">
                <a:solidFill>
                  <a:srgbClr val="AF0954"/>
                </a:solidFill>
                <a:latin typeface="Book Antiqua" panose="02040602050305030304" pitchFamily="18" charset="0"/>
              </a:rPr>
              <a:t>Безопасность человека </a:t>
            </a:r>
            <a:r>
              <a:rPr lang="ru-RU" sz="1700" kern="0" dirty="0" smtClean="0">
                <a:solidFill>
                  <a:srgbClr val="AF0954"/>
                </a:solidFill>
                <a:latin typeface="Book Antiqua" panose="02040602050305030304" pitchFamily="18" charset="0"/>
              </a:rPr>
              <a:t>(окружающая среда, качество продуктов питания, здравоохранение и общество) </a:t>
            </a:r>
            <a:r>
              <a:rPr lang="ru-RU" sz="1700" b="1" kern="0" dirty="0" smtClean="0">
                <a:solidFill>
                  <a:srgbClr val="AF0954"/>
                </a:solidFill>
                <a:latin typeface="Book Antiqua" panose="02040602050305030304" pitchFamily="18" charset="0"/>
              </a:rPr>
              <a:t>на территориях, загрязненных радиоактивными веществами</a:t>
            </a:r>
            <a:r>
              <a:rPr lang="ru-RU" sz="1700" kern="0" dirty="0" smtClean="0">
                <a:solidFill>
                  <a:srgbClr val="AF0954"/>
                </a:solidFill>
                <a:latin typeface="Book Antiqua" panose="02040602050305030304" pitchFamily="18" charset="0"/>
              </a:rPr>
              <a:t> </a:t>
            </a:r>
          </a:p>
          <a:p>
            <a:pPr marL="355600" algn="just">
              <a:lnSpc>
                <a:spcPct val="85000"/>
              </a:lnSpc>
              <a:spcBef>
                <a:spcPts val="0"/>
              </a:spcBef>
              <a:buClr>
                <a:srgbClr val="AF0954"/>
              </a:buClr>
              <a:buSzPct val="100000"/>
              <a:defRPr/>
            </a:pPr>
            <a:r>
              <a:rPr lang="ru-RU" sz="1700" kern="0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530644-TEMPUS-1-2012-1-ES-TEMPUS-JPCR</a:t>
            </a:r>
          </a:p>
          <a:p>
            <a:pPr marL="355600" algn="just">
              <a:lnSpc>
                <a:spcPct val="85000"/>
              </a:lnSpc>
              <a:spcBef>
                <a:spcPts val="0"/>
              </a:spcBef>
              <a:buClr>
                <a:srgbClr val="AF0954"/>
              </a:buClr>
              <a:buSzPct val="100000"/>
              <a:defRPr/>
            </a:pPr>
            <a:r>
              <a:rPr lang="ru-RU" sz="1700" kern="0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2012-2016 гг., </a:t>
            </a:r>
          </a:p>
          <a:p>
            <a:pPr marL="355600" algn="just">
              <a:lnSpc>
                <a:spcPct val="85000"/>
              </a:lnSpc>
              <a:spcBef>
                <a:spcPts val="0"/>
              </a:spcBef>
              <a:buClr>
                <a:srgbClr val="AF0954"/>
              </a:buClr>
              <a:buSzPct val="100000"/>
              <a:defRPr/>
            </a:pPr>
            <a:r>
              <a:rPr lang="ru-RU" sz="1700" kern="0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21 университет-партнер из Италии, Швеции, Великобритании,  Польши,</a:t>
            </a:r>
          </a:p>
          <a:p>
            <a:pPr marL="355600" algn="just">
              <a:lnSpc>
                <a:spcPct val="85000"/>
              </a:lnSpc>
              <a:spcBef>
                <a:spcPts val="0"/>
              </a:spcBef>
              <a:buClr>
                <a:srgbClr val="AF0954"/>
              </a:buClr>
              <a:buSzPct val="100000"/>
              <a:defRPr/>
            </a:pPr>
            <a:r>
              <a:rPr lang="ru-RU" sz="1700" kern="0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Германии, России, Беларуси и Украины</a:t>
            </a:r>
          </a:p>
          <a:p>
            <a:pPr marL="355600" algn="just">
              <a:lnSpc>
                <a:spcPct val="85000"/>
              </a:lnSpc>
              <a:spcBef>
                <a:spcPts val="0"/>
              </a:spcBef>
              <a:buClr>
                <a:srgbClr val="AF0954"/>
              </a:buClr>
              <a:buSzPct val="100000"/>
              <a:defRPr/>
            </a:pPr>
            <a:endParaRPr lang="ru-RU" sz="1700" kern="0" dirty="0" smtClean="0">
              <a:solidFill>
                <a:schemeClr val="bg2"/>
              </a:solidFill>
              <a:latin typeface="Book Antiqua" panose="02040602050305030304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7" name="Рисунок 10" descr="journal2.t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214414" y="311838"/>
            <a:ext cx="7643866" cy="596882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Обучение иностранных граждан</a:t>
            </a:r>
          </a:p>
        </p:txBody>
      </p:sp>
      <p:sp>
        <p:nvSpPr>
          <p:cNvPr id="11060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0599" name="Objec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4792127"/>
              </p:ext>
            </p:extLst>
          </p:nvPr>
        </p:nvGraphicFramePr>
        <p:xfrm>
          <a:off x="204788" y="1560513"/>
          <a:ext cx="4984750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35" name="Лист" r:id="rId5" imgW="5495985" imgH="2428960" progId="Excel.Sheet.8">
                  <p:embed/>
                </p:oleObj>
              </mc:Choice>
              <mc:Fallback>
                <p:oleObj name="Лист" r:id="rId5" imgW="5495985" imgH="2428960" progId="Excel.Sheet.8">
                  <p:embed/>
                  <p:pic>
                    <p:nvPicPr>
                      <p:cNvPr id="0" name="Picture 22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88" y="1560513"/>
                        <a:ext cx="4984750" cy="220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601" name="Rectangle 9"/>
          <p:cNvSpPr>
            <a:spLocks noChangeArrowheads="1"/>
          </p:cNvSpPr>
          <p:nvPr/>
        </p:nvSpPr>
        <p:spPr bwMode="auto">
          <a:xfrm>
            <a:off x="0" y="3819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42844" y="4964210"/>
            <a:ext cx="85725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8288">
              <a:spcBef>
                <a:spcPts val="600"/>
              </a:spcBef>
            </a:pPr>
            <a:r>
              <a:rPr lang="ru-RU" sz="2000" b="1" dirty="0" smtClean="0">
                <a:solidFill>
                  <a:srgbClr val="CF1356"/>
                </a:solidFill>
                <a:latin typeface="Book Antiqua" panose="02040602050305030304" pitchFamily="18" charset="0"/>
              </a:rPr>
              <a:t>Новые направления:</a:t>
            </a:r>
          </a:p>
          <a:p>
            <a:pPr indent="268288"/>
            <a:r>
              <a:rPr lang="ru-RU" sz="2000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Великобритания</a:t>
            </a:r>
            <a:r>
              <a:rPr lang="ru-RU" sz="2000" dirty="0">
                <a:solidFill>
                  <a:schemeClr val="bg2"/>
                </a:solidFill>
                <a:latin typeface="Book Antiqua" panose="02040602050305030304" pitchFamily="18" charset="0"/>
              </a:rPr>
              <a:t>, Германия, Грузия, Норвегия, </a:t>
            </a:r>
            <a:r>
              <a:rPr lang="ru-RU" sz="2000" dirty="0" err="1">
                <a:solidFill>
                  <a:schemeClr val="bg2"/>
                </a:solidFill>
                <a:latin typeface="Book Antiqua" panose="02040602050305030304" pitchFamily="18" charset="0"/>
              </a:rPr>
              <a:t>Мальдивы</a:t>
            </a:r>
            <a:r>
              <a:rPr lang="ru-RU" sz="2000" dirty="0">
                <a:solidFill>
                  <a:schemeClr val="bg2"/>
                </a:solidFill>
                <a:latin typeface="Book Antiqua" panose="02040602050305030304" pitchFamily="18" charset="0"/>
              </a:rPr>
              <a:t>, Израиль, </a:t>
            </a:r>
            <a:r>
              <a:rPr lang="ru-RU" sz="2000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 Иран</a:t>
            </a:r>
            <a:r>
              <a:rPr lang="ru-RU" sz="2000" dirty="0">
                <a:solidFill>
                  <a:schemeClr val="bg2"/>
                </a:solidFill>
                <a:latin typeface="Book Antiqua" panose="02040602050305030304" pitchFamily="18" charset="0"/>
              </a:rPr>
              <a:t>, Йемен, </a:t>
            </a:r>
            <a:r>
              <a:rPr lang="ru-RU" sz="2000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Эквадор, Австралия, Вьетнам, Джибути</a:t>
            </a:r>
            <a:endParaRPr lang="ru-RU" sz="2000" dirty="0">
              <a:solidFill>
                <a:schemeClr val="bg2"/>
              </a:solidFill>
              <a:latin typeface="Book Antiqua" panose="02040602050305030304" pitchFamily="18" charset="0"/>
            </a:endParaRPr>
          </a:p>
        </p:txBody>
      </p:sp>
      <p:pic>
        <p:nvPicPr>
          <p:cNvPr id="14" name="Рисунок 5" descr="Раскраска мира с подписями обрезанная"/>
          <p:cNvPicPr>
            <a:picLocks noChangeAspect="1" noChangeArrowheads="1"/>
          </p:cNvPicPr>
          <p:nvPr/>
        </p:nvPicPr>
        <p:blipFill>
          <a:blip r:embed="rId7" cstate="print"/>
          <a:srcRect l="2570" t="7881" r="4642"/>
          <a:stretch>
            <a:fillRect/>
          </a:stretch>
        </p:blipFill>
        <p:spPr bwMode="auto">
          <a:xfrm>
            <a:off x="5857884" y="1000108"/>
            <a:ext cx="2428892" cy="2308947"/>
          </a:xfrm>
          <a:prstGeom prst="flowChartConnector">
            <a:avLst/>
          </a:prstGeom>
          <a:solidFill>
            <a:srgbClr val="753FCE"/>
          </a:solidFill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249744" y="3429000"/>
            <a:ext cx="37147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8288" algn="just">
              <a:lnSpc>
                <a:spcPct val="90000"/>
              </a:lnSpc>
            </a:pPr>
            <a:r>
              <a:rPr lang="ru-RU" sz="2000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Значительно расширилась география стран, граждане которых прибывают на учебу в </a:t>
            </a:r>
            <a:r>
              <a:rPr lang="ru-RU" sz="2000" dirty="0" err="1" smtClean="0">
                <a:solidFill>
                  <a:schemeClr val="bg2"/>
                </a:solidFill>
                <a:latin typeface="Book Antiqua" panose="02040602050305030304" pitchFamily="18" charset="0"/>
              </a:rPr>
              <a:t>ГрГМУ</a:t>
            </a:r>
            <a:endParaRPr lang="ru-RU" sz="2000" dirty="0" smtClean="0">
              <a:solidFill>
                <a:schemeClr val="bg2"/>
              </a:solidFill>
              <a:latin typeface="Book Antiqua" panose="02040602050305030304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ru-RU" sz="2000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(со </a:t>
            </a:r>
            <a:r>
              <a:rPr lang="ru-RU" sz="2000" b="1" dirty="0" smtClean="0">
                <a:solidFill>
                  <a:srgbClr val="CF1356"/>
                </a:solidFill>
                <a:latin typeface="Book Antiqua" panose="02040602050305030304" pitchFamily="18" charset="0"/>
              </a:rPr>
              <a:t>25 стран в 2012 году </a:t>
            </a:r>
          </a:p>
          <a:p>
            <a:pPr algn="just">
              <a:lnSpc>
                <a:spcPct val="90000"/>
              </a:lnSpc>
            </a:pPr>
            <a:r>
              <a:rPr lang="ru-RU" sz="2000" dirty="0" smtClean="0">
                <a:solidFill>
                  <a:srgbClr val="CF1356"/>
                </a:solidFill>
                <a:latin typeface="Book Antiqua" panose="02040602050305030304" pitchFamily="18" charset="0"/>
              </a:rPr>
              <a:t>до </a:t>
            </a:r>
            <a:r>
              <a:rPr lang="ru-RU" sz="2000" b="1" dirty="0" smtClean="0">
                <a:solidFill>
                  <a:srgbClr val="CF1356"/>
                </a:solidFill>
                <a:latin typeface="Book Antiqua" panose="02040602050305030304" pitchFamily="18" charset="0"/>
              </a:rPr>
              <a:t>37 в 2018 году</a:t>
            </a:r>
            <a:r>
              <a:rPr lang="ru-RU" sz="2000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). 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285852" y="260351"/>
            <a:ext cx="7643866" cy="668319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Академическое признание</a:t>
            </a:r>
            <a:endParaRPr lang="ru-RU" b="1" dirty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3786190"/>
            <a:ext cx="8358219" cy="2305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8288" algn="just" eaLnBrk="0" hangingPunct="0">
              <a:lnSpc>
                <a:spcPct val="90000"/>
              </a:lnSpc>
              <a:spcBef>
                <a:spcPts val="600"/>
              </a:spcBef>
              <a:defRPr/>
            </a:pPr>
            <a:r>
              <a:rPr lang="ru-RU" sz="2200" b="1" dirty="0">
                <a:solidFill>
                  <a:srgbClr val="CF1356"/>
                </a:solidFill>
                <a:latin typeface="+mn-lt"/>
                <a:cs typeface="Times New Roman" pitchFamily="18" charset="0"/>
              </a:rPr>
              <a:t>Выпускники нашего вуза подтверждают свою квалификацию </a:t>
            </a:r>
            <a:r>
              <a:rPr lang="ru-RU" sz="2200" b="1" dirty="0">
                <a:solidFill>
                  <a:schemeClr val="bg2"/>
                </a:solidFill>
                <a:latin typeface="+mn-lt"/>
                <a:cs typeface="Times New Roman" pitchFamily="18" charset="0"/>
              </a:rPr>
              <a:t>в США, Англии, Австралии, Индии, Сирии, Пакистане, Германии, Польше и во многих других странах</a:t>
            </a:r>
            <a:r>
              <a:rPr lang="ru-RU" sz="2200" b="1" dirty="0" smtClean="0">
                <a:solidFill>
                  <a:schemeClr val="bg2"/>
                </a:solidFill>
                <a:latin typeface="+mn-lt"/>
                <a:cs typeface="Times New Roman" pitchFamily="18" charset="0"/>
              </a:rPr>
              <a:t>.</a:t>
            </a:r>
          </a:p>
          <a:p>
            <a:pPr indent="268288" algn="just" eaLnBrk="0" hangingPunct="0">
              <a:lnSpc>
                <a:spcPct val="90000"/>
              </a:lnSpc>
              <a:spcBef>
                <a:spcPts val="600"/>
              </a:spcBef>
              <a:defRPr/>
            </a:pPr>
            <a:r>
              <a:rPr lang="ru-RU" sz="2200" b="1" dirty="0">
                <a:solidFill>
                  <a:schemeClr val="bg2"/>
                </a:solidFill>
                <a:latin typeface="+mn-lt"/>
              </a:rPr>
              <a:t>В 2016 году университет успешно прошел </a:t>
            </a:r>
            <a:r>
              <a:rPr lang="ru-RU" sz="2200" b="1" dirty="0">
                <a:solidFill>
                  <a:srgbClr val="CF1356"/>
                </a:solidFill>
                <a:latin typeface="+mn-lt"/>
              </a:rPr>
              <a:t>аккредитацию в Медицинском совете Мальдивской Республики</a:t>
            </a:r>
            <a:r>
              <a:rPr lang="ru-RU" sz="2200" b="1" dirty="0">
                <a:solidFill>
                  <a:schemeClr val="bg2"/>
                </a:solidFill>
                <a:latin typeface="+mn-lt"/>
              </a:rPr>
              <a:t>, а также подтвердил свою квалификацию в </a:t>
            </a:r>
            <a:r>
              <a:rPr lang="ru-RU" sz="2200" b="1" dirty="0">
                <a:solidFill>
                  <a:srgbClr val="CF1356"/>
                </a:solidFill>
                <a:latin typeface="+mn-lt"/>
              </a:rPr>
              <a:t>Медицинском Совете  Шри-Ланки </a:t>
            </a:r>
            <a:r>
              <a:rPr lang="ru-RU" sz="2200" b="1" dirty="0">
                <a:solidFill>
                  <a:schemeClr val="bg2"/>
                </a:solidFill>
                <a:latin typeface="+mn-lt"/>
              </a:rPr>
              <a:t>на следующие 5 лет (по 2021 год включительно).</a:t>
            </a:r>
            <a:endParaRPr lang="ru-RU" sz="2200" b="1" dirty="0">
              <a:solidFill>
                <a:schemeClr val="bg2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111622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4071934" y="1595845"/>
            <a:ext cx="4714879" cy="1618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eaLnBrk="0" hangingPunct="0">
              <a:lnSpc>
                <a:spcPct val="90000"/>
              </a:lnSpc>
              <a:spcBef>
                <a:spcPts val="600"/>
              </a:spcBef>
              <a:defRPr/>
            </a:pPr>
            <a:r>
              <a:rPr lang="ru-RU" sz="2200" b="1" dirty="0">
                <a:solidFill>
                  <a:srgbClr val="CF1356"/>
                </a:solidFill>
                <a:latin typeface="+mn-lt"/>
                <a:cs typeface="Times New Roman" pitchFamily="18" charset="0"/>
              </a:rPr>
              <a:t>Дипломы нашего университета признаны </a:t>
            </a:r>
            <a:r>
              <a:rPr lang="ru-RU" sz="2200" b="1" dirty="0" smtClean="0">
                <a:solidFill>
                  <a:schemeClr val="bg2"/>
                </a:solidFill>
                <a:latin typeface="+mn-lt"/>
                <a:cs typeface="Times New Roman" pitchFamily="18" charset="0"/>
              </a:rPr>
              <a:t>Всемирной организацией Здравоохранения, Медицинскими </a:t>
            </a:r>
            <a:r>
              <a:rPr lang="ru-RU" sz="2200" b="1" dirty="0">
                <a:solidFill>
                  <a:schemeClr val="bg2"/>
                </a:solidFill>
                <a:latin typeface="+mn-lt"/>
                <a:cs typeface="Times New Roman" pitchFamily="18" charset="0"/>
              </a:rPr>
              <a:t>Советами Индии, </a:t>
            </a:r>
            <a:r>
              <a:rPr lang="ru-RU" sz="2200" b="1" dirty="0" smtClean="0">
                <a:solidFill>
                  <a:schemeClr val="bg2"/>
                </a:solidFill>
                <a:latin typeface="+mn-lt"/>
                <a:cs typeface="Times New Roman" pitchFamily="18" charset="0"/>
              </a:rPr>
              <a:t>Мальдив, Шри- Ланки, </a:t>
            </a:r>
            <a:r>
              <a:rPr lang="ru-RU" sz="2200" b="1" dirty="0">
                <a:solidFill>
                  <a:schemeClr val="bg2"/>
                </a:solidFill>
                <a:latin typeface="+mn-lt"/>
                <a:cs typeface="Times New Roman" pitchFamily="18" charset="0"/>
              </a:rPr>
              <a:t>США. </a:t>
            </a:r>
          </a:p>
        </p:txBody>
      </p:sp>
      <p:pic>
        <p:nvPicPr>
          <p:cNvPr id="13" name="Рисунок 8" descr="выпускной (с дипломами студенты факультета иностранных учащихся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357298"/>
            <a:ext cx="3548927" cy="2357454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Рисунок 9" descr="journal2.t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9946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2691378"/>
              </p:ext>
            </p:extLst>
          </p:nvPr>
        </p:nvGraphicFramePr>
        <p:xfrm>
          <a:off x="251618" y="1484784"/>
          <a:ext cx="8640763" cy="3345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99" name="Лист" r:id="rId4" imgW="8134518" imgH="3009715" progId="Excel.Sheet.8">
                  <p:embed/>
                </p:oleObj>
              </mc:Choice>
              <mc:Fallback>
                <p:oleObj name="Лист" r:id="rId4" imgW="8134518" imgH="3009715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618" y="1484784"/>
                        <a:ext cx="8640763" cy="334548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85786" y="142852"/>
            <a:ext cx="7858180" cy="5847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Международная деятельность</a:t>
            </a:r>
          </a:p>
        </p:txBody>
      </p:sp>
      <p:sp>
        <p:nvSpPr>
          <p:cNvPr id="4104" name="Прямоугольник 7"/>
          <p:cNvSpPr>
            <a:spLocks noChangeArrowheads="1"/>
          </p:cNvSpPr>
          <p:nvPr/>
        </p:nvSpPr>
        <p:spPr bwMode="auto">
          <a:xfrm>
            <a:off x="1714500" y="895336"/>
            <a:ext cx="578643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2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Экспорт услуг (</a:t>
            </a:r>
            <a:r>
              <a:rPr lang="ru-RU" sz="2200" b="1" dirty="0" err="1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тыс.дол.США</a:t>
            </a:r>
            <a:r>
              <a:rPr lang="ru-RU" sz="22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)</a:t>
            </a:r>
            <a:endParaRPr lang="ru-RU" sz="2200" dirty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071391"/>
              </p:ext>
            </p:extLst>
          </p:nvPr>
        </p:nvGraphicFramePr>
        <p:xfrm>
          <a:off x="428596" y="4941168"/>
          <a:ext cx="8136904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89018"/>
                <a:gridCol w="994509"/>
                <a:gridCol w="994509"/>
                <a:gridCol w="994509"/>
                <a:gridCol w="994509"/>
                <a:gridCol w="1084925"/>
                <a:gridCol w="1084925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cs typeface="Arial" pitchFamily="34" charset="0"/>
                        </a:rPr>
                        <a:t>Год</a:t>
                      </a:r>
                      <a:endParaRPr lang="ru-RU" sz="18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cs typeface="Arial" pitchFamily="34" charset="0"/>
                        </a:rPr>
                        <a:t>2012 г.</a:t>
                      </a:r>
                      <a:endParaRPr lang="ru-RU" sz="18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cs typeface="Arial" pitchFamily="34" charset="0"/>
                        </a:rPr>
                        <a:t>2013 г.</a:t>
                      </a:r>
                      <a:endParaRPr lang="ru-RU" sz="18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cs typeface="Arial" pitchFamily="34" charset="0"/>
                        </a:rPr>
                        <a:t>2014 </a:t>
                      </a:r>
                      <a:r>
                        <a:rPr lang="ru-RU" sz="1800" b="1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cs typeface="Arial" pitchFamily="34" charset="0"/>
                        </a:rPr>
                        <a:t>г.</a:t>
                      </a:r>
                      <a:endParaRPr lang="ru-RU" sz="18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cs typeface="Arial" pitchFamily="34" charset="0"/>
                        </a:rPr>
                        <a:t>2015 г.</a:t>
                      </a:r>
                      <a:endParaRPr lang="ru-RU" sz="18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cs typeface="Arial" pitchFamily="34" charset="0"/>
                        </a:rPr>
                        <a:t>2016 г.</a:t>
                      </a:r>
                      <a:endParaRPr lang="ru-RU" sz="18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2017 г.</a:t>
                      </a:r>
                      <a:endParaRPr lang="ru-RU" sz="1800" b="1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cs typeface="Arial" pitchFamily="34" charset="0"/>
                        </a:rPr>
                        <a:t>Исполнено </a:t>
                      </a:r>
                      <a:r>
                        <a:rPr lang="en-US" sz="1800" b="1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cs typeface="Arial" pitchFamily="34" charset="0"/>
                        </a:rPr>
                        <a:t>(</a:t>
                      </a:r>
                      <a:r>
                        <a:rPr lang="ru-RU" sz="1800" b="1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cs typeface="Arial" pitchFamily="34" charset="0"/>
                        </a:rPr>
                        <a:t>%)</a:t>
                      </a:r>
                      <a:endParaRPr lang="ru-RU" sz="18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cs typeface="Arial" pitchFamily="34" charset="0"/>
                        </a:rPr>
                        <a:t>127,7</a:t>
                      </a:r>
                      <a:endParaRPr lang="ru-RU" sz="18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cs typeface="Arial" pitchFamily="34" charset="0"/>
                        </a:rPr>
                        <a:t>120,4</a:t>
                      </a:r>
                      <a:endParaRPr lang="ru-RU" sz="18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cs typeface="Arial" pitchFamily="34" charset="0"/>
                        </a:rPr>
                        <a:t>106,3</a:t>
                      </a:r>
                      <a:endParaRPr lang="ru-RU" sz="18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cs typeface="Arial" pitchFamily="34" charset="0"/>
                        </a:rPr>
                        <a:t>101,7</a:t>
                      </a:r>
                      <a:endParaRPr lang="ru-RU" sz="18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cs typeface="Arial" pitchFamily="34" charset="0"/>
                        </a:rPr>
                        <a:t>113,5</a:t>
                      </a:r>
                      <a:endParaRPr lang="ru-RU" sz="18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115,9</a:t>
                      </a:r>
                      <a:endParaRPr lang="ru-RU" sz="1800" b="1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5725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57290" y="260351"/>
            <a:ext cx="7500990" cy="811196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  <a:spcBef>
                <a:spcPts val="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Arial" charset="0"/>
              </a:rPr>
              <a:t>Основные показатели </a:t>
            </a:r>
            <a:r>
              <a:rPr lang="ru-RU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Arial" charset="0"/>
              </a:rPr>
              <a:t>клинической </a:t>
            </a: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Arial" charset="0"/>
              </a:rPr>
              <a:t>работы </a:t>
            </a:r>
          </a:p>
        </p:txBody>
      </p:sp>
      <p:pic>
        <p:nvPicPr>
          <p:cNvPr id="87043" name="Рисунок 10" descr="journal2.t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Объект 8"/>
          <p:cNvSpPr txBox="1">
            <a:spLocks/>
          </p:cNvSpPr>
          <p:nvPr/>
        </p:nvSpPr>
        <p:spPr>
          <a:xfrm>
            <a:off x="214282" y="1273438"/>
            <a:ext cx="8572560" cy="440120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marR="0" lvl="0" indent="-285750" algn="l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70000"/>
              <a:buFont typeface="Wingdings" pitchFamily="2" charset="2"/>
              <a:buChar char="ü"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26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 клинических кафедр;</a:t>
            </a:r>
          </a:p>
          <a:p>
            <a:pPr marL="285750" marR="0" lvl="0" indent="-285750" algn="l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>
                <a:srgbClr val="C00000"/>
              </a:buClr>
              <a:buSzPct val="70000"/>
              <a:buFont typeface="Wingdings" pitchFamily="2" charset="2"/>
              <a:buChar char="ü"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22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 клинические базы;</a:t>
            </a:r>
          </a:p>
          <a:p>
            <a:pPr marL="285750" marR="0" lvl="0" indent="-285750" algn="l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>
                <a:srgbClr val="C00000"/>
              </a:buClr>
              <a:buSzPct val="70000"/>
              <a:buFont typeface="Wingdings" pitchFamily="2" charset="2"/>
              <a:buChar char="ü"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 по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 32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специальностям помощь оказывают:</a:t>
            </a:r>
          </a:p>
          <a:p>
            <a:pPr marL="365125" marR="0" lvl="0" algn="l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>
                <a:srgbClr val="CF1356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1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 член-корреспондент НАН Беларуси, </a:t>
            </a:r>
          </a:p>
          <a:p>
            <a:pPr marL="365125" marR="0" lvl="0" algn="l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>
                <a:srgbClr val="CF1356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 доктора наук –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5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,</a:t>
            </a:r>
          </a:p>
          <a:p>
            <a:pPr marL="365125" eaLnBrk="0" hangingPunct="0">
              <a:spcBef>
                <a:spcPts val="0"/>
              </a:spcBef>
              <a:buClr>
                <a:srgbClr val="CF1356"/>
              </a:buClr>
              <a:buSzPct val="100000"/>
              <a:buFont typeface="Arial" pitchFamily="34" charset="0"/>
              <a:buChar char="•"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kern="0" dirty="0">
                <a:solidFill>
                  <a:schemeClr val="bg2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профессора  -</a:t>
            </a:r>
            <a:r>
              <a:rPr lang="ru-RU" sz="2000" b="1" kern="0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kern="0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Times New Roman" panose="02020603050405020304" pitchFamily="18" charset="0"/>
              </a:rPr>
              <a:t>29,</a:t>
            </a:r>
            <a:endParaRPr lang="ru-RU" sz="2000" b="1" kern="0" dirty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365125" marR="0" lvl="0" algn="l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>
                <a:srgbClr val="CF1356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кандидаты медицинских наук –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56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,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365125" marR="0" lvl="0" algn="l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>
                <a:srgbClr val="CF1356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0" cap="none" spc="0" normalizeH="0" baseline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доценты</a:t>
            </a:r>
            <a:r>
              <a:rPr kumimoji="0" lang="ru-RU" sz="2000" b="1" i="0" u="none" strike="noStrike" kern="0" cap="none" spc="0" normalizeH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 - </a:t>
            </a:r>
            <a:r>
              <a:rPr kumimoji="0" lang="ru-RU" sz="2000" b="1" i="0" u="none" strike="noStrike" kern="0" cap="none" spc="0" normalizeH="0" dirty="0" smtClean="0">
                <a:ln>
                  <a:noFill/>
                </a:ln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97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>
                <a:srgbClr val="C00000"/>
              </a:buClr>
              <a:buSzPct val="70000"/>
              <a:buFont typeface="Wingdings" pitchFamily="2" charset="2"/>
              <a:buChar char="ü"/>
              <a:tabLst/>
              <a:defRPr/>
            </a:pPr>
            <a:r>
              <a:rPr kumimoji="0" lang="ru-RU" sz="2000" b="1" i="0" strike="noStrike" kern="0" cap="none" spc="0" normalizeH="0" baseline="0" noProof="0" dirty="0" smtClean="0">
                <a:ln>
                  <a:noFill/>
                </a:ln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2000" b="1" i="0" strike="noStrike" kern="0" cap="none" spc="0" normalizeH="0" baseline="0" noProof="0" dirty="0" smtClean="0">
                <a:ln>
                  <a:noFill/>
                </a:ln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2</a:t>
            </a:r>
            <a:r>
              <a:rPr kumimoji="0" lang="ru-RU" sz="2000" b="1" i="0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 сотрудников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университета работают в составе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7 областных проблемных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комиссий по демографической безопасности; </a:t>
            </a:r>
          </a:p>
          <a:p>
            <a:pPr marL="285750" marR="0" lvl="0" indent="-285750" algn="l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>
                <a:srgbClr val="C00000"/>
              </a:buClr>
              <a:buSzPct val="70000"/>
              <a:buFont typeface="Wingdings" pitchFamily="2" charset="2"/>
              <a:buChar char="ü"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strike="noStrike" kern="0" cap="none" spc="0" normalizeH="0" baseline="0" noProof="0" dirty="0" smtClean="0">
                <a:ln>
                  <a:noFill/>
                </a:ln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11</a:t>
            </a:r>
            <a:r>
              <a:rPr kumimoji="0" lang="ru-RU" sz="2000" b="1" i="0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 сотрудников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университета выполняют обязанности </a:t>
            </a:r>
            <a:r>
              <a:rPr lang="ru-RU" sz="2000" b="1" kern="0" dirty="0" smtClean="0">
                <a:solidFill>
                  <a:schemeClr val="bg2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главных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внештатных специалистов управления здравоохранения Гродненского облисполкома.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uLnTx/>
              <a:uFillTx/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84043" name="Object 2"/>
          <p:cNvGraphicFramePr>
            <a:graphicFrameLocks noChangeAspect="1"/>
          </p:cNvGraphicFramePr>
          <p:nvPr/>
        </p:nvGraphicFramePr>
        <p:xfrm>
          <a:off x="6715140" y="1500174"/>
          <a:ext cx="2152044" cy="1497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800" name="Corel PHOTO-PAINT 11.0 Image" r:id="rId4" imgW="6345949" imgH="4416561" progId="">
                  <p:embed/>
                </p:oleObj>
              </mc:Choice>
              <mc:Fallback>
                <p:oleObj name="Corel PHOTO-PAINT 11.0 Image" r:id="rId4" imgW="6345949" imgH="4416561" progId="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1500174"/>
                        <a:ext cx="2152044" cy="1497012"/>
                      </a:xfrm>
                      <a:prstGeom prst="rect">
                        <a:avLst/>
                      </a:prstGeom>
                      <a:noFill/>
                      <a:ln w="28575" cmpd="thickThin">
                        <a:solidFill>
                          <a:srgbClr val="CC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" descr="2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29454" y="5357826"/>
            <a:ext cx="2143140" cy="1459755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6" y="5384625"/>
            <a:ext cx="1904528" cy="1428751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57290" y="260351"/>
            <a:ext cx="7500990" cy="811196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  <a:spcBef>
                <a:spcPts val="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Кадровое обеспечение </a:t>
            </a:r>
            <a:r>
              <a:rPr lang="ru-RU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клинической </a:t>
            </a:r>
            <a:r>
              <a:rPr lang="ru-RU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Arial" charset="0"/>
              </a:rPr>
              <a:t>работы </a:t>
            </a:r>
            <a:endParaRPr lang="ru-RU" b="1" dirty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Arial" charset="0"/>
            </a:endParaRPr>
          </a:p>
        </p:txBody>
      </p:sp>
      <p:pic>
        <p:nvPicPr>
          <p:cNvPr id="87043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2" name="Group 2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7547869"/>
              </p:ext>
            </p:extLst>
          </p:nvPr>
        </p:nvGraphicFramePr>
        <p:xfrm>
          <a:off x="214679" y="1628800"/>
          <a:ext cx="8750331" cy="243840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756748"/>
                <a:gridCol w="2160240"/>
                <a:gridCol w="1656184"/>
                <a:gridCol w="1008112"/>
                <a:gridCol w="919438"/>
                <a:gridCol w="952770"/>
                <a:gridCol w="1296839"/>
              </a:tblGrid>
              <a:tr h="363096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itchFamily="18" charset="0"/>
                        </a:rPr>
                        <a:t>Год</a:t>
                      </a:r>
                    </a:p>
                  </a:txBody>
                  <a:tcPr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itchFamily="18" charset="0"/>
                        </a:rPr>
                        <a:t>Число работников, имеющих в/о по профилю «Здравоохранение»</a:t>
                      </a:r>
                    </a:p>
                  </a:txBody>
                  <a:tcPr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itchFamily="18" charset="0"/>
                        </a:rPr>
                        <a:t>Из них работают на клинических кафедрах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 Antiqua" pitchFamily="18" charset="0"/>
                      </a:endParaRPr>
                    </a:p>
                  </a:txBody>
                  <a:tcPr anchor="ctr" horzOverflow="overflow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itchFamily="18" charset="0"/>
                        </a:rPr>
                        <a:t>Имеют квалификационные категории по специальности «Врач»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Book Antiqua" pitchFamily="18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46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itchFamily="18" charset="0"/>
                        </a:rPr>
                        <a:t>Высшая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itchFamily="18" charset="0"/>
                        </a:rPr>
                        <a:t>Первая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itchFamily="18" charset="0"/>
                        </a:rPr>
                        <a:t>Вторая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itchFamily="18" charset="0"/>
                        </a:rPr>
                        <a:t>Без категории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anchor="ctr" horzOverflow="overflow"/>
                </a:tc>
              </a:tr>
              <a:tr h="37527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itchFamily="18" charset="0"/>
                        </a:rPr>
                        <a:t>2012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F1356"/>
                          </a:solidFill>
                          <a:effectLst/>
                          <a:latin typeface="Book Antiqua" pitchFamily="18" charset="0"/>
                        </a:rPr>
                        <a:t>411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itchFamily="18" charset="0"/>
                        </a:rPr>
                        <a:t>303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F1356"/>
                          </a:solidFill>
                          <a:effectLst/>
                          <a:latin typeface="Book Antiqua" pitchFamily="18" charset="0"/>
                        </a:rPr>
                        <a:t>73,7%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itchFamily="18" charset="0"/>
                        </a:rPr>
                        <a:t>117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F1356"/>
                          </a:solidFill>
                          <a:effectLst/>
                          <a:latin typeface="Book Antiqua" pitchFamily="18" charset="0"/>
                        </a:rPr>
                        <a:t>38,6%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itchFamily="18" charset="0"/>
                        </a:rPr>
                        <a:t>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F1356"/>
                          </a:solidFill>
                          <a:effectLst/>
                          <a:latin typeface="Book Antiqua" pitchFamily="18" charset="0"/>
                        </a:rPr>
                        <a:t>16,5%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itchFamily="18" charset="0"/>
                        </a:rPr>
                        <a:t>32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F1356"/>
                          </a:solidFill>
                          <a:effectLst/>
                          <a:latin typeface="Book Antiqua" pitchFamily="18" charset="0"/>
                        </a:rPr>
                        <a:t>10,6%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itchFamily="18" charset="0"/>
                        </a:rPr>
                        <a:t>104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F1356"/>
                          </a:solidFill>
                          <a:effectLst/>
                          <a:latin typeface="Book Antiqua" pitchFamily="18" charset="0"/>
                        </a:rPr>
                        <a:t>34,3%</a:t>
                      </a:r>
                    </a:p>
                  </a:txBody>
                  <a:tcPr anchor="ctr" horzOverflow="overflow"/>
                </a:tc>
              </a:tr>
              <a:tr h="39278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itchFamily="18" charset="0"/>
                        </a:rPr>
                        <a:t>2018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F1356"/>
                          </a:solidFill>
                          <a:effectLst/>
                          <a:latin typeface="Book Antiqua" pitchFamily="18" charset="0"/>
                        </a:rPr>
                        <a:t>445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F1356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itchFamily="18" charset="0"/>
                        </a:rPr>
                        <a:t>298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F1356"/>
                          </a:solidFill>
                          <a:effectLst/>
                          <a:latin typeface="Book Antiqua" pitchFamily="18" charset="0"/>
                        </a:rPr>
                        <a:t>67,0%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itchFamily="18" charset="0"/>
                        </a:rPr>
                        <a:t>158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F1356"/>
                          </a:solidFill>
                          <a:effectLst/>
                          <a:latin typeface="Book Antiqua" pitchFamily="18" charset="0"/>
                        </a:rPr>
                        <a:t>53,0%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itchFamily="18" charset="0"/>
                        </a:rPr>
                        <a:t>82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F1356"/>
                          </a:solidFill>
                          <a:effectLst/>
                          <a:latin typeface="Book Antiqua" pitchFamily="18" charset="0"/>
                        </a:rPr>
                        <a:t>27,5%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itchFamily="18" charset="0"/>
                        </a:rPr>
                        <a:t>29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F1356"/>
                          </a:solidFill>
                          <a:effectLst/>
                          <a:latin typeface="Book Antiqua" pitchFamily="18" charset="0"/>
                        </a:rPr>
                        <a:t>9,75%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itchFamily="18" charset="0"/>
                        </a:rPr>
                        <a:t>29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F1356"/>
                          </a:solidFill>
                          <a:effectLst/>
                          <a:latin typeface="Book Antiqua" pitchFamily="18" charset="0"/>
                        </a:rPr>
                        <a:t>9,75%</a:t>
                      </a:r>
                    </a:p>
                  </a:txBody>
                  <a:tcPr anchor="ctr" horzOverflow="overflow"/>
                </a:tc>
              </a:tr>
            </a:tbl>
          </a:graphicData>
        </a:graphic>
      </p:graphicFrame>
      <p:pic>
        <p:nvPicPr>
          <p:cNvPr id="13" name="Picture 1" descr="F:\10 Хирургия\jpg\IMG01_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5991" y="4509120"/>
            <a:ext cx="2592289" cy="1728192"/>
          </a:xfrm>
          <a:prstGeom prst="rect">
            <a:avLst/>
          </a:prstGeom>
          <a:noFill/>
          <a:ln w="28575" cmpd="thickThin">
            <a:solidFill>
              <a:srgbClr val="CF1356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249728" y="4205406"/>
            <a:ext cx="601626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Гранты Президента </a:t>
            </a:r>
            <a:r>
              <a:rPr lang="ru-RU" sz="24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Республики </a:t>
            </a:r>
            <a:r>
              <a:rPr lang="ru-RU" sz="24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Беларусь</a:t>
            </a:r>
          </a:p>
          <a:p>
            <a:pPr algn="ctr"/>
            <a:r>
              <a:rPr lang="ru-RU" sz="24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 области здравоохранения</a:t>
            </a:r>
          </a:p>
          <a:p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2017 г. – Хоров О.Г.</a:t>
            </a:r>
          </a:p>
          <a:p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2018 г. – </a:t>
            </a:r>
            <a:r>
              <a:rPr lang="ru-RU" sz="2000" b="1" dirty="0" err="1" smtClean="0">
                <a:solidFill>
                  <a:schemeClr val="bg2"/>
                </a:solidFill>
                <a:latin typeface="Book Antiqua" pitchFamily="18" charset="0"/>
              </a:rPr>
              <a:t>Лашковский</a:t>
            </a:r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 В.В., Меламед В.Д.</a:t>
            </a:r>
            <a:endParaRPr lang="ru-RU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81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214414" y="214290"/>
            <a:ext cx="7715304" cy="811196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30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Arial" charset="0"/>
              </a:rPr>
              <a:t>Основные показатели </a:t>
            </a:r>
            <a:r>
              <a:rPr lang="ru-RU" sz="3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Arial" charset="0"/>
              </a:rPr>
              <a:t>клинической </a:t>
            </a:r>
            <a:r>
              <a:rPr lang="ru-RU" sz="30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Arial" charset="0"/>
              </a:rPr>
              <a:t>работы</a:t>
            </a:r>
            <a:r>
              <a:rPr lang="ru-RU" sz="3000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Arial" charset="0"/>
              </a:rPr>
              <a:t> </a:t>
            </a:r>
          </a:p>
        </p:txBody>
      </p:sp>
      <p:pic>
        <p:nvPicPr>
          <p:cNvPr id="87043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Group 18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5488164"/>
              </p:ext>
            </p:extLst>
          </p:nvPr>
        </p:nvGraphicFramePr>
        <p:xfrm>
          <a:off x="285721" y="1017632"/>
          <a:ext cx="8501121" cy="5080326"/>
        </p:xfrm>
        <a:graphic>
          <a:graphicData uri="http://schemas.openxmlformats.org/drawingml/2006/table">
            <a:tbl>
              <a:tblPr/>
              <a:tblGrid>
                <a:gridCol w="333447"/>
                <a:gridCol w="3249669"/>
                <a:gridCol w="846039"/>
                <a:gridCol w="857256"/>
                <a:gridCol w="785818"/>
                <a:gridCol w="785818"/>
                <a:gridCol w="785818"/>
                <a:gridCol w="857256"/>
              </a:tblGrid>
              <a:tr h="6152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№</a:t>
                      </a:r>
                      <a:endParaRPr kumimoji="0" 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Book Antiqua" panose="02040602050305030304" pitchFamily="18" charset="0"/>
                        <a:cs typeface="Arial" pitchFamily="34" charset="0"/>
                      </a:endParaRP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Вид оказываемой лечебно-консультативной помощи</a:t>
                      </a:r>
                      <a:endParaRPr kumimoji="0" 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Book Antiqua" panose="02040602050305030304" pitchFamily="18" charset="0"/>
                        <a:cs typeface="Arial" pitchFamily="34" charset="0"/>
                      </a:endParaRP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2012 г.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2013 г.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2014 г.</a:t>
                      </a: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201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5</a:t>
                      </a: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 г.</a:t>
                      </a: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2016 г.</a:t>
                      </a: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2017 г.</a:t>
                      </a: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21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Book Antiqua" panose="02040602050305030304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Консультации: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Book Antiqua" panose="02040602050305030304" pitchFamily="18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- на клинических базах г. Гродно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- в поликлиниках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- в УЗ Гродненской и Брестской области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174 784</a:t>
                      </a:r>
                      <a:endParaRPr lang="ru-RU" sz="15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151 730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20 504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2 </a:t>
                      </a:r>
                      <a:r>
                        <a:rPr lang="ru-RU" sz="1500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550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5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178 486</a:t>
                      </a:r>
                      <a:endParaRPr lang="ru-RU" sz="15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155 706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20 165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2 </a:t>
                      </a:r>
                      <a:r>
                        <a:rPr lang="ru-RU" sz="1500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615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5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187 487</a:t>
                      </a:r>
                      <a:endParaRPr lang="ru-RU" sz="15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154 083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22 296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2 </a:t>
                      </a:r>
                      <a:r>
                        <a:rPr lang="ru-RU" sz="1500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108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5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155 728</a:t>
                      </a:r>
                      <a:endParaRPr lang="ru-RU" sz="15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128 971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24 769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1 </a:t>
                      </a:r>
                      <a:r>
                        <a:rPr lang="ru-RU" sz="1500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988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5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148 124</a:t>
                      </a:r>
                      <a:endParaRPr lang="ru-RU" sz="15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115 210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31 457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1 </a:t>
                      </a:r>
                      <a:r>
                        <a:rPr lang="ru-RU" sz="1500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457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5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kern="12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Arial" pitchFamily="34" charset="0"/>
                        </a:rPr>
                        <a:t>262 220</a:t>
                      </a:r>
                      <a:endParaRPr lang="ru-RU" sz="15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kern="12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Arial" pitchFamily="34" charset="0"/>
                        </a:rPr>
                        <a:t>233 257</a:t>
                      </a:r>
                      <a:endParaRPr lang="ru-RU" sz="15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kern="12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Arial" pitchFamily="34" charset="0"/>
                        </a:rPr>
                        <a:t>27 874</a:t>
                      </a:r>
                      <a:endParaRPr lang="ru-RU" sz="15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kern="12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Arial" pitchFamily="34" charset="0"/>
                        </a:rPr>
                        <a:t>1 </a:t>
                      </a:r>
                      <a:r>
                        <a:rPr lang="ru-RU" sz="1500" kern="1200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Arial" pitchFamily="34" charset="0"/>
                        </a:rPr>
                        <a:t>089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5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58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Book Antiqua" panose="02040602050305030304" pitchFamily="18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Консилиумы: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- на основных клинических базах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- в поликлинических условиях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- выездные УЗ Гродненской и Брестской обл.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13 076</a:t>
                      </a:r>
                      <a:endParaRPr lang="ru-RU" sz="15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12 110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796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170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5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13 288</a:t>
                      </a:r>
                      <a:endParaRPr lang="ru-RU" sz="15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12 249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887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152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5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22 415</a:t>
                      </a:r>
                      <a:endParaRPr lang="ru-RU" sz="15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16 973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4 937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505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5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24 033</a:t>
                      </a:r>
                      <a:endParaRPr lang="ru-RU" sz="15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19 835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3 577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621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5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22 159</a:t>
                      </a:r>
                      <a:endParaRPr lang="ru-RU" sz="15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15 169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6 495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495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5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kern="12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Arial" pitchFamily="34" charset="0"/>
                        </a:rPr>
                        <a:t>21 435</a:t>
                      </a:r>
                      <a:endParaRPr lang="ru-RU" sz="15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kern="12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Arial" pitchFamily="34" charset="0"/>
                        </a:rPr>
                        <a:t>17 079</a:t>
                      </a:r>
                      <a:endParaRPr lang="ru-RU" sz="15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kern="12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Arial" pitchFamily="34" charset="0"/>
                        </a:rPr>
                        <a:t>3 897</a:t>
                      </a:r>
                      <a:endParaRPr lang="ru-RU" sz="15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kern="1200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Arial" pitchFamily="34" charset="0"/>
                        </a:rPr>
                        <a:t>459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5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3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Book Antiqua" panose="02040602050305030304" pitchFamily="18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Количество операций: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в том числе: - сложные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                    -высокотехнологичные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6 331</a:t>
                      </a:r>
                      <a:endParaRPr lang="ru-RU" sz="150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323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684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6700</a:t>
                      </a:r>
                      <a:endParaRPr lang="ru-RU" sz="150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465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799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7 898</a:t>
                      </a:r>
                      <a:endParaRPr lang="ru-RU" sz="150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648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1 640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7 258</a:t>
                      </a:r>
                      <a:endParaRPr lang="ru-RU" sz="150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610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1 425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7 612</a:t>
                      </a:r>
                      <a:endParaRPr lang="ru-RU" sz="15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589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1 519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kern="12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Arial" pitchFamily="34" charset="0"/>
                        </a:rPr>
                        <a:t>7 355</a:t>
                      </a:r>
                      <a:endParaRPr lang="ru-RU" sz="15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kern="12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Arial" pitchFamily="34" charset="0"/>
                        </a:rPr>
                        <a:t>649</a:t>
                      </a:r>
                      <a:endParaRPr lang="ru-RU" sz="15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kern="12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Arial" pitchFamily="34" charset="0"/>
                        </a:rPr>
                        <a:t>1 464</a:t>
                      </a:r>
                      <a:endParaRPr lang="ru-RU" sz="15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4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Book Antiqua" panose="02040602050305030304" pitchFamily="18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Количество выездов: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Book Antiqua" panose="02040602050305030304" pitchFamily="18" charset="0"/>
                          <a:cs typeface="Arial" pitchFamily="34" charset="0"/>
                        </a:rPr>
                        <a:t>из них по программе «Мать и дитя»  в Гродненскую и Брестскую обл.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85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5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86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5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109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5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122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5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91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5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Calibri"/>
                          <a:cs typeface="Arial" pitchFamily="34" charset="0"/>
                        </a:rPr>
                        <a:t>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kern="1200" dirty="0" smtClean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Arial" pitchFamily="34" charset="0"/>
                        </a:rPr>
                        <a:t>160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5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kern="1200" dirty="0">
                          <a:solidFill>
                            <a:schemeClr val="bg2"/>
                          </a:solidFill>
                          <a:latin typeface="Book Antiqua" panose="02040602050305030304" pitchFamily="18" charset="0"/>
                          <a:ea typeface="Times New Roman"/>
                          <a:cs typeface="Arial" pitchFamily="34" charset="0"/>
                        </a:rPr>
                        <a:t>27</a:t>
                      </a:r>
                      <a:endParaRPr lang="ru-RU" sz="1500" dirty="0">
                        <a:solidFill>
                          <a:schemeClr val="bg2"/>
                        </a:solidFill>
                        <a:latin typeface="Book Antiqua" panose="02040602050305030304" pitchFamily="18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71604" y="260350"/>
            <a:ext cx="6959621" cy="596900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Основные даты истории</a:t>
            </a:r>
          </a:p>
        </p:txBody>
      </p:sp>
      <p:pic>
        <p:nvPicPr>
          <p:cNvPr id="37891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357422" y="857232"/>
            <a:ext cx="6679074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75" indent="-714375">
              <a:lnSpc>
                <a:spcPct val="90000"/>
              </a:lnSpc>
              <a:spcBef>
                <a:spcPts val="600"/>
              </a:spcBef>
            </a:pPr>
            <a:r>
              <a:rPr lang="ru-RU" sz="2000" b="1" dirty="0" smtClean="0">
                <a:solidFill>
                  <a:srgbClr val="CF1356"/>
                </a:solidFill>
                <a:latin typeface="Book Antiqua" pitchFamily="18" charset="0"/>
              </a:rPr>
              <a:t>1998</a:t>
            </a:r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 - Учреждено звание </a:t>
            </a:r>
            <a:r>
              <a:rPr lang="ru-RU" sz="2000" b="1" dirty="0" err="1" smtClean="0">
                <a:solidFill>
                  <a:schemeClr val="bg2"/>
                </a:solidFill>
                <a:latin typeface="Book Antiqua" pitchFamily="18" charset="0"/>
              </a:rPr>
              <a:t>Doctor</a:t>
            </a:r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 </a:t>
            </a:r>
            <a:r>
              <a:rPr lang="ru-RU" sz="2000" b="1" dirty="0" err="1" smtClean="0">
                <a:solidFill>
                  <a:schemeClr val="bg2"/>
                </a:solidFill>
                <a:latin typeface="Book Antiqua" pitchFamily="18" charset="0"/>
              </a:rPr>
              <a:t>honoris</a:t>
            </a:r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 </a:t>
            </a:r>
            <a:r>
              <a:rPr lang="ru-RU" sz="2000" b="1" dirty="0" err="1" smtClean="0">
                <a:solidFill>
                  <a:schemeClr val="bg2"/>
                </a:solidFill>
                <a:latin typeface="Book Antiqua" pitchFamily="18" charset="0"/>
              </a:rPr>
              <a:t>causa</a:t>
            </a:r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 </a:t>
            </a:r>
            <a:r>
              <a:rPr lang="ru-RU" sz="2000" b="1" dirty="0" err="1" smtClean="0">
                <a:solidFill>
                  <a:schemeClr val="bg2"/>
                </a:solidFill>
                <a:latin typeface="Book Antiqua" pitchFamily="18" charset="0"/>
              </a:rPr>
              <a:t>ГрГМИ</a:t>
            </a:r>
            <a:endParaRPr lang="ru-RU" sz="2000" b="1" dirty="0" smtClean="0">
              <a:solidFill>
                <a:schemeClr val="bg2"/>
              </a:solidFill>
              <a:latin typeface="Book Antiqua" pitchFamily="18" charset="0"/>
            </a:endParaRPr>
          </a:p>
          <a:p>
            <a:pPr marL="714375" indent="-714375">
              <a:lnSpc>
                <a:spcPct val="90000"/>
              </a:lnSpc>
              <a:spcBef>
                <a:spcPts val="600"/>
              </a:spcBef>
            </a:pPr>
            <a:r>
              <a:rPr lang="ru-RU" sz="2000" b="1" dirty="0" smtClean="0">
                <a:solidFill>
                  <a:srgbClr val="CF1356"/>
                </a:solidFill>
                <a:latin typeface="Book Antiqua" pitchFamily="18" charset="0"/>
              </a:rPr>
              <a:t>1998</a:t>
            </a:r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 - Учреждена медаль “За заслуги перед университетом”</a:t>
            </a:r>
          </a:p>
          <a:p>
            <a:pPr marL="714375" indent="-714375">
              <a:lnSpc>
                <a:spcPct val="90000"/>
              </a:lnSpc>
              <a:spcBef>
                <a:spcPts val="600"/>
              </a:spcBef>
            </a:pPr>
            <a:r>
              <a:rPr lang="ru-RU" sz="2000" b="1" dirty="0" smtClean="0">
                <a:solidFill>
                  <a:srgbClr val="CF1356"/>
                </a:solidFill>
                <a:latin typeface="Book Antiqua" pitchFamily="18" charset="0"/>
              </a:rPr>
              <a:t>2000</a:t>
            </a:r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 - Аккредитация Гродненского государственного медицинского института на статус профильного университета</a:t>
            </a:r>
          </a:p>
          <a:p>
            <a:pPr marL="714375" indent="-714375">
              <a:lnSpc>
                <a:spcPct val="90000"/>
              </a:lnSpc>
              <a:spcBef>
                <a:spcPts val="600"/>
              </a:spcBef>
            </a:pPr>
            <a:r>
              <a:rPr lang="ru-RU" sz="2000" b="1" dirty="0" smtClean="0">
                <a:solidFill>
                  <a:srgbClr val="CF1356"/>
                </a:solidFill>
                <a:latin typeface="Book Antiqua" pitchFamily="18" charset="0"/>
              </a:rPr>
              <a:t>2000</a:t>
            </a:r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 - Утвержден устав, герб университета</a:t>
            </a:r>
          </a:p>
          <a:p>
            <a:pPr marL="714375" indent="-714375">
              <a:lnSpc>
                <a:spcPct val="90000"/>
              </a:lnSpc>
              <a:spcBef>
                <a:spcPts val="600"/>
              </a:spcBef>
            </a:pPr>
            <a:r>
              <a:rPr lang="ru-RU" sz="2000" b="1" dirty="0" smtClean="0">
                <a:solidFill>
                  <a:srgbClr val="CF1356"/>
                </a:solidFill>
                <a:latin typeface="Book Antiqua" pitchFamily="18" charset="0"/>
              </a:rPr>
              <a:t>2003</a:t>
            </a:r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  - Учрежден «Журнал Гродненского государственного медицинского университета»</a:t>
            </a:r>
          </a:p>
          <a:p>
            <a:pPr marL="714375" indent="-714375">
              <a:lnSpc>
                <a:spcPct val="90000"/>
              </a:lnSpc>
              <a:spcBef>
                <a:spcPts val="600"/>
              </a:spcBef>
            </a:pPr>
            <a:r>
              <a:rPr lang="ru-RU" sz="2000" b="1" dirty="0" smtClean="0">
                <a:solidFill>
                  <a:srgbClr val="CF1356"/>
                </a:solidFill>
                <a:latin typeface="Book Antiqua" pitchFamily="18" charset="0"/>
              </a:rPr>
              <a:t>2003</a:t>
            </a:r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 - Начато преподавание на английском языке для иностранных студентов </a:t>
            </a:r>
          </a:p>
          <a:p>
            <a:pPr marL="714375" indent="-714375">
              <a:lnSpc>
                <a:spcPct val="90000"/>
              </a:lnSpc>
              <a:spcBef>
                <a:spcPts val="600"/>
              </a:spcBef>
            </a:pPr>
            <a:r>
              <a:rPr lang="ru-RU" sz="2000" b="1" dirty="0" smtClean="0">
                <a:solidFill>
                  <a:srgbClr val="CF1356"/>
                </a:solidFill>
                <a:latin typeface="Book Antiqua" pitchFamily="18" charset="0"/>
              </a:rPr>
              <a:t>2006</a:t>
            </a:r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 – СНО награждено премией Специального фонда Президента Республики Беларусь</a:t>
            </a:r>
          </a:p>
          <a:p>
            <a:pPr marL="714375" indent="-714375">
              <a:lnSpc>
                <a:spcPct val="90000"/>
              </a:lnSpc>
              <a:spcBef>
                <a:spcPts val="600"/>
              </a:spcBef>
            </a:pPr>
            <a:r>
              <a:rPr lang="ru-RU" sz="2000" b="1" dirty="0" smtClean="0">
                <a:solidFill>
                  <a:srgbClr val="CF1356"/>
                </a:solidFill>
                <a:latin typeface="Book Antiqua" pitchFamily="18" charset="0"/>
              </a:rPr>
              <a:t>2008</a:t>
            </a:r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 - Образован медико-диагностический факультет</a:t>
            </a:r>
            <a:endParaRPr lang="ru-RU" sz="2000" b="1" dirty="0">
              <a:solidFill>
                <a:schemeClr val="bg2"/>
              </a:solidFill>
              <a:latin typeface="Book Antiqu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406" y="3571876"/>
            <a:ext cx="25003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Петр </a:t>
            </a:r>
          </a:p>
          <a:p>
            <a:pPr algn="ctr"/>
            <a:r>
              <a:rPr lang="ru-RU" sz="24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Васильевич</a:t>
            </a:r>
          </a:p>
          <a:p>
            <a:pPr algn="ctr"/>
            <a:r>
              <a:rPr lang="ru-RU" sz="2400" b="1" cap="all" dirty="0" err="1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Гарелик</a:t>
            </a:r>
            <a:endParaRPr lang="ru-RU" sz="2400" b="1" cap="all" dirty="0" smtClean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2"/>
                </a:solidFill>
                <a:latin typeface="Book Antiqua" pitchFamily="18" charset="0"/>
              </a:rPr>
              <a:t>профессор</a:t>
            </a:r>
          </a:p>
          <a:p>
            <a:pPr algn="ctr"/>
            <a:r>
              <a:rPr lang="ru-RU" sz="2400" b="1" dirty="0" smtClean="0">
                <a:solidFill>
                  <a:schemeClr val="bg2"/>
                </a:solidFill>
                <a:latin typeface="Book Antiqua" pitchFamily="18" charset="0"/>
              </a:rPr>
              <a:t>1998-2010</a:t>
            </a:r>
            <a:endParaRPr lang="ru-RU" sz="2400" b="1" dirty="0">
              <a:solidFill>
                <a:schemeClr val="bg2"/>
              </a:solidFill>
              <a:latin typeface="Book Antiqua" pitchFamily="18" charset="0"/>
            </a:endParaRPr>
          </a:p>
        </p:txBody>
      </p:sp>
      <p:pic>
        <p:nvPicPr>
          <p:cNvPr id="8" name="Picture 2" descr="568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46042"/>
            <a:ext cx="1500198" cy="2254396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300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57290" y="260351"/>
            <a:ext cx="7572428" cy="811196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  <a:spcBef>
                <a:spcPts val="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30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Arial" charset="0"/>
              </a:rPr>
              <a:t>Основные показатели </a:t>
            </a:r>
            <a:r>
              <a:rPr lang="ru-RU" sz="3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Arial" charset="0"/>
              </a:rPr>
              <a:t>клинической </a:t>
            </a:r>
            <a:r>
              <a:rPr lang="ru-RU" sz="30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Arial" charset="0"/>
              </a:rPr>
              <a:t>работы </a:t>
            </a:r>
          </a:p>
        </p:txBody>
      </p:sp>
      <p:pic>
        <p:nvPicPr>
          <p:cNvPr id="87043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500166" y="981889"/>
            <a:ext cx="73581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Разработаны и внедрены в лечебный процесс</a:t>
            </a:r>
            <a:endParaRPr lang="ru-RU" sz="2200" b="1" dirty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142844" y="1390546"/>
            <a:ext cx="8929718" cy="48245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173038" marR="0" lvl="0" indent="-173038" algn="l" defTabSz="914400" rtl="0" eaLnBrk="0" fontAlgn="base" latinLnBrk="0" hangingPunct="0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rgbClr val="C00000"/>
              </a:buClr>
              <a:buSzPct val="70000"/>
              <a:buFont typeface="Wingdings" pitchFamily="2" charset="2"/>
              <a:buChar char="ü"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сорбционно-дренажное устройство для лечения гнойных ран и полостей;</a:t>
            </a:r>
            <a:endParaRPr kumimoji="0" lang="ru-RU" sz="1800" b="1" i="1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uLnTx/>
              <a:uFillTx/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173038" marR="0" lvl="0" indent="-173038" algn="l" defTabSz="914400" rtl="0" eaLnBrk="0" fontAlgn="base" latinLnBrk="0" hangingPunct="0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rgbClr val="C00000"/>
              </a:buClr>
              <a:buSzPct val="70000"/>
              <a:buFont typeface="Wingdings" pitchFamily="2" charset="2"/>
              <a:buChar char="ü"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перевязочные материалы, содержащие </a:t>
            </a:r>
            <a:r>
              <a:rPr kumimoji="0" lang="ru-R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наночастицы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 золота и серебра;</a:t>
            </a:r>
            <a:endParaRPr kumimoji="0" lang="ru-RU" sz="1800" b="1" i="1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uLnTx/>
              <a:uFillTx/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173038" marR="0" lvl="0" indent="-173038" algn="l" defTabSz="914400" rtl="0" eaLnBrk="0" fontAlgn="base" latinLnBrk="0" hangingPunct="0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rgbClr val="C00000"/>
              </a:buClr>
              <a:buSzPct val="70000"/>
              <a:buFont typeface="Wingdings" pitchFamily="2" charset="2"/>
              <a:buChar char="ü"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раневые покрытия с </a:t>
            </a:r>
            <a:r>
              <a:rPr kumimoji="0" lang="ru-R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нановолокнами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хитозана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 «</a:t>
            </a:r>
            <a:r>
              <a:rPr kumimoji="0" lang="ru-R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Хитомед-ранозаживляющее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» и «</a:t>
            </a:r>
            <a:r>
              <a:rPr kumimoji="0" lang="ru-R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Хитомед-антимикробное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»;</a:t>
            </a:r>
            <a:endParaRPr kumimoji="0" lang="ru-RU" sz="1800" b="1" i="1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uLnTx/>
              <a:uFillTx/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173038" marR="0" lvl="0" indent="-173038" algn="l" defTabSz="914400" rtl="0" eaLnBrk="0" fontAlgn="base" latinLnBrk="0" hangingPunct="0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rgbClr val="C00000"/>
              </a:buClr>
              <a:buSzPct val="70000"/>
              <a:buFont typeface="Wingdings" pitchFamily="2" charset="2"/>
              <a:buChar char="ü"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динамическая МРТ таза для диагностики стрессового недержания мочи у женщин, что позволило разработать новую  </a:t>
            </a:r>
            <a:r>
              <a:rPr kumimoji="0" lang="ru-R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четырехстадийную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 классификацию  опущения мочевого пузыря (</a:t>
            </a:r>
            <a:r>
              <a:rPr kumimoji="0" lang="ru-R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цистоцеле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);</a:t>
            </a:r>
            <a:endParaRPr kumimoji="0" lang="ru-RU" sz="1800" b="1" i="1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uLnTx/>
              <a:uFillTx/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173038" marR="0" lvl="0" indent="-173038" algn="l" defTabSz="914400" rtl="0" eaLnBrk="0" fontAlgn="base" latinLnBrk="0" hangingPunct="0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rgbClr val="C00000"/>
              </a:buClr>
              <a:buSzPct val="70000"/>
              <a:buFont typeface="Wingdings" pitchFamily="2" charset="2"/>
              <a:buChar char="ü"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способ диагностики стрессового недержания мочи у женщин методом </a:t>
            </a:r>
            <a:r>
              <a:rPr kumimoji="0" lang="ru-R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урофлоуметрии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;</a:t>
            </a:r>
            <a:endParaRPr kumimoji="0" lang="ru-RU" sz="1800" b="1" i="1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uLnTx/>
              <a:uFillTx/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173038" marR="0" lvl="0" indent="-173038" algn="l" defTabSz="914400" rtl="0" eaLnBrk="0" fontAlgn="base" latinLnBrk="0" hangingPunct="0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rgbClr val="C00000"/>
              </a:buClr>
              <a:buSzPct val="70000"/>
              <a:buFont typeface="Wingdings" pitchFamily="2" charset="2"/>
              <a:buChar char="ü"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использование сетчатого протеза для </a:t>
            </a:r>
            <a:r>
              <a:rPr kumimoji="0" lang="ru-R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внебрюшинной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 влагалищной </a:t>
            </a:r>
            <a:r>
              <a:rPr kumimoji="0" lang="ru-R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кольпопексии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 в хирургическом лечении опущения или выпадения передней стенки влагалища;</a:t>
            </a:r>
            <a:endParaRPr kumimoji="0" lang="ru-RU" sz="1800" b="1" i="1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uLnTx/>
              <a:uFillTx/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173038" marR="0" lvl="0" indent="-173038" algn="l" defTabSz="914400" rtl="0" eaLnBrk="0" fontAlgn="base" latinLnBrk="0" hangingPunct="0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rgbClr val="C00000"/>
              </a:buClr>
              <a:buSzPct val="70000"/>
              <a:buFont typeface="Wingdings" pitchFamily="2" charset="2"/>
              <a:buChar char="ü"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способ  </a:t>
            </a:r>
            <a:r>
              <a:rPr kumimoji="0" lang="ru-R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уретропексии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 синтетической лентой  с </a:t>
            </a:r>
            <a:r>
              <a:rPr kumimoji="0" lang="ru-R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трансобтураторным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 ее  проведением; </a:t>
            </a:r>
            <a:endParaRPr kumimoji="0" lang="ru-RU" sz="1800" b="1" i="1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uLnTx/>
              <a:uFillTx/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173038" marR="0" lvl="0" indent="-173038" algn="l" defTabSz="914400" rtl="0" eaLnBrk="0" fontAlgn="base" latinLnBrk="0" hangingPunct="0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rgbClr val="C00000"/>
              </a:buClr>
              <a:buSzPct val="70000"/>
              <a:buFont typeface="Wingdings" pitchFamily="2" charset="2"/>
              <a:buChar char="ü"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метод  </a:t>
            </a:r>
            <a:r>
              <a:rPr kumimoji="0" lang="ru-R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внебрюшинной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  влагалищной </a:t>
            </a:r>
            <a:r>
              <a:rPr kumimoji="0" lang="ru-R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кольпо-цервикопексии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  двумя синтетическими  лентами;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uLnTx/>
              <a:uFillTx/>
              <a:latin typeface="Book Antiqua" panose="02040602050305030304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57290" y="260351"/>
            <a:ext cx="7572428" cy="811196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  <a:spcBef>
                <a:spcPts val="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30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Arial" charset="0"/>
              </a:rPr>
              <a:t>Основные показатели </a:t>
            </a:r>
            <a:r>
              <a:rPr lang="ru-RU" sz="3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Arial" charset="0"/>
              </a:rPr>
              <a:t>клинической </a:t>
            </a:r>
            <a:r>
              <a:rPr lang="ru-RU" sz="3000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Arial" charset="0"/>
              </a:rPr>
              <a:t>работы </a:t>
            </a:r>
          </a:p>
        </p:txBody>
      </p:sp>
      <p:pic>
        <p:nvPicPr>
          <p:cNvPr id="87043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Объект 1"/>
          <p:cNvSpPr txBox="1">
            <a:spLocks/>
          </p:cNvSpPr>
          <p:nvPr/>
        </p:nvSpPr>
        <p:spPr>
          <a:xfrm>
            <a:off x="214282" y="1176232"/>
            <a:ext cx="8496943" cy="48245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173038" marR="0" lvl="0" indent="-173038" algn="l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>
                <a:srgbClr val="C00000"/>
              </a:buClr>
              <a:buSzPct val="70000"/>
              <a:buFont typeface="Wingdings" pitchFamily="2" charset="2"/>
              <a:buChar char="ü"/>
              <a:tabLst/>
              <a:defRPr/>
            </a:pPr>
            <a:r>
              <a:rPr kumimoji="0" lang="ru-RU" sz="19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Лапароскопические</a:t>
            </a:r>
            <a:r>
              <a:rPr kumimoji="0" lang="ru-RU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 операции </a:t>
            </a:r>
            <a:r>
              <a:rPr kumimoji="0" lang="ru-RU" sz="19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азигопортального</a:t>
            </a:r>
            <a:r>
              <a:rPr kumimoji="0" lang="ru-RU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 разобщения у пациентов с циррозом печени и портальной гипертензией. </a:t>
            </a:r>
            <a:endParaRPr kumimoji="0" lang="ru-RU" sz="1900" b="1" i="1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uLnTx/>
              <a:uFillTx/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173038" marR="0" lvl="0" indent="-173038" algn="l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>
                <a:srgbClr val="C00000"/>
              </a:buClr>
              <a:buSzPct val="70000"/>
              <a:buFont typeface="Wingdings" pitchFamily="2" charset="2"/>
              <a:buChar char="ü"/>
              <a:tabLst/>
              <a:defRPr/>
            </a:pPr>
            <a:r>
              <a:rPr kumimoji="0" lang="ru-RU" sz="19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Чрезъюгулярное</a:t>
            </a:r>
            <a:r>
              <a:rPr kumimoji="0" lang="ru-RU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9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портосистемное</a:t>
            </a:r>
            <a:r>
              <a:rPr kumimoji="0" lang="ru-RU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 шунтирование (</a:t>
            </a:r>
            <a:r>
              <a:rPr kumimoji="0" 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TIPS</a:t>
            </a:r>
            <a:r>
              <a:rPr kumimoji="0" lang="ru-RU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) у пациентов с циррозом печени и портальной гипертензией. </a:t>
            </a:r>
            <a:endParaRPr kumimoji="0" lang="ru-RU" sz="1900" b="1" i="1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uLnTx/>
              <a:uFillTx/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173038" marR="0" lvl="0" indent="-173038" algn="l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>
                <a:srgbClr val="C00000"/>
              </a:buClr>
              <a:buSzPct val="70000"/>
              <a:buFont typeface="Wingdings" pitchFamily="2" charset="2"/>
              <a:buChar char="ü"/>
              <a:tabLst/>
              <a:defRPr/>
            </a:pPr>
            <a:r>
              <a:rPr kumimoji="0" lang="ru-RU" sz="19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Панкреатодуоденальная</a:t>
            </a:r>
            <a:r>
              <a:rPr kumimoji="0" lang="ru-RU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 резекция с резекцией воротной вены и сосудистой реконструкцией у пациентов с карциномой поджелудочной железы. </a:t>
            </a:r>
            <a:endParaRPr kumimoji="0" lang="ru-RU" sz="1900" b="1" i="1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uLnTx/>
              <a:uFillTx/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173038" marR="0" lvl="0" indent="-173038" algn="l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>
                <a:srgbClr val="C00000"/>
              </a:buClr>
              <a:buSzPct val="70000"/>
              <a:buFont typeface="Wingdings" pitchFamily="2" charset="2"/>
              <a:buChar char="ü"/>
              <a:tabLst/>
              <a:defRPr/>
            </a:pPr>
            <a:r>
              <a:rPr kumimoji="0" lang="ru-RU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Тотальная </a:t>
            </a:r>
            <a:r>
              <a:rPr kumimoji="0" lang="ru-RU" sz="19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экстраперитонеальная</a:t>
            </a:r>
            <a:r>
              <a:rPr kumimoji="0" lang="ru-RU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9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предбрюшинная</a:t>
            </a:r>
            <a:r>
              <a:rPr kumimoji="0" lang="ru-RU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 пластика (ТЕР) у пациентов с паховыми грыжами. </a:t>
            </a:r>
            <a:endParaRPr kumimoji="0" lang="ru-RU" sz="1900" b="1" i="1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uLnTx/>
              <a:uFillTx/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173038" marR="0" lvl="0" indent="-173038" algn="l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>
                <a:srgbClr val="C00000"/>
              </a:buClr>
              <a:buSzPct val="70000"/>
              <a:buFont typeface="Wingdings" pitchFamily="2" charset="2"/>
              <a:buChar char="ü"/>
              <a:tabLst/>
              <a:defRPr/>
            </a:pPr>
            <a:r>
              <a:rPr kumimoji="0" lang="ru-RU" sz="19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Лапароскопическое</a:t>
            </a:r>
            <a:r>
              <a:rPr kumimoji="0" lang="ru-RU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9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ушивание</a:t>
            </a:r>
            <a:r>
              <a:rPr kumimoji="0" lang="ru-RU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 прободной язвы 12 перстной кишки.</a:t>
            </a:r>
            <a:endParaRPr kumimoji="0" lang="ru-RU" sz="1900" b="1" i="1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uLnTx/>
              <a:uFillTx/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173038" marR="0" lvl="0" indent="-173038" algn="l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>
                <a:srgbClr val="C00000"/>
              </a:buClr>
              <a:buSzPct val="70000"/>
              <a:buFont typeface="Wingdings" pitchFamily="2" charset="2"/>
              <a:buChar char="ü"/>
              <a:tabLst/>
              <a:defRPr/>
            </a:pPr>
            <a:r>
              <a:rPr kumimoji="0" lang="ru-RU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Разработан новый запатентованный метод лечения пациенток, страдающих раком молочной железы;</a:t>
            </a:r>
            <a:endParaRPr kumimoji="0" lang="ru-RU" sz="1900" b="1" i="1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uLnTx/>
              <a:uFillTx/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173038" marR="0" lvl="0" indent="-173038" algn="l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>
                <a:srgbClr val="C00000"/>
              </a:buClr>
              <a:buSzPct val="70000"/>
              <a:buFont typeface="Wingdings" pitchFamily="2" charset="2"/>
              <a:buChar char="ü"/>
              <a:tabLst/>
              <a:defRPr/>
            </a:pPr>
            <a:r>
              <a:rPr kumimoji="0" lang="ru-RU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Разработан способ определения границы первичной опухоли при раке легкого на фоне ателектаза при помощи магнитно-резонансной томографии.</a:t>
            </a:r>
            <a:endParaRPr kumimoji="0" lang="ru-RU" sz="1900" b="1" i="1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uLnTx/>
              <a:uFillTx/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70000"/>
              <a:buFont typeface="Wingdings" pitchFamily="2" charset="2"/>
              <a:buChar char="n"/>
              <a:tabLst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331640" y="403208"/>
            <a:ext cx="6840760" cy="596900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Почетные грамоты </a:t>
            </a:r>
            <a:endParaRPr lang="ru-RU" dirty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37891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" descr="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428" y="4731658"/>
            <a:ext cx="2778126" cy="1814149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pic>
        <p:nvPicPr>
          <p:cNvPr id="8" name="Picture 2" descr="Грамота_экзарх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48235" y="4437112"/>
            <a:ext cx="1471837" cy="2098460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pic>
        <p:nvPicPr>
          <p:cNvPr id="9" name="Рисунок 8" descr="Верх_Совет00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72396" y="2143116"/>
            <a:ext cx="1414283" cy="1857363"/>
          </a:xfrm>
          <a:prstGeom prst="rect">
            <a:avLst/>
          </a:prstGeom>
          <a:ln w="28575" cmpd="thickThin">
            <a:solidFill>
              <a:srgbClr val="CF1356"/>
            </a:solidFill>
          </a:ln>
        </p:spPr>
      </p:pic>
      <p:pic>
        <p:nvPicPr>
          <p:cNvPr id="10" name="Рисунок 9" descr="Верх_Совет00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57950" y="1285860"/>
            <a:ext cx="1355839" cy="1857388"/>
          </a:xfrm>
          <a:prstGeom prst="rect">
            <a:avLst/>
          </a:prstGeom>
          <a:ln w="28575" cmpd="thickThin">
            <a:solidFill>
              <a:srgbClr val="CF1356"/>
            </a:solidFill>
          </a:ln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85720" y="1586182"/>
            <a:ext cx="6000792" cy="314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65113" marR="0" lvl="0" indent="-265113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  <a:tab pos="228600" algn="l"/>
              </a:tabLst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Book Antiqua" pitchFamily="18" charset="0"/>
                <a:ea typeface="Times New Roman" pitchFamily="18" charset="0"/>
              </a:rPr>
              <a:t>1. Почетная грамота Верховного</a:t>
            </a:r>
            <a:r>
              <a:rPr kumimoji="0" lang="ru-RU" sz="22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Book Antiqua" pitchFamily="18" charset="0"/>
                <a:ea typeface="Times New Roman" pitchFamily="18" charset="0"/>
              </a:rPr>
              <a:t> Совета БССР</a:t>
            </a:r>
            <a:r>
              <a:rPr lang="ru-RU" sz="2200" b="1" dirty="0" smtClean="0">
                <a:solidFill>
                  <a:schemeClr val="bg2"/>
                </a:solidFill>
                <a:latin typeface="Book Antiqua" pitchFamily="18" charset="0"/>
                <a:ea typeface="Times New Roman" pitchFamily="18" charset="0"/>
              </a:rPr>
              <a:t> (19</a:t>
            </a:r>
            <a:r>
              <a:rPr kumimoji="0" lang="be-BY" sz="2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Book Antiqua" pitchFamily="18" charset="0"/>
                <a:ea typeface="Times New Roman" pitchFamily="18" charset="0"/>
              </a:rPr>
              <a:t>75 год) 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Book Antiqua" pitchFamily="18" charset="0"/>
            </a:endParaRPr>
          </a:p>
          <a:p>
            <a:pPr marL="265113" marR="0" lvl="0" indent="-265113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  <a:tab pos="228600" algn="l"/>
              </a:tabLst>
            </a:pPr>
            <a:r>
              <a:rPr kumimoji="0" lang="be-BY" sz="2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Book Antiqua" pitchFamily="18" charset="0"/>
                <a:ea typeface="Times New Roman" pitchFamily="18" charset="0"/>
              </a:rPr>
              <a:t>2.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Book Antiqua" pitchFamily="18" charset="0"/>
                <a:ea typeface="Times New Roman" pitchFamily="18" charset="0"/>
              </a:rPr>
              <a:t> Почетная грамота Национального собрания РБ </a:t>
            </a: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Book Antiqua" pitchFamily="18" charset="0"/>
                <a:ea typeface="Times New Roman" pitchFamily="18" charset="0"/>
              </a:rPr>
              <a:t>(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Book Antiqua" pitchFamily="18" charset="0"/>
                <a:ea typeface="Times New Roman" pitchFamily="18" charset="0"/>
              </a:rPr>
              <a:t>2008 год</a:t>
            </a: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Book Antiqua" pitchFamily="18" charset="0"/>
                <a:ea typeface="Times New Roman" pitchFamily="18" charset="0"/>
              </a:rPr>
              <a:t>)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Book Antiqua" pitchFamily="18" charset="0"/>
                <a:ea typeface="Times New Roman" pitchFamily="18" charset="0"/>
              </a:rPr>
              <a:t>  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Book Antiqua" pitchFamily="18" charset="0"/>
            </a:endParaRPr>
          </a:p>
          <a:p>
            <a:pPr marL="265113" marR="0" lvl="0" indent="-265113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  <a:tab pos="228600" algn="l"/>
              </a:tabLst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Book Antiqua" pitchFamily="18" charset="0"/>
                <a:ea typeface="Times New Roman" pitchFamily="18" charset="0"/>
              </a:rPr>
              <a:t>3. Грамота </a:t>
            </a:r>
            <a:r>
              <a:rPr kumimoji="0" lang="be-BY" sz="2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Book Antiqua" pitchFamily="18" charset="0"/>
                <a:ea typeface="Times New Roman" pitchFamily="18" charset="0"/>
              </a:rPr>
              <a:t>Патр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Book Antiqua" pitchFamily="18" charset="0"/>
                <a:ea typeface="Times New Roman" pitchFamily="18" charset="0"/>
              </a:rPr>
              <a:t>и</a:t>
            </a:r>
            <a:r>
              <a:rPr kumimoji="0" lang="be-BY" sz="2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Book Antiqua" pitchFamily="18" charset="0"/>
                <a:ea typeface="Times New Roman" pitchFamily="18" charset="0"/>
              </a:rPr>
              <a:t>аршего экзарха</a:t>
            </a: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Book Antiqua" pitchFamily="18" charset="0"/>
                <a:ea typeface="Times New Roman" pitchFamily="18" charset="0"/>
              </a:rPr>
              <a:t> (</a:t>
            </a:r>
            <a:r>
              <a:rPr kumimoji="0" lang="be-BY" sz="2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Book Antiqua" pitchFamily="18" charset="0"/>
                <a:ea typeface="Times New Roman" pitchFamily="18" charset="0"/>
              </a:rPr>
              <a:t>2008 год</a:t>
            </a: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Book Antiqua" pitchFamily="18" charset="0"/>
                <a:ea typeface="Times New Roman" pitchFamily="18" charset="0"/>
              </a:rPr>
              <a:t>)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Book Antiqua" pitchFamily="18" charset="0"/>
              <a:ea typeface="Times New Roman" pitchFamily="18" charset="0"/>
            </a:endParaRPr>
          </a:p>
          <a:p>
            <a:pPr marL="265113" lvl="0" indent="-265113" eaLnBrk="0" hangingPunct="0">
              <a:lnSpc>
                <a:spcPct val="90000"/>
              </a:lnSpc>
              <a:spcBef>
                <a:spcPts val="1200"/>
              </a:spcBef>
              <a:tabLst>
                <a:tab pos="114300" algn="l"/>
                <a:tab pos="228600" algn="l"/>
              </a:tabLst>
            </a:pPr>
            <a:r>
              <a:rPr lang="ru-RU" sz="2200" b="1" dirty="0" smtClean="0">
                <a:solidFill>
                  <a:schemeClr val="bg2"/>
                </a:solidFill>
                <a:latin typeface="Book Antiqua" pitchFamily="18" charset="0"/>
                <a:ea typeface="Times New Roman" pitchFamily="18" charset="0"/>
              </a:rPr>
              <a:t>4. Почетная грамота Совета Министров Республики Беларусь (</a:t>
            </a:r>
            <a:r>
              <a:rPr lang="ru-RU" sz="2200" b="1" dirty="0" smtClean="0">
                <a:solidFill>
                  <a:schemeClr val="bg2"/>
                </a:solidFill>
                <a:latin typeface="Book Antiqua" pitchFamily="18" charset="0"/>
              </a:rPr>
              <a:t>2013 год)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Book Antiqua" pitchFamily="18" charset="0"/>
              <a:ea typeface="Times New Roman" pitchFamily="18" charset="0"/>
            </a:endParaRPr>
          </a:p>
          <a:p>
            <a:pPr marL="265113" marR="0" lvl="0" indent="-265113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  <a:tab pos="228600" algn="l"/>
              </a:tabLst>
            </a:pPr>
            <a:r>
              <a:rPr lang="ru-RU" sz="2200" b="1" dirty="0" smtClean="0">
                <a:solidFill>
                  <a:schemeClr val="bg2"/>
                </a:solidFill>
                <a:latin typeface="Book Antiqua" pitchFamily="18" charset="0"/>
                <a:ea typeface="Times New Roman" pitchFamily="18" charset="0"/>
              </a:rPr>
              <a:t>и  др.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Book Antiqua" pitchFamily="18" charset="0"/>
                <a:ea typeface="Times New Roman" pitchFamily="18" charset="0"/>
              </a:rPr>
              <a:t> 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Book Antiqua" pitchFamily="18" charset="0"/>
            </a:endParaRPr>
          </a:p>
        </p:txBody>
      </p:sp>
      <p:pic>
        <p:nvPicPr>
          <p:cNvPr id="12" name="Рисунок 11" descr="Ганаровая грамата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0112" y="4424168"/>
            <a:ext cx="3276458" cy="2134125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222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7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000" y="1357313"/>
            <a:ext cx="2579688" cy="1857375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pic>
        <p:nvPicPr>
          <p:cNvPr id="6" name="Рисунок 5" descr="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3714750"/>
            <a:ext cx="2606675" cy="1928813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14313" y="1285875"/>
            <a:ext cx="6215062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550" indent="279400">
              <a:spcBef>
                <a:spcPts val="0"/>
              </a:spcBef>
              <a:buClr>
                <a:schemeClr val="hlink"/>
              </a:buClr>
              <a:buSzPct val="70000"/>
              <a:defRPr/>
            </a:pPr>
            <a:r>
              <a:rPr lang="ru-RU" sz="2400" b="1" dirty="0">
                <a:solidFill>
                  <a:schemeClr val="bg2"/>
                </a:solidFill>
                <a:latin typeface="+mn-lt"/>
                <a:cs typeface="Arial" pitchFamily="34" charset="0"/>
              </a:rPr>
              <a:t>В 2013 году университет получил </a:t>
            </a:r>
            <a:r>
              <a:rPr lang="ru-RU" sz="2400" b="1" dirty="0">
                <a:solidFill>
                  <a:srgbClr val="CF1356"/>
                </a:solidFill>
                <a:latin typeface="+mn-lt"/>
                <a:cs typeface="Arial" pitchFamily="34" charset="0"/>
              </a:rPr>
              <a:t>статус эксперта в области образования и науки</a:t>
            </a:r>
            <a:r>
              <a:rPr lang="ru-RU" sz="2400" b="1" dirty="0">
                <a:solidFill>
                  <a:schemeClr val="bg2"/>
                </a:solidFill>
                <a:latin typeface="+mn-lt"/>
                <a:cs typeface="Arial" pitchFamily="34" charset="0"/>
              </a:rPr>
              <a:t>, став аккредитованным членом международной программы "</a:t>
            </a:r>
            <a:r>
              <a:rPr lang="ru-RU" sz="2400" b="1" dirty="0" err="1">
                <a:solidFill>
                  <a:schemeClr val="bg2"/>
                </a:solidFill>
                <a:latin typeface="+mn-lt"/>
                <a:cs typeface="Arial" pitchFamily="34" charset="0"/>
              </a:rPr>
              <a:t>Global</a:t>
            </a:r>
            <a:r>
              <a:rPr lang="ru-RU" sz="2400" b="1" dirty="0">
                <a:solidFill>
                  <a:schemeClr val="bg2"/>
                </a:solidFill>
                <a:latin typeface="+mn-lt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chemeClr val="bg2"/>
                </a:solidFill>
                <a:latin typeface="+mn-lt"/>
                <a:cs typeface="Arial" pitchFamily="34" charset="0"/>
              </a:rPr>
              <a:t>World</a:t>
            </a:r>
            <a:r>
              <a:rPr lang="ru-RU" sz="2400" b="1" dirty="0">
                <a:solidFill>
                  <a:schemeClr val="bg2"/>
                </a:solidFill>
                <a:latin typeface="+mn-lt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chemeClr val="bg2"/>
                </a:solidFill>
                <a:latin typeface="+mn-lt"/>
                <a:cs typeface="Arial" pitchFamily="34" charset="0"/>
              </a:rPr>
              <a:t>Communicator</a:t>
            </a:r>
            <a:r>
              <a:rPr lang="ru-RU" sz="2400" b="1" dirty="0">
                <a:solidFill>
                  <a:schemeClr val="bg2"/>
                </a:solidFill>
                <a:latin typeface="+mn-lt"/>
                <a:cs typeface="Arial" pitchFamily="34" charset="0"/>
              </a:rPr>
              <a:t> (GWC). </a:t>
            </a:r>
            <a:r>
              <a:rPr lang="ru-RU" sz="2400" b="1" dirty="0" err="1">
                <a:solidFill>
                  <a:schemeClr val="bg2"/>
                </a:solidFill>
                <a:latin typeface="+mn-lt"/>
                <a:cs typeface="Arial" pitchFamily="34" charset="0"/>
              </a:rPr>
              <a:t>Education</a:t>
            </a:r>
            <a:r>
              <a:rPr lang="ru-RU" sz="2400" b="1" dirty="0">
                <a:solidFill>
                  <a:schemeClr val="bg2"/>
                </a:solidFill>
                <a:latin typeface="+mn-lt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chemeClr val="bg2"/>
                </a:solidFill>
                <a:latin typeface="+mn-lt"/>
                <a:cs typeface="Arial" pitchFamily="34" charset="0"/>
              </a:rPr>
              <a:t>and</a:t>
            </a:r>
            <a:r>
              <a:rPr lang="ru-RU" sz="2400" b="1" dirty="0">
                <a:solidFill>
                  <a:schemeClr val="bg2"/>
                </a:solidFill>
                <a:latin typeface="+mn-lt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chemeClr val="bg2"/>
                </a:solidFill>
                <a:latin typeface="+mn-lt"/>
                <a:cs typeface="Arial" pitchFamily="34" charset="0"/>
              </a:rPr>
              <a:t>Science</a:t>
            </a:r>
            <a:r>
              <a:rPr lang="ru-RU" sz="2400" b="1" dirty="0">
                <a:solidFill>
                  <a:schemeClr val="bg2"/>
                </a:solidFill>
                <a:latin typeface="+mn-lt"/>
                <a:cs typeface="Arial" pitchFamily="34" charset="0"/>
              </a:rPr>
              <a:t>".</a:t>
            </a:r>
          </a:p>
          <a:p>
            <a:pPr indent="361950">
              <a:spcBef>
                <a:spcPts val="0"/>
              </a:spcBef>
              <a:buClr>
                <a:schemeClr val="hlink"/>
              </a:buClr>
              <a:buSzPct val="70000"/>
              <a:defRPr/>
            </a:pPr>
            <a:r>
              <a:rPr lang="ru-RU" sz="24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10" name="Прямоугольник 19"/>
          <p:cNvSpPr>
            <a:spLocks noChangeArrowheads="1"/>
          </p:cNvSpPr>
          <p:nvPr/>
        </p:nvSpPr>
        <p:spPr bwMode="auto">
          <a:xfrm>
            <a:off x="357188" y="3857625"/>
            <a:ext cx="59293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61950">
              <a:spcBef>
                <a:spcPts val="1200"/>
              </a:spcBef>
              <a:buClr>
                <a:schemeClr val="hlink"/>
              </a:buClr>
              <a:buSzPct val="70000"/>
              <a:defRPr/>
            </a:pPr>
            <a:r>
              <a:rPr lang="ru-RU" sz="2400" b="1" dirty="0">
                <a:solidFill>
                  <a:schemeClr val="bg2"/>
                </a:solidFill>
                <a:cs typeface="Arial" charset="0"/>
              </a:rPr>
              <a:t>Ректор университета профессор </a:t>
            </a:r>
            <a:r>
              <a:rPr lang="ru-RU" sz="2400" b="1" dirty="0" err="1">
                <a:solidFill>
                  <a:srgbClr val="CF1356"/>
                </a:solidFill>
                <a:cs typeface="Arial" charset="0"/>
              </a:rPr>
              <a:t>Снежицкий</a:t>
            </a:r>
            <a:r>
              <a:rPr lang="ru-RU" sz="2400" b="1" dirty="0">
                <a:solidFill>
                  <a:srgbClr val="CF1356"/>
                </a:solidFill>
                <a:cs typeface="Arial" charset="0"/>
              </a:rPr>
              <a:t> В.А.</a:t>
            </a:r>
            <a:r>
              <a:rPr lang="ru-RU" sz="24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ru-RU" sz="2400" b="1" dirty="0">
                <a:solidFill>
                  <a:schemeClr val="bg2"/>
                </a:solidFill>
                <a:cs typeface="Arial" charset="0"/>
              </a:rPr>
              <a:t>вошел в</a:t>
            </a:r>
            <a:r>
              <a:rPr lang="ru-RU" sz="2400" b="1" dirty="0">
                <a:solidFill>
                  <a:schemeClr val="bg1"/>
                </a:solidFill>
                <a:cs typeface="Arial" charset="0"/>
              </a:rPr>
              <a:t>  </a:t>
            </a:r>
            <a:r>
              <a:rPr lang="ru-RU" sz="2400" b="1" dirty="0">
                <a:solidFill>
                  <a:srgbClr val="CF1356"/>
                </a:solidFill>
                <a:cs typeface="Arial" charset="0"/>
              </a:rPr>
              <a:t>Международный совет ученых </a:t>
            </a:r>
            <a:r>
              <a:rPr lang="ru-RU" sz="2400" b="1" dirty="0">
                <a:solidFill>
                  <a:schemeClr val="bg2"/>
                </a:solidFill>
                <a:cs typeface="Arial" charset="0"/>
              </a:rPr>
              <a:t>данной организации.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7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352024" y="1160165"/>
            <a:ext cx="659624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65125">
              <a:spcBef>
                <a:spcPct val="20000"/>
              </a:spcBef>
              <a:buClr>
                <a:srgbClr val="AF0954"/>
              </a:buClr>
              <a:buSzPct val="100000"/>
              <a:defRPr/>
            </a:pPr>
            <a:r>
              <a:rPr lang="ru-RU" sz="2000" b="1" dirty="0" smtClean="0">
                <a:solidFill>
                  <a:schemeClr val="bg2"/>
                </a:solidFill>
              </a:rPr>
              <a:t>Гродненскому государственному медицинскому университету вручена премия </a:t>
            </a:r>
            <a:r>
              <a:rPr lang="ru-RU" sz="2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Правительства Республики Беларусь</a:t>
            </a:r>
            <a:r>
              <a:rPr lang="ru-RU" sz="2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chemeClr val="bg2"/>
                </a:solidFill>
              </a:rPr>
              <a:t>за достижения в области качества </a:t>
            </a:r>
            <a:r>
              <a:rPr lang="ru-RU" sz="2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 года</a:t>
            </a:r>
            <a:r>
              <a:rPr lang="ru-RU" sz="2000" b="1" dirty="0" smtClean="0">
                <a:solidFill>
                  <a:schemeClr val="bg2"/>
                </a:solidFill>
              </a:rPr>
              <a:t>.</a:t>
            </a:r>
          </a:p>
          <a:p>
            <a:pPr indent="365125">
              <a:spcBef>
                <a:spcPct val="20000"/>
              </a:spcBef>
              <a:buClr>
                <a:srgbClr val="AF0954"/>
              </a:buClr>
              <a:buSzPct val="100000"/>
              <a:defRPr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</a:rPr>
              <a:t>В </a:t>
            </a:r>
            <a:r>
              <a:rPr lang="ru-RU" sz="2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 году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</a:rPr>
              <a:t>университет подтвердил звание Лауреата 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14414" y="214290"/>
            <a:ext cx="7239178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Победы в конкурсах в области качества</a:t>
            </a:r>
            <a:endParaRPr lang="ru-RU" b="1" dirty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9" name="Рисунок 18" descr="Эмблема 2011 (русск)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43795" y="1056200"/>
            <a:ext cx="939791" cy="1214446"/>
          </a:xfrm>
          <a:prstGeom prst="rect">
            <a:avLst/>
          </a:prstGeom>
        </p:spPr>
      </p:pic>
      <p:pic>
        <p:nvPicPr>
          <p:cNvPr id="8" name="Рисунок 7" descr="Эмблема 2016 (русск)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9586" y="1700808"/>
            <a:ext cx="928662" cy="1166334"/>
          </a:xfrm>
          <a:prstGeom prst="rect">
            <a:avLst/>
          </a:prstGeom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369128" y="2996952"/>
            <a:ext cx="542700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AF0954"/>
              </a:buClr>
              <a:buSzPct val="100000"/>
              <a:defRPr/>
            </a:pPr>
            <a:r>
              <a:rPr lang="ru-RU" sz="2000" b="1" dirty="0" smtClean="0">
                <a:solidFill>
                  <a:schemeClr val="bg2"/>
                </a:solidFill>
                <a:cs typeface="Arial" charset="0"/>
              </a:rPr>
              <a:t>        Университет </a:t>
            </a:r>
            <a:r>
              <a:rPr lang="ru-RU" sz="2000" b="1" dirty="0">
                <a:solidFill>
                  <a:schemeClr val="bg2"/>
                </a:solidFill>
                <a:cs typeface="Arial" charset="0"/>
              </a:rPr>
              <a:t>победил в профессиональном конкурсе </a:t>
            </a:r>
            <a:r>
              <a:rPr lang="ru-RU" sz="2000" b="1" dirty="0">
                <a:solidFill>
                  <a:srgbClr val="AF09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«БРЭНД ГОДА 2013»</a:t>
            </a:r>
            <a:r>
              <a:rPr lang="ru-RU" sz="20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ru-RU" sz="2000" b="1" dirty="0">
                <a:solidFill>
                  <a:schemeClr val="bg2"/>
                </a:solidFill>
                <a:cs typeface="Arial" charset="0"/>
              </a:rPr>
              <a:t>в номинации </a:t>
            </a:r>
            <a:r>
              <a:rPr lang="ru-RU" sz="2000" b="1" dirty="0">
                <a:solidFill>
                  <a:srgbClr val="AF09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«Наука и </a:t>
            </a:r>
            <a:r>
              <a:rPr lang="ru-RU" sz="2000" b="1" dirty="0" smtClean="0">
                <a:solidFill>
                  <a:srgbClr val="AF09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образование»</a:t>
            </a:r>
            <a:r>
              <a:rPr lang="ru-RU" sz="2000" b="1" dirty="0" smtClean="0">
                <a:solidFill>
                  <a:srgbClr val="AF0954"/>
                </a:solidFill>
                <a:cs typeface="Arial" charset="0"/>
              </a:rPr>
              <a:t> </a:t>
            </a:r>
            <a:r>
              <a:rPr lang="ru-RU" sz="2000" b="1" dirty="0" smtClean="0">
                <a:solidFill>
                  <a:schemeClr val="bg2"/>
                </a:solidFill>
                <a:cs typeface="Arial" charset="0"/>
              </a:rPr>
              <a:t>и стал </a:t>
            </a:r>
            <a:r>
              <a:rPr lang="ru-RU" sz="2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лауреатом</a:t>
            </a:r>
            <a:r>
              <a:rPr lang="ru-RU" sz="2000" b="1" dirty="0" smtClean="0">
                <a:solidFill>
                  <a:schemeClr val="bg2"/>
                </a:solidFill>
              </a:rPr>
              <a:t> в </a:t>
            </a:r>
            <a:r>
              <a:rPr lang="ru-RU" sz="2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  <a:r>
              <a:rPr lang="ru-RU" sz="2000" b="1" dirty="0" smtClean="0">
                <a:solidFill>
                  <a:srgbClr val="CF1356"/>
                </a:solidFill>
              </a:rPr>
              <a:t> </a:t>
            </a:r>
            <a:r>
              <a:rPr lang="ru-RU" sz="2000" b="1" dirty="0" smtClean="0">
                <a:solidFill>
                  <a:schemeClr val="bg2"/>
                </a:solidFill>
              </a:rPr>
              <a:t>году в номинации </a:t>
            </a:r>
            <a:r>
              <a:rPr lang="ru-RU" sz="2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«Экспорт»</a:t>
            </a:r>
            <a:r>
              <a:rPr lang="ru-RU" sz="2000" b="1" dirty="0" smtClean="0">
                <a:solidFill>
                  <a:schemeClr val="bg2"/>
                </a:solidFill>
              </a:rPr>
              <a:t>. </a:t>
            </a:r>
            <a:endParaRPr lang="ru-RU" sz="2000" dirty="0" smtClean="0"/>
          </a:p>
        </p:txBody>
      </p:sp>
      <p:pic>
        <p:nvPicPr>
          <p:cNvPr id="14" name="Рисунок 13" descr="Медаль_бронза_v12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24128" y="3140968"/>
            <a:ext cx="1024076" cy="1014402"/>
          </a:xfrm>
          <a:prstGeom prst="ellipse">
            <a:avLst/>
          </a:prstGeom>
          <a:ln w="28575" cmpd="thickThin">
            <a:solidFill>
              <a:srgbClr val="CF1356"/>
            </a:solidFill>
            <a:miter lim="800000"/>
          </a:ln>
        </p:spPr>
      </p:pic>
      <p:pic>
        <p:nvPicPr>
          <p:cNvPr id="21" name="Рисунок 20" descr="Брэнд года_2013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16" y="3140968"/>
            <a:ext cx="928694" cy="1357322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</p:spPr>
      </p:pic>
      <p:pic>
        <p:nvPicPr>
          <p:cNvPr id="22" name="Рисунок 21" descr="Брэнд года 201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29586" y="3140968"/>
            <a:ext cx="972748" cy="1357322"/>
          </a:xfrm>
          <a:prstGeom prst="rect">
            <a:avLst/>
          </a:prstGeom>
          <a:ln w="28575" cmpd="thickThin">
            <a:solidFill>
              <a:srgbClr val="CF1356"/>
            </a:solidFill>
          </a:ln>
        </p:spPr>
      </p:pic>
      <p:pic>
        <p:nvPicPr>
          <p:cNvPr id="368643" name="Picture 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88224" y="4714883"/>
            <a:ext cx="1065192" cy="1011029"/>
          </a:xfrm>
          <a:prstGeom prst="ellipse">
            <a:avLst/>
          </a:prstGeom>
          <a:ln w="12700" cap="rnd" cmpd="thickThin">
            <a:solidFill>
              <a:srgbClr val="CF135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68644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86710" y="4714884"/>
            <a:ext cx="1163066" cy="1643074"/>
          </a:xfrm>
          <a:prstGeom prst="rect">
            <a:avLst/>
          </a:prstGeom>
          <a:noFill/>
          <a:ln w="28575" cmpd="thickThin">
            <a:solidFill>
              <a:srgbClr val="CF1356"/>
            </a:solidFill>
            <a:miter lim="800000"/>
            <a:headEnd/>
            <a:tailEnd/>
          </a:ln>
          <a:effectLst/>
        </p:spPr>
      </p:pic>
      <p:sp>
        <p:nvSpPr>
          <p:cNvPr id="23" name="Прямоугольник 22"/>
          <p:cNvSpPr/>
          <p:nvPr/>
        </p:nvSpPr>
        <p:spPr>
          <a:xfrm>
            <a:off x="341158" y="4714884"/>
            <a:ext cx="63190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2"/>
                </a:solidFill>
              </a:rPr>
              <a:t>      2 марта 2018 года университет удостоен звания </a:t>
            </a:r>
            <a:r>
              <a:rPr lang="ru-RU" sz="2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Лауреата Премии Содружества Независимых Государств 2017 года </a:t>
            </a:r>
            <a:r>
              <a:rPr lang="ru-RU" sz="2000" b="1" dirty="0" smtClean="0">
                <a:solidFill>
                  <a:schemeClr val="bg2"/>
                </a:solidFill>
              </a:rPr>
              <a:t>за достижения в области качества продукции и услуг. </a:t>
            </a:r>
            <a:endParaRPr lang="ru-RU" sz="2000" b="1" dirty="0">
              <a:solidFill>
                <a:schemeClr val="bg2"/>
              </a:solidFill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6" r="6197"/>
          <a:stretch/>
        </p:blipFill>
        <p:spPr>
          <a:xfrm>
            <a:off x="-30088" y="-27384"/>
            <a:ext cx="917408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36512" y="5733256"/>
            <a:ext cx="914400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6000" b="1" i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Спасибо за внимание</a:t>
            </a:r>
            <a:endParaRPr lang="ru-RU" sz="6000" dirty="0">
              <a:solidFill>
                <a:srgbClr val="CF1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14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71604" y="260350"/>
            <a:ext cx="6959621" cy="596900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Основные даты истории</a:t>
            </a:r>
          </a:p>
        </p:txBody>
      </p:sp>
      <p:pic>
        <p:nvPicPr>
          <p:cNvPr id="37891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35496" y="3571876"/>
            <a:ext cx="262838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Виктор </a:t>
            </a:r>
          </a:p>
          <a:p>
            <a:pPr algn="ctr"/>
            <a:r>
              <a:rPr lang="ru-RU" sz="22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Александрович</a:t>
            </a:r>
          </a:p>
          <a:p>
            <a:pPr algn="ctr"/>
            <a:r>
              <a:rPr lang="ru-RU" sz="2200" b="1" cap="all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СНЕЖИЦКИЙ</a:t>
            </a:r>
          </a:p>
          <a:p>
            <a:pPr algn="ctr"/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Член-корреспондент, профессор</a:t>
            </a:r>
          </a:p>
          <a:p>
            <a:pPr algn="ctr"/>
            <a:r>
              <a:rPr lang="ru-RU" sz="2000" b="1" dirty="0" smtClean="0">
                <a:solidFill>
                  <a:schemeClr val="bg2"/>
                </a:solidFill>
                <a:latin typeface="Book Antiqua" pitchFamily="18" charset="0"/>
              </a:rPr>
              <a:t>2010-н.в.</a:t>
            </a:r>
            <a:endParaRPr lang="ru-RU" sz="2000" b="1" dirty="0">
              <a:solidFill>
                <a:schemeClr val="bg2"/>
              </a:solidFill>
              <a:latin typeface="Book Antiqua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68" y="1196495"/>
            <a:ext cx="1565605" cy="2348731"/>
          </a:xfrm>
          <a:prstGeom prst="rect">
            <a:avLst/>
          </a:prstGeom>
          <a:ln w="28575" cmpd="thickThin">
            <a:solidFill>
              <a:srgbClr val="CF1356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2393934" y="857232"/>
            <a:ext cx="6786578" cy="5473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indent="-628650">
              <a:lnSpc>
                <a:spcPct val="85000"/>
              </a:lnSpc>
              <a:spcBef>
                <a:spcPts val="400"/>
              </a:spcBef>
            </a:pPr>
            <a:r>
              <a:rPr lang="ru-RU" sz="1900" b="1" dirty="0">
                <a:solidFill>
                  <a:srgbClr val="CF1356"/>
                </a:solidFill>
                <a:latin typeface="Book Antiqua" panose="02040602050305030304" pitchFamily="18" charset="0"/>
              </a:rPr>
              <a:t>2010</a:t>
            </a:r>
            <a:r>
              <a:rPr lang="ru-RU" sz="1900" b="1" dirty="0">
                <a:solidFill>
                  <a:schemeClr val="bg2"/>
                </a:solidFill>
                <a:latin typeface="Book Antiqua" panose="02040602050305030304" pitchFamily="18" charset="0"/>
              </a:rPr>
              <a:t> - </a:t>
            </a:r>
            <a:r>
              <a:rPr lang="ru-RU" sz="19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Сертифицирована </a:t>
            </a:r>
            <a:r>
              <a:rPr lang="ru-RU" sz="1900" b="1" dirty="0">
                <a:solidFill>
                  <a:schemeClr val="bg2"/>
                </a:solidFill>
                <a:latin typeface="Book Antiqua" panose="02040602050305030304" pitchFamily="18" charset="0"/>
              </a:rPr>
              <a:t>система менеджмента качества, соответствующая требованиям ISO 9001 в национальной и немецкой системах. </a:t>
            </a:r>
          </a:p>
          <a:p>
            <a:pPr marL="628650" indent="-628650">
              <a:lnSpc>
                <a:spcPct val="85000"/>
              </a:lnSpc>
              <a:spcBef>
                <a:spcPts val="400"/>
              </a:spcBef>
            </a:pPr>
            <a:r>
              <a:rPr lang="ru-RU" sz="1900" b="1" dirty="0">
                <a:solidFill>
                  <a:srgbClr val="CF1356"/>
                </a:solidFill>
                <a:latin typeface="Book Antiqua" panose="02040602050305030304" pitchFamily="18" charset="0"/>
              </a:rPr>
              <a:t>2011</a:t>
            </a:r>
            <a:r>
              <a:rPr lang="ru-RU" sz="1900" b="1" dirty="0">
                <a:solidFill>
                  <a:schemeClr val="bg2"/>
                </a:solidFill>
                <a:latin typeface="Book Antiqua" panose="02040602050305030304" pitchFamily="18" charset="0"/>
              </a:rPr>
              <a:t> – </a:t>
            </a:r>
            <a:r>
              <a:rPr lang="ru-RU" sz="19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Университету </a:t>
            </a:r>
            <a:r>
              <a:rPr lang="ru-RU" sz="1900" b="1" dirty="0">
                <a:solidFill>
                  <a:schemeClr val="bg2"/>
                </a:solidFill>
                <a:latin typeface="Book Antiqua" panose="02040602050305030304" pitchFamily="18" charset="0"/>
              </a:rPr>
              <a:t>присуждена Премия Правительства Республики Беларусь за достижения в области качества </a:t>
            </a:r>
          </a:p>
          <a:p>
            <a:pPr marL="628650" indent="-628650">
              <a:lnSpc>
                <a:spcPct val="85000"/>
              </a:lnSpc>
              <a:spcBef>
                <a:spcPts val="400"/>
              </a:spcBef>
            </a:pPr>
            <a:r>
              <a:rPr lang="ru-RU" sz="1900" b="1" dirty="0">
                <a:solidFill>
                  <a:srgbClr val="CF1356"/>
                </a:solidFill>
                <a:latin typeface="Book Antiqua" panose="02040602050305030304" pitchFamily="18" charset="0"/>
              </a:rPr>
              <a:t>2011 </a:t>
            </a:r>
            <a:r>
              <a:rPr lang="ru-RU" sz="1900" b="1" dirty="0">
                <a:solidFill>
                  <a:schemeClr val="bg2"/>
                </a:solidFill>
                <a:latin typeface="Book Antiqua" panose="02040602050305030304" pitchFamily="18" charset="0"/>
              </a:rPr>
              <a:t>- </a:t>
            </a:r>
            <a:r>
              <a:rPr lang="ru-RU" sz="19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Создан </a:t>
            </a:r>
            <a:r>
              <a:rPr lang="ru-RU" sz="1900" b="1" dirty="0">
                <a:solidFill>
                  <a:schemeClr val="bg2"/>
                </a:solidFill>
                <a:latin typeface="Book Antiqua" panose="02040602050305030304" pitchFamily="18" charset="0"/>
              </a:rPr>
              <a:t>Профессорский консультативный центр.</a:t>
            </a:r>
          </a:p>
          <a:p>
            <a:pPr marL="628650" indent="-628650">
              <a:lnSpc>
                <a:spcPct val="85000"/>
              </a:lnSpc>
              <a:spcBef>
                <a:spcPts val="400"/>
              </a:spcBef>
            </a:pPr>
            <a:r>
              <a:rPr lang="ru-RU" sz="1900" b="1" dirty="0">
                <a:solidFill>
                  <a:srgbClr val="CF1356"/>
                </a:solidFill>
                <a:latin typeface="Book Antiqua" panose="02040602050305030304" pitchFamily="18" charset="0"/>
              </a:rPr>
              <a:t>2012</a:t>
            </a:r>
            <a:r>
              <a:rPr lang="ru-RU" sz="1900" b="1" dirty="0">
                <a:solidFill>
                  <a:schemeClr val="bg2"/>
                </a:solidFill>
                <a:latin typeface="Book Antiqua" panose="02040602050305030304" pitchFamily="18" charset="0"/>
              </a:rPr>
              <a:t> - </a:t>
            </a:r>
            <a:r>
              <a:rPr lang="ru-RU" sz="19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Университет </a:t>
            </a:r>
            <a:r>
              <a:rPr lang="ru-RU" sz="1900" b="1" dirty="0">
                <a:solidFill>
                  <a:schemeClr val="bg2"/>
                </a:solidFill>
                <a:latin typeface="Book Antiqua" panose="02040602050305030304" pitchFamily="18" charset="0"/>
              </a:rPr>
              <a:t>аккредитован в качестве научной организации </a:t>
            </a:r>
          </a:p>
          <a:p>
            <a:pPr marL="628650" indent="-628650">
              <a:lnSpc>
                <a:spcPct val="85000"/>
              </a:lnSpc>
              <a:spcBef>
                <a:spcPts val="400"/>
              </a:spcBef>
            </a:pPr>
            <a:r>
              <a:rPr lang="ru-RU" sz="1900" b="1" dirty="0">
                <a:solidFill>
                  <a:srgbClr val="CF1356"/>
                </a:solidFill>
                <a:latin typeface="Book Antiqua" panose="02040602050305030304" pitchFamily="18" charset="0"/>
              </a:rPr>
              <a:t>2012</a:t>
            </a:r>
            <a:r>
              <a:rPr lang="ru-RU" sz="1900" b="1" dirty="0">
                <a:solidFill>
                  <a:schemeClr val="bg2"/>
                </a:solidFill>
                <a:latin typeface="Book Antiqua" panose="02040602050305030304" pitchFamily="18" charset="0"/>
              </a:rPr>
              <a:t> - </a:t>
            </a:r>
            <a:r>
              <a:rPr lang="ru-RU" sz="19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Сайт </a:t>
            </a:r>
            <a:r>
              <a:rPr lang="ru-RU" sz="1900" b="1" dirty="0">
                <a:solidFill>
                  <a:schemeClr val="bg2"/>
                </a:solidFill>
                <a:latin typeface="Book Antiqua" panose="02040602050305030304" pitchFamily="18" charset="0"/>
              </a:rPr>
              <a:t>библиотеки </a:t>
            </a:r>
            <a:r>
              <a:rPr lang="ru-RU" sz="1900" b="1" dirty="0" err="1">
                <a:solidFill>
                  <a:schemeClr val="bg2"/>
                </a:solidFill>
                <a:latin typeface="Book Antiqua" panose="02040602050305030304" pitchFamily="18" charset="0"/>
              </a:rPr>
              <a:t>ГрГМУ</a:t>
            </a:r>
            <a:r>
              <a:rPr lang="ru-RU" sz="1900" b="1" dirty="0">
                <a:solidFill>
                  <a:schemeClr val="bg2"/>
                </a:solidFill>
                <a:latin typeface="Book Antiqua" panose="02040602050305030304" pitchFamily="18" charset="0"/>
              </a:rPr>
              <a:t> - победитель конкурса "</a:t>
            </a:r>
            <a:r>
              <a:rPr lang="en-US" sz="1900" b="1" dirty="0" err="1">
                <a:solidFill>
                  <a:schemeClr val="bg2"/>
                </a:solidFill>
                <a:latin typeface="Book Antiqua" panose="02040602050305030304" pitchFamily="18" charset="0"/>
              </a:rPr>
              <a:t>TopMed</a:t>
            </a:r>
            <a:r>
              <a:rPr lang="ru-RU" sz="1900" b="1" dirty="0">
                <a:solidFill>
                  <a:schemeClr val="bg2"/>
                </a:solidFill>
                <a:latin typeface="Book Antiqua" panose="02040602050305030304" pitchFamily="18" charset="0"/>
              </a:rPr>
              <a:t>“ сайтов медицинских библиотек 2012 г. </a:t>
            </a:r>
          </a:p>
          <a:p>
            <a:pPr marL="628650" indent="-628650">
              <a:lnSpc>
                <a:spcPct val="85000"/>
              </a:lnSpc>
              <a:spcBef>
                <a:spcPts val="400"/>
              </a:spcBef>
            </a:pPr>
            <a:r>
              <a:rPr lang="ru-RU" sz="1900" b="1" dirty="0">
                <a:solidFill>
                  <a:srgbClr val="CF1356"/>
                </a:solidFill>
                <a:latin typeface="Book Antiqua" panose="02040602050305030304" pitchFamily="18" charset="0"/>
              </a:rPr>
              <a:t>2013 </a:t>
            </a:r>
            <a:r>
              <a:rPr lang="ru-RU" sz="1900" b="1" dirty="0">
                <a:solidFill>
                  <a:schemeClr val="bg2"/>
                </a:solidFill>
                <a:latin typeface="Book Antiqua" panose="02040602050305030304" pitchFamily="18" charset="0"/>
              </a:rPr>
              <a:t>- </a:t>
            </a:r>
            <a:r>
              <a:rPr lang="ru-RU" sz="19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Открыта </a:t>
            </a:r>
            <a:r>
              <a:rPr lang="ru-RU" sz="1900" b="1" dirty="0">
                <a:solidFill>
                  <a:schemeClr val="bg2"/>
                </a:solidFill>
                <a:latin typeface="Book Antiqua" panose="02040602050305030304" pitchFamily="18" charset="0"/>
              </a:rPr>
              <a:t>лаборатория молекулярно-генетических методов исследования</a:t>
            </a:r>
          </a:p>
          <a:p>
            <a:pPr marL="628650" indent="-628650">
              <a:lnSpc>
                <a:spcPct val="85000"/>
              </a:lnSpc>
              <a:spcBef>
                <a:spcPts val="400"/>
              </a:spcBef>
            </a:pPr>
            <a:r>
              <a:rPr lang="ru-RU" sz="1900" b="1" dirty="0">
                <a:solidFill>
                  <a:srgbClr val="CF1356"/>
                </a:solidFill>
                <a:latin typeface="Book Antiqua" panose="02040602050305030304" pitchFamily="18" charset="0"/>
              </a:rPr>
              <a:t>2013 </a:t>
            </a:r>
            <a:r>
              <a:rPr lang="ru-RU" sz="1900" b="1" dirty="0">
                <a:solidFill>
                  <a:schemeClr val="bg2"/>
                </a:solidFill>
                <a:latin typeface="Book Antiqua" panose="02040602050305030304" pitchFamily="18" charset="0"/>
              </a:rPr>
              <a:t>- </a:t>
            </a:r>
            <a:r>
              <a:rPr lang="ru-RU" sz="19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Открыта </a:t>
            </a:r>
            <a:r>
              <a:rPr lang="ru-RU" sz="1900" b="1" dirty="0">
                <a:solidFill>
                  <a:schemeClr val="bg2"/>
                </a:solidFill>
                <a:latin typeface="Book Antiqua" panose="02040602050305030304" pitchFamily="18" charset="0"/>
              </a:rPr>
              <a:t>первая в РБ медицинская лаборатория практического обучения. </a:t>
            </a:r>
          </a:p>
          <a:p>
            <a:pPr marL="628650" indent="-628650">
              <a:lnSpc>
                <a:spcPct val="85000"/>
              </a:lnSpc>
              <a:spcBef>
                <a:spcPts val="400"/>
              </a:spcBef>
            </a:pPr>
            <a:r>
              <a:rPr lang="ru-RU" sz="1900" b="1" dirty="0">
                <a:solidFill>
                  <a:srgbClr val="CF1356"/>
                </a:solidFill>
                <a:latin typeface="Book Antiqua" panose="02040602050305030304" pitchFamily="18" charset="0"/>
              </a:rPr>
              <a:t>2013</a:t>
            </a:r>
            <a:r>
              <a:rPr lang="ru-RU" sz="1900" b="1" dirty="0">
                <a:solidFill>
                  <a:schemeClr val="bg2"/>
                </a:solidFill>
                <a:latin typeface="Book Antiqua" panose="02040602050305030304" pitchFamily="18" charset="0"/>
              </a:rPr>
              <a:t> - </a:t>
            </a:r>
            <a:r>
              <a:rPr lang="ru-RU" sz="1900" b="1" dirty="0" err="1">
                <a:solidFill>
                  <a:schemeClr val="bg2"/>
                </a:solidFill>
                <a:latin typeface="Book Antiqua" panose="02040602050305030304" pitchFamily="18" charset="0"/>
              </a:rPr>
              <a:t>ГрГМУ</a:t>
            </a:r>
            <a:r>
              <a:rPr lang="ru-RU" sz="1900" b="1" dirty="0">
                <a:solidFill>
                  <a:schemeClr val="bg2"/>
                </a:solidFill>
                <a:latin typeface="Book Antiqua" panose="02040602050305030304" pitchFamily="18" charset="0"/>
              </a:rPr>
              <a:t> победитель профессионального конкурса «Брэнд года – 2013» в номинации «Наука и образование». </a:t>
            </a:r>
          </a:p>
          <a:p>
            <a:pPr marL="628650" indent="-628650">
              <a:lnSpc>
                <a:spcPct val="85000"/>
              </a:lnSpc>
              <a:spcBef>
                <a:spcPts val="400"/>
              </a:spcBef>
            </a:pPr>
            <a:r>
              <a:rPr lang="ru-RU" sz="1900" b="1" dirty="0">
                <a:solidFill>
                  <a:srgbClr val="CF1356"/>
                </a:solidFill>
                <a:latin typeface="Book Antiqua" panose="02040602050305030304" pitchFamily="18" charset="0"/>
              </a:rPr>
              <a:t>2013</a:t>
            </a:r>
            <a:r>
              <a:rPr lang="ru-RU" sz="1900" b="1" dirty="0">
                <a:solidFill>
                  <a:schemeClr val="bg2"/>
                </a:solidFill>
                <a:latin typeface="Book Antiqua" panose="02040602050305030304" pitchFamily="18" charset="0"/>
              </a:rPr>
              <a:t> - Почетная грамота Совета Министров Республики Беларусь </a:t>
            </a:r>
          </a:p>
        </p:txBody>
      </p:sp>
    </p:spTree>
    <p:extLst>
      <p:ext uri="{BB962C8B-B14F-4D97-AF65-F5344CB8AC3E}">
        <p14:creationId xmlns:p14="http://schemas.microsoft.com/office/powerpoint/2010/main" val="290730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71604" y="260350"/>
            <a:ext cx="6959621" cy="596900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b="1" dirty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Основные даты истории</a:t>
            </a:r>
          </a:p>
        </p:txBody>
      </p:sp>
      <p:pic>
        <p:nvPicPr>
          <p:cNvPr id="37891" name="Рисунок 10" descr="journal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13"/>
            <a:ext cx="9286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14282" y="1178040"/>
            <a:ext cx="8822214" cy="4655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75" indent="-714375">
              <a:lnSpc>
                <a:spcPct val="90000"/>
              </a:lnSpc>
              <a:spcBef>
                <a:spcPts val="600"/>
              </a:spcBef>
            </a:pPr>
            <a:r>
              <a:rPr lang="ru-RU" sz="1900" b="1" dirty="0" smtClean="0">
                <a:solidFill>
                  <a:srgbClr val="CF1356"/>
                </a:solidFill>
                <a:latin typeface="Book Antiqua" panose="02040602050305030304" pitchFamily="18" charset="0"/>
              </a:rPr>
              <a:t>2014</a:t>
            </a:r>
            <a:r>
              <a:rPr lang="ru-RU" sz="19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 </a:t>
            </a:r>
            <a:r>
              <a:rPr lang="ru-RU" sz="1900" b="1" dirty="0">
                <a:solidFill>
                  <a:schemeClr val="bg2"/>
                </a:solidFill>
                <a:latin typeface="Book Antiqua" panose="02040602050305030304" pitchFamily="18" charset="0"/>
              </a:rPr>
              <a:t>- </a:t>
            </a:r>
            <a:r>
              <a:rPr lang="ru-RU" sz="1900" b="1" dirty="0" err="1">
                <a:solidFill>
                  <a:schemeClr val="bg2"/>
                </a:solidFill>
                <a:latin typeface="Book Antiqua" panose="02040602050305030304" pitchFamily="18" charset="0"/>
              </a:rPr>
              <a:t>ГрГМУ</a:t>
            </a:r>
            <a:r>
              <a:rPr lang="ru-RU" sz="1900" b="1" dirty="0">
                <a:solidFill>
                  <a:schemeClr val="bg2"/>
                </a:solidFill>
                <a:latin typeface="Book Antiqua" panose="02040602050305030304" pitchFamily="18" charset="0"/>
              </a:rPr>
              <a:t> – лауреат профессионального конкурса «Брэнд года – 2014» в номинации «Экспорт». </a:t>
            </a:r>
          </a:p>
          <a:p>
            <a:pPr marL="714375" indent="-714375">
              <a:lnSpc>
                <a:spcPct val="90000"/>
              </a:lnSpc>
              <a:spcBef>
                <a:spcPts val="600"/>
              </a:spcBef>
            </a:pPr>
            <a:r>
              <a:rPr lang="ru-RU" sz="1900" b="1" dirty="0">
                <a:solidFill>
                  <a:srgbClr val="CF1356"/>
                </a:solidFill>
                <a:latin typeface="Book Antiqua" panose="02040602050305030304" pitchFamily="18" charset="0"/>
              </a:rPr>
              <a:t>2015</a:t>
            </a:r>
            <a:r>
              <a:rPr lang="ru-RU" sz="1900" b="1" dirty="0">
                <a:solidFill>
                  <a:schemeClr val="bg2"/>
                </a:solidFill>
                <a:latin typeface="Book Antiqua" panose="02040602050305030304" pitchFamily="18" charset="0"/>
              </a:rPr>
              <a:t> - Профессорский консультативный центр получил свое здание</a:t>
            </a:r>
          </a:p>
          <a:p>
            <a:pPr marL="714375" indent="-714375">
              <a:lnSpc>
                <a:spcPct val="90000"/>
              </a:lnSpc>
              <a:spcBef>
                <a:spcPts val="600"/>
              </a:spcBef>
            </a:pPr>
            <a:r>
              <a:rPr lang="ru-RU" sz="1900" b="1" dirty="0">
                <a:solidFill>
                  <a:srgbClr val="CF1356"/>
                </a:solidFill>
                <a:latin typeface="Book Antiqua" panose="02040602050305030304" pitchFamily="18" charset="0"/>
              </a:rPr>
              <a:t>2015 </a:t>
            </a:r>
            <a:r>
              <a:rPr lang="ru-RU" sz="1900" b="1" dirty="0">
                <a:solidFill>
                  <a:schemeClr val="bg2"/>
                </a:solidFill>
                <a:latin typeface="Book Antiqua" panose="02040602050305030304" pitchFamily="18" charset="0"/>
              </a:rPr>
              <a:t>- Организованы курсы повышения квалификации по 5 специальностям </a:t>
            </a:r>
          </a:p>
          <a:p>
            <a:pPr marL="714375" indent="-714375">
              <a:lnSpc>
                <a:spcPct val="90000"/>
              </a:lnSpc>
              <a:spcBef>
                <a:spcPts val="600"/>
              </a:spcBef>
            </a:pPr>
            <a:r>
              <a:rPr lang="ru-RU" sz="1900" b="1" dirty="0">
                <a:solidFill>
                  <a:srgbClr val="CF1356"/>
                </a:solidFill>
                <a:latin typeface="Book Antiqua" panose="02040602050305030304" pitchFamily="18" charset="0"/>
              </a:rPr>
              <a:t>2016 </a:t>
            </a:r>
            <a:r>
              <a:rPr lang="ru-RU" sz="1900" b="1" dirty="0">
                <a:solidFill>
                  <a:schemeClr val="bg2"/>
                </a:solidFill>
                <a:latin typeface="Book Antiqua" panose="02040602050305030304" pitchFamily="18" charset="0"/>
              </a:rPr>
              <a:t>- </a:t>
            </a:r>
            <a:r>
              <a:rPr lang="ru-RU" sz="19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На </a:t>
            </a:r>
            <a:r>
              <a:rPr lang="ru-RU" sz="1900" b="1" dirty="0">
                <a:solidFill>
                  <a:schemeClr val="bg2"/>
                </a:solidFill>
                <a:latin typeface="Book Antiqua" panose="02040602050305030304" pitchFamily="18" charset="0"/>
              </a:rPr>
              <a:t>базе университета создана подкомиссия для присвоения первой квалификационной категории.</a:t>
            </a:r>
          </a:p>
          <a:p>
            <a:pPr marL="714375" indent="-714375">
              <a:lnSpc>
                <a:spcPct val="90000"/>
              </a:lnSpc>
              <a:spcBef>
                <a:spcPts val="600"/>
              </a:spcBef>
            </a:pPr>
            <a:r>
              <a:rPr lang="ru-RU" sz="1900" b="1" dirty="0">
                <a:solidFill>
                  <a:srgbClr val="CF1356"/>
                </a:solidFill>
                <a:latin typeface="Book Antiqua" panose="02040602050305030304" pitchFamily="18" charset="0"/>
              </a:rPr>
              <a:t>2016</a:t>
            </a:r>
            <a:r>
              <a:rPr lang="ru-RU" sz="1900" b="1" dirty="0">
                <a:solidFill>
                  <a:schemeClr val="bg2"/>
                </a:solidFill>
                <a:latin typeface="Book Antiqua" panose="02040602050305030304" pitchFamily="18" charset="0"/>
              </a:rPr>
              <a:t> - </a:t>
            </a:r>
            <a:r>
              <a:rPr lang="ru-RU" sz="19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Университет </a:t>
            </a:r>
            <a:r>
              <a:rPr lang="ru-RU" sz="1900" b="1" dirty="0">
                <a:solidFill>
                  <a:schemeClr val="bg2"/>
                </a:solidFill>
                <a:latin typeface="Book Antiqua" panose="02040602050305030304" pitchFamily="18" charset="0"/>
              </a:rPr>
              <a:t>подтвердил звание Лауреата Премии Правительства Республики Беларусь в области качества.</a:t>
            </a:r>
          </a:p>
          <a:p>
            <a:pPr marL="714375" indent="-714375">
              <a:lnSpc>
                <a:spcPct val="90000"/>
              </a:lnSpc>
              <a:spcBef>
                <a:spcPts val="600"/>
              </a:spcBef>
            </a:pPr>
            <a:r>
              <a:rPr lang="ru-RU" sz="1900" b="1" dirty="0" smtClean="0">
                <a:solidFill>
                  <a:srgbClr val="CF1356"/>
                </a:solidFill>
                <a:latin typeface="Book Antiqua" panose="02040602050305030304" pitchFamily="18" charset="0"/>
              </a:rPr>
              <a:t>2017</a:t>
            </a:r>
            <a:r>
              <a:rPr lang="ru-RU" sz="19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 </a:t>
            </a:r>
            <a:r>
              <a:rPr lang="ru-RU" sz="1900" b="1" dirty="0">
                <a:solidFill>
                  <a:schemeClr val="bg2"/>
                </a:solidFill>
                <a:latin typeface="Book Antiqua" panose="02040602050305030304" pitchFamily="18" charset="0"/>
              </a:rPr>
              <a:t>- Открыто подготовительное отделение</a:t>
            </a:r>
          </a:p>
          <a:p>
            <a:pPr marL="714375" indent="-714375">
              <a:lnSpc>
                <a:spcPct val="90000"/>
              </a:lnSpc>
              <a:spcBef>
                <a:spcPts val="600"/>
              </a:spcBef>
            </a:pPr>
            <a:r>
              <a:rPr lang="ru-RU" sz="1900" b="1" dirty="0">
                <a:solidFill>
                  <a:srgbClr val="CF1356"/>
                </a:solidFill>
                <a:latin typeface="Book Antiqua" panose="02040602050305030304" pitchFamily="18" charset="0"/>
              </a:rPr>
              <a:t>2017 </a:t>
            </a:r>
            <a:r>
              <a:rPr lang="ru-RU" sz="1900" b="1" dirty="0">
                <a:solidFill>
                  <a:schemeClr val="bg2"/>
                </a:solidFill>
                <a:latin typeface="Book Antiqua" panose="02040602050305030304" pitchFamily="18" charset="0"/>
              </a:rPr>
              <a:t>- Открыт факультет повышения квалификации и переподготовки</a:t>
            </a:r>
          </a:p>
          <a:p>
            <a:pPr marL="714375" indent="-714375">
              <a:lnSpc>
                <a:spcPct val="90000"/>
              </a:lnSpc>
              <a:spcBef>
                <a:spcPts val="600"/>
              </a:spcBef>
            </a:pPr>
            <a:r>
              <a:rPr lang="ru-RU" sz="1900" b="1" dirty="0" smtClean="0">
                <a:solidFill>
                  <a:srgbClr val="CF1356"/>
                </a:solidFill>
                <a:latin typeface="Book Antiqua" panose="02040602050305030304" pitchFamily="18" charset="0"/>
              </a:rPr>
              <a:t>2017</a:t>
            </a:r>
            <a:r>
              <a:rPr lang="ru-RU" sz="19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 - Вышел 1-й номер международного научного рецензируемого журнала «</a:t>
            </a:r>
            <a:r>
              <a:rPr lang="ru-RU" sz="1900" b="1" dirty="0" err="1" smtClean="0">
                <a:solidFill>
                  <a:schemeClr val="bg2"/>
                </a:solidFill>
                <a:latin typeface="Book Antiqua" panose="02040602050305030304" pitchFamily="18" charset="0"/>
              </a:rPr>
              <a:t>Гепатология</a:t>
            </a:r>
            <a:r>
              <a:rPr lang="ru-RU" sz="19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 и гастроэнтерология»</a:t>
            </a:r>
          </a:p>
          <a:p>
            <a:pPr marL="714375" indent="-714375">
              <a:lnSpc>
                <a:spcPct val="90000"/>
              </a:lnSpc>
              <a:spcBef>
                <a:spcPts val="600"/>
              </a:spcBef>
            </a:pPr>
            <a:r>
              <a:rPr lang="ru-RU" sz="1900" b="1" dirty="0" smtClean="0">
                <a:solidFill>
                  <a:srgbClr val="CF1356"/>
                </a:solidFill>
                <a:latin typeface="Book Antiqua" panose="02040602050305030304" pitchFamily="18" charset="0"/>
              </a:rPr>
              <a:t>2017</a:t>
            </a:r>
            <a:r>
              <a:rPr lang="ru-RU" sz="19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 – Университет стал </a:t>
            </a:r>
            <a:r>
              <a:rPr lang="ru-RU" sz="1900" b="1" dirty="0">
                <a:solidFill>
                  <a:schemeClr val="bg2"/>
                </a:solidFill>
                <a:latin typeface="Book Antiqua" panose="02040602050305030304" pitchFamily="18" charset="0"/>
              </a:rPr>
              <a:t>победителем конкурса на соискание Премии Содружества Независимых Государств</a:t>
            </a:r>
          </a:p>
        </p:txBody>
      </p:sp>
    </p:spTree>
    <p:extLst>
      <p:ext uri="{BB962C8B-B14F-4D97-AF65-F5344CB8AC3E}">
        <p14:creationId xmlns:p14="http://schemas.microsoft.com/office/powerpoint/2010/main" val="202605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Business Plan">
  <a:themeElements>
    <a:clrScheme name="1_Business Plan 4">
      <a:dk1>
        <a:srgbClr val="271A0D"/>
      </a:dk1>
      <a:lt1>
        <a:srgbClr val="EAEAEA"/>
      </a:lt1>
      <a:dk2>
        <a:srgbClr val="996633"/>
      </a:dk2>
      <a:lt2>
        <a:srgbClr val="FFFFCC"/>
      </a:lt2>
      <a:accent1>
        <a:srgbClr val="CC6600"/>
      </a:accent1>
      <a:accent2>
        <a:srgbClr val="FF9900"/>
      </a:accent2>
      <a:accent3>
        <a:srgbClr val="CAB8AD"/>
      </a:accent3>
      <a:accent4>
        <a:srgbClr val="C8C8C8"/>
      </a:accent4>
      <a:accent5>
        <a:srgbClr val="E2B8AA"/>
      </a:accent5>
      <a:accent6>
        <a:srgbClr val="E78A00"/>
      </a:accent6>
      <a:hlink>
        <a:srgbClr val="CC3300"/>
      </a:hlink>
      <a:folHlink>
        <a:srgbClr val="CA9561"/>
      </a:folHlink>
    </a:clrScheme>
    <a:fontScheme name="1_Business Pl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usiness Plan 1">
        <a:dk1>
          <a:srgbClr val="000000"/>
        </a:dk1>
        <a:lt1>
          <a:srgbClr val="EAEAEA"/>
        </a:lt1>
        <a:dk2>
          <a:srgbClr val="00763B"/>
        </a:dk2>
        <a:lt2>
          <a:srgbClr val="FFFFCC"/>
        </a:lt2>
        <a:accent1>
          <a:srgbClr val="CC6600"/>
        </a:accent1>
        <a:accent2>
          <a:srgbClr val="FF9900"/>
        </a:accent2>
        <a:accent3>
          <a:srgbClr val="AABDAF"/>
        </a:accent3>
        <a:accent4>
          <a:srgbClr val="C8C8C8"/>
        </a:accent4>
        <a:accent5>
          <a:srgbClr val="E2B8AA"/>
        </a:accent5>
        <a:accent6>
          <a:srgbClr val="E78A00"/>
        </a:accent6>
        <a:hlink>
          <a:srgbClr val="CC3300"/>
        </a:hlink>
        <a:folHlink>
          <a:srgbClr val="71BB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usiness Plan 2">
        <a:dk1>
          <a:srgbClr val="000000"/>
        </a:dk1>
        <a:lt1>
          <a:srgbClr val="FFFFFF"/>
        </a:lt1>
        <a:dk2>
          <a:srgbClr val="006633"/>
        </a:dk2>
        <a:lt2>
          <a:srgbClr val="FFFFFF"/>
        </a:lt2>
        <a:accent1>
          <a:srgbClr val="009999"/>
        </a:accent1>
        <a:accent2>
          <a:srgbClr val="8263A2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755992"/>
        </a:accent6>
        <a:hlink>
          <a:srgbClr val="0665C6"/>
        </a:hlink>
        <a:folHlink>
          <a:srgbClr val="71BB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usiness Plan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usiness Plan 4">
        <a:dk1>
          <a:srgbClr val="271A0D"/>
        </a:dk1>
        <a:lt1>
          <a:srgbClr val="EAEAEA"/>
        </a:lt1>
        <a:dk2>
          <a:srgbClr val="996633"/>
        </a:dk2>
        <a:lt2>
          <a:srgbClr val="FFFFCC"/>
        </a:lt2>
        <a:accent1>
          <a:srgbClr val="CC6600"/>
        </a:accent1>
        <a:accent2>
          <a:srgbClr val="FF9900"/>
        </a:accent2>
        <a:accent3>
          <a:srgbClr val="CAB8AD"/>
        </a:accent3>
        <a:accent4>
          <a:srgbClr val="C8C8C8"/>
        </a:accent4>
        <a:accent5>
          <a:srgbClr val="E2B8AA"/>
        </a:accent5>
        <a:accent6>
          <a:srgbClr val="E78A00"/>
        </a:accent6>
        <a:hlink>
          <a:srgbClr val="CC3300"/>
        </a:hlink>
        <a:folHlink>
          <a:srgbClr val="CA956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usiness Plan 5">
        <a:dk1>
          <a:srgbClr val="001428"/>
        </a:dk1>
        <a:lt1>
          <a:srgbClr val="DDDDDD"/>
        </a:lt1>
        <a:dk2>
          <a:srgbClr val="336699"/>
        </a:dk2>
        <a:lt2>
          <a:srgbClr val="CCFFCC"/>
        </a:lt2>
        <a:accent1>
          <a:srgbClr val="009999"/>
        </a:accent1>
        <a:accent2>
          <a:srgbClr val="8263A2"/>
        </a:accent2>
        <a:accent3>
          <a:srgbClr val="ADB8CA"/>
        </a:accent3>
        <a:accent4>
          <a:srgbClr val="BDBDBD"/>
        </a:accent4>
        <a:accent5>
          <a:srgbClr val="AACACA"/>
        </a:accent5>
        <a:accent6>
          <a:srgbClr val="755992"/>
        </a:accent6>
        <a:hlink>
          <a:srgbClr val="0665C6"/>
        </a:hlink>
        <a:folHlink>
          <a:srgbClr val="699BC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чение">
  <a:themeElements>
    <a:clrScheme name="Течение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Течение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чение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чение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13248</TotalTime>
  <Words>4726</Words>
  <Application>Microsoft Office PowerPoint</Application>
  <PresentationFormat>Экран (4:3)</PresentationFormat>
  <Paragraphs>1060</Paragraphs>
  <Slides>75</Slides>
  <Notes>1</Notes>
  <HiddenSlides>24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75</vt:i4>
      </vt:variant>
    </vt:vector>
  </HeadingPairs>
  <TitlesOfParts>
    <vt:vector size="79" baseType="lpstr">
      <vt:lpstr>1_Business Plan</vt:lpstr>
      <vt:lpstr>Течение</vt:lpstr>
      <vt:lpstr>Лист</vt:lpstr>
      <vt:lpstr>Corel PHOTO-PAINT 11.0 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Профессорский консультативный центр Торжественное открытие состоялось  23 декабря 2015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Ежегодно обеспечивается  доступ к полнотекстовым и реферативным отечественным и зарубежным электронным информационным ресурсам по профилю ГрГМУ, ориентированным на информационную поддержку научных исследований и образовательного процесса.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GRSMU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</dc:creator>
  <cp:lastModifiedBy>Пользователь Windows</cp:lastModifiedBy>
  <cp:revision>1701</cp:revision>
  <cp:lastPrinted>2018-09-21T05:50:40Z</cp:lastPrinted>
  <dcterms:created xsi:type="dcterms:W3CDTF">2007-11-13T20:10:09Z</dcterms:created>
  <dcterms:modified xsi:type="dcterms:W3CDTF">2018-09-25T06:19:32Z</dcterms:modified>
</cp:coreProperties>
</file>