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  <p:sldMasterId id="2147483780" r:id="rId4"/>
    <p:sldMasterId id="2147483792" r:id="rId5"/>
  </p:sldMasterIdLst>
  <p:notesMasterIdLst>
    <p:notesMasterId r:id="rId60"/>
  </p:notesMasterIdLst>
  <p:sldIdLst>
    <p:sldId id="315" r:id="rId6"/>
    <p:sldId id="256" r:id="rId7"/>
    <p:sldId id="265" r:id="rId8"/>
    <p:sldId id="258" r:id="rId9"/>
    <p:sldId id="305" r:id="rId10"/>
    <p:sldId id="266" r:id="rId11"/>
    <p:sldId id="257" r:id="rId12"/>
    <p:sldId id="260" r:id="rId13"/>
    <p:sldId id="259" r:id="rId14"/>
    <p:sldId id="261" r:id="rId15"/>
    <p:sldId id="317" r:id="rId16"/>
    <p:sldId id="318" r:id="rId17"/>
    <p:sldId id="269" r:id="rId18"/>
    <p:sldId id="271" r:id="rId19"/>
    <p:sldId id="274" r:id="rId20"/>
    <p:sldId id="273" r:id="rId21"/>
    <p:sldId id="272" r:id="rId22"/>
    <p:sldId id="275" r:id="rId23"/>
    <p:sldId id="277" r:id="rId24"/>
    <p:sldId id="279" r:id="rId25"/>
    <p:sldId id="306" r:id="rId26"/>
    <p:sldId id="316" r:id="rId27"/>
    <p:sldId id="280" r:id="rId28"/>
    <p:sldId id="311" r:id="rId29"/>
    <p:sldId id="278" r:id="rId30"/>
    <p:sldId id="281" r:id="rId31"/>
    <p:sldId id="276" r:id="rId32"/>
    <p:sldId id="309" r:id="rId33"/>
    <p:sldId id="302" r:id="rId34"/>
    <p:sldId id="270" r:id="rId35"/>
    <p:sldId id="313" r:id="rId36"/>
    <p:sldId id="299" r:id="rId37"/>
    <p:sldId id="283" r:id="rId38"/>
    <p:sldId id="287" r:id="rId39"/>
    <p:sldId id="284" r:id="rId40"/>
    <p:sldId id="285" r:id="rId41"/>
    <p:sldId id="286" r:id="rId42"/>
    <p:sldId id="289" r:id="rId43"/>
    <p:sldId id="282" r:id="rId44"/>
    <p:sldId id="291" r:id="rId45"/>
    <p:sldId id="293" r:id="rId46"/>
    <p:sldId id="294" r:id="rId47"/>
    <p:sldId id="295" r:id="rId48"/>
    <p:sldId id="288" r:id="rId49"/>
    <p:sldId id="290" r:id="rId50"/>
    <p:sldId id="262" r:id="rId51"/>
    <p:sldId id="264" r:id="rId52"/>
    <p:sldId id="297" r:id="rId53"/>
    <p:sldId id="298" r:id="rId54"/>
    <p:sldId id="296" r:id="rId55"/>
    <p:sldId id="300" r:id="rId56"/>
    <p:sldId id="301" r:id="rId57"/>
    <p:sldId id="312" r:id="rId58"/>
    <p:sldId id="267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180"/>
    <a:srgbClr val="00CC00"/>
    <a:srgbClr val="FFFF66"/>
    <a:srgbClr val="0066FF"/>
    <a:srgbClr val="FF6600"/>
    <a:srgbClr val="CC66FF"/>
    <a:srgbClr val="9966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>
      <p:cViewPr>
        <p:scale>
          <a:sx n="65" d="100"/>
          <a:sy n="65" d="100"/>
        </p:scale>
        <p:origin x="-1500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Руководители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0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62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1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Зав.кафедрами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11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28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6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Всего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24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339</c:v>
                </c:pt>
                <c:pt idx="1">
                  <c:v>817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6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Доктора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0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34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8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кандидаты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119</c:v>
                </c:pt>
                <c:pt idx="1">
                  <c:v>114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9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ППС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231</c:v>
                </c:pt>
                <c:pt idx="1">
                  <c:v>269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8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56624866336156E-2"/>
          <c:y val="0.14581250443275828"/>
          <c:w val="0.90275201710897246"/>
          <c:h val="0.70653298282172838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кандидаты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66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2"/>
              <c:layout>
                <c:manualLayout>
                  <c:x val="-5.658370848008886E-17"/>
                  <c:y val="-0.4504567060116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Лист1!$B$1:$C$1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43</c:v>
                </c:pt>
                <c:pt idx="1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3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EF5A8-B066-484E-AC7A-8AE6EB306566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6FF5D-E77E-40A1-BC2A-19A3D82B8F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6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2D0EA-1CC2-4118-B6AF-2F3924CC684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57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6FF5D-E77E-40A1-BC2A-19A3D82B8FE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4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742C-939E-4694-A906-443A979D7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FEA98-92E7-427B-B1B9-4CDED3BBA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A1A75-D557-463C-AB19-DD8CC0F67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DBA8C-C532-43A3-9816-E6814C1C8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A1B8-B95A-497F-8C32-F5A6B4925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98366-06D5-4C89-B685-E84161225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B531-141F-4A7D-AF24-C511F28B7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44853-BF43-4325-A3FE-F89C33B79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BDDCD-04FC-4DDC-B97C-E4A66FD30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1F371-7019-404E-A037-5B1B99163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93BD2-0709-40BD-A3D3-2F74148D5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7772400" cy="747514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3496"/>
            <a:ext cx="6400800" cy="8416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4406900"/>
            <a:ext cx="644299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1720" y="2906713"/>
            <a:ext cx="644299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3688" y="1600200"/>
            <a:ext cx="3240000" cy="45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240000" cy="450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88" y="1595422"/>
            <a:ext cx="3024336" cy="753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63688" y="2420887"/>
            <a:ext cx="3024336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4048" y="1556792"/>
            <a:ext cx="3682752" cy="936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04048" y="2564903"/>
            <a:ext cx="3682752" cy="352839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73050"/>
            <a:ext cx="230425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984" y="273050"/>
            <a:ext cx="42588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5696" y="1435100"/>
            <a:ext cx="230425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55776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77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5696" y="274638"/>
            <a:ext cx="4641304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2595C-9915-427F-8EFA-B40187B410C6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07AAD-3E5D-4EEB-9C15-9E675EC38B0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DD6EE9-6A71-4C8E-8466-1511187CB2EF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2DA98-CA03-49B3-9630-BE15F180059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EF2902-F7A5-4473-99ED-2BB13EF066E8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ACC0B-9476-4832-BE3E-493DE30F70C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B845A0-85D6-4092-92AE-0C58B22858F0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E0D3E-5A1E-4D15-AD95-8B56AC1FEC98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363CC9-950A-4DF6-B0E4-464A15D70817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FEE48-726F-49E8-8015-B3D88DC1667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EDADAC-8916-46B1-865B-3E403E7917D4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5C3AB-A390-4A07-84EB-8670C6BD9E28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E3DB3-B752-45B3-9CC8-7A4CB7935E35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4B0A-756E-43CD-A1F9-A9430E3B367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331957-120D-4A10-815D-9FE6B8FE636A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30B72-6A19-400E-A17C-305575F2F2C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zh-CN" noProof="0" smtClean="0"/>
              <a:t>Вставка рисунка</a:t>
            </a:r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FF5F63-C715-4E2F-A90D-43ED3552ADBD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0E9CF-88E9-408E-B41F-9A508B8FE96C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4C451F-0530-4B28-8684-41F8D98AB9B3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80DAE-43D5-4B5D-8FD5-DE101F59022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5F2D1C-D1D4-46C2-B6C6-D40718049AAD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92BF9-76B1-4C5F-9525-25AADFD2DCB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1CE846-EDFF-484E-9307-AD7D1F8A1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63713" y="274638"/>
            <a:ext cx="6923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заголовка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63713" y="1600200"/>
            <a:ext cx="6923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92D05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92D050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заголовка</a:t>
            </a:r>
            <a:endParaRPr lang="zh-C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E60121A-2E6D-4997-A915-630B404466D5}" type="datetimeFigureOut">
              <a:rPr lang="zh-CN" altLang="en-US"/>
              <a:pPr/>
              <a:t>2018/10/15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8E5A032-3DB7-4542-A484-D731BBF3A7B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D54DAB-BB5E-44CD-90E8-754EA7D29BDB}" type="datetimeFigureOut">
              <a:rPr lang="ru-RU" smtClean="0"/>
              <a:t>15.10.2018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FD431D-8338-443D-A106-A332491CE4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1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microsoft.com/office/2007/relationships/hdphoto" Target="../media/hdphoto2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g"/><Relationship Id="rId7" Type="http://schemas.microsoft.com/office/2007/relationships/hdphoto" Target="../media/hdphoto3.wdp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12.png"/><Relationship Id="rId4" Type="http://schemas.openxmlformats.org/officeDocument/2006/relationships/image" Target="../media/image60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microsoft.com/office/2007/relationships/hdphoto" Target="../media/hdphoto5.wdp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microsoft.com/office/2007/relationships/hdphoto" Target="../media/hdphoto6.wdp"/><Relationship Id="rId10" Type="http://schemas.openxmlformats.org/officeDocument/2006/relationships/image" Target="../media/image12.pn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7.wdp"/><Relationship Id="rId7" Type="http://schemas.openxmlformats.org/officeDocument/2006/relationships/image" Target="../media/image76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jp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jpg"/><Relationship Id="rId7" Type="http://schemas.openxmlformats.org/officeDocument/2006/relationships/image" Target="../media/image9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2.png"/><Relationship Id="rId5" Type="http://schemas.microsoft.com/office/2007/relationships/hdphoto" Target="../media/hdphoto8.wdp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11" Type="http://schemas.openxmlformats.org/officeDocument/2006/relationships/image" Target="../media/image104.png"/><Relationship Id="rId5" Type="http://schemas.openxmlformats.org/officeDocument/2006/relationships/image" Target="../media/image99.jpg"/><Relationship Id="rId10" Type="http://schemas.openxmlformats.org/officeDocument/2006/relationships/image" Target="../media/image103.png"/><Relationship Id="rId4" Type="http://schemas.openxmlformats.org/officeDocument/2006/relationships/image" Target="../media/image98.jpg"/><Relationship Id="rId9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7.png"/><Relationship Id="rId7" Type="http://schemas.openxmlformats.org/officeDocument/2006/relationships/image" Target="../media/image1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6.jp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1.png"/><Relationship Id="rId5" Type="http://schemas.microsoft.com/office/2007/relationships/hdphoto" Target="../media/hdphoto10.wdp"/><Relationship Id="rId4" Type="http://schemas.openxmlformats.org/officeDocument/2006/relationships/image" Target="../media/image1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2.jpeg"/><Relationship Id="rId7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4.png"/><Relationship Id="rId5" Type="http://schemas.microsoft.com/office/2007/relationships/hdphoto" Target="../media/hdphoto11.wdp"/><Relationship Id="rId4" Type="http://schemas.openxmlformats.org/officeDocument/2006/relationships/image" Target="../media/image173.png"/><Relationship Id="rId9" Type="http://schemas.openxmlformats.org/officeDocument/2006/relationships/image" Target="../media/image1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image" Target="../media/image184.jpeg"/><Relationship Id="rId4" Type="http://schemas.openxmlformats.org/officeDocument/2006/relationships/image" Target="../media/image18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1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2.png"/><Relationship Id="rId5" Type="http://schemas.microsoft.com/office/2007/relationships/hdphoto" Target="../media/hdphoto15.wdp"/><Relationship Id="rId10" Type="http://schemas.microsoft.com/office/2007/relationships/hdphoto" Target="../media/hdphoto16.wdp"/><Relationship Id="rId4" Type="http://schemas.openxmlformats.org/officeDocument/2006/relationships/image" Target="../media/image191.png"/><Relationship Id="rId9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5.png"/><Relationship Id="rId5" Type="http://schemas.openxmlformats.org/officeDocument/2006/relationships/image" Target="../media/image225.jpeg"/><Relationship Id="rId4" Type="http://schemas.openxmlformats.org/officeDocument/2006/relationships/image" Target="../media/image2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png"/><Relationship Id="rId4" Type="http://schemas.openxmlformats.org/officeDocument/2006/relationships/image" Target="../media/image2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microsoft.com/office/2007/relationships/hdphoto" Target="../media/hdphoto17.wdp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28373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8" y="1178932"/>
            <a:ext cx="2355620" cy="299949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66" y="2420888"/>
            <a:ext cx="2023882" cy="3020720"/>
          </a:xfrm>
        </p:spPr>
      </p:pic>
      <p:sp>
        <p:nvSpPr>
          <p:cNvPr id="6" name="TextBox 5"/>
          <p:cNvSpPr txBox="1"/>
          <p:nvPr/>
        </p:nvSpPr>
        <p:spPr>
          <a:xfrm>
            <a:off x="6333615" y="5589240"/>
            <a:ext cx="2810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Максимович </a:t>
            </a:r>
          </a:p>
          <a:p>
            <a:pPr algn="ctr"/>
            <a:r>
              <a:rPr lang="ru-RU" sz="2000" b="1" dirty="0" smtClean="0"/>
              <a:t>Наталья Евгеньевна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63391" y="4073952"/>
            <a:ext cx="3178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/>
              <a:t>Гутикова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Людмила Витольдовна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36179"/>
            <a:ext cx="1238250" cy="1228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93" y="866230"/>
            <a:ext cx="1238250" cy="12287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32" y="1628800"/>
            <a:ext cx="1978958" cy="26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66269" y="4247012"/>
            <a:ext cx="292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/>
              <a:t>Кажина</a:t>
            </a:r>
            <a:endParaRPr lang="ru-RU" b="1" dirty="0" smtClean="0"/>
          </a:p>
          <a:p>
            <a:pPr algn="ctr"/>
            <a:r>
              <a:rPr lang="ru-RU" b="1" dirty="0" smtClean="0"/>
              <a:t> Марина Владимировна</a:t>
            </a:r>
            <a:endParaRPr lang="ru-RU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33" y="4649626"/>
            <a:ext cx="2779217" cy="220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707470" y="546368"/>
            <a:ext cx="3240360" cy="68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3600" b="1" kern="0" dirty="0" smtClean="0"/>
              <a:t>Профессора</a:t>
            </a:r>
            <a:endParaRPr lang="ru-RU" sz="3600" b="1" kern="0" dirty="0"/>
          </a:p>
        </p:txBody>
      </p:sp>
    </p:spTree>
    <p:extLst>
      <p:ext uri="{BB962C8B-B14F-4D97-AF65-F5344CB8AC3E}">
        <p14:creationId xmlns:p14="http://schemas.microsoft.com/office/powerpoint/2010/main" val="33490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768" y="547093"/>
            <a:ext cx="8003232" cy="706090"/>
          </a:xfrm>
        </p:spPr>
        <p:txBody>
          <a:bodyPr/>
          <a:lstStyle/>
          <a:p>
            <a:r>
              <a:rPr lang="ru-RU" sz="3200" dirty="0" smtClean="0"/>
              <a:t>Женщины в науке - самые </a:t>
            </a:r>
            <a:r>
              <a:rPr lang="ru-RU" sz="3200" dirty="0"/>
              <a:t>активные!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4868" y="1412776"/>
            <a:ext cx="4802892" cy="5328592"/>
          </a:xfrm>
        </p:spPr>
        <p:txBody>
          <a:bodyPr/>
          <a:lstStyle/>
          <a:p>
            <a:r>
              <a:rPr lang="ru-RU" sz="1600" b="1" dirty="0"/>
              <a:t>Парамонова </a:t>
            </a:r>
            <a:r>
              <a:rPr lang="ru-RU" sz="1600" b="1" dirty="0" err="1" smtClean="0"/>
              <a:t>Нэлла</a:t>
            </a:r>
            <a:r>
              <a:rPr lang="ru-RU" sz="1600" b="1" dirty="0" smtClean="0"/>
              <a:t> Сергеевна</a:t>
            </a:r>
            <a:r>
              <a:rPr lang="ru-RU" sz="1600" dirty="0" smtClean="0"/>
              <a:t>, </a:t>
            </a:r>
            <a:r>
              <a:rPr lang="ru-RU" sz="1600" dirty="0"/>
              <a:t>д.м.н., заведующий кафедрой </a:t>
            </a:r>
            <a:r>
              <a:rPr lang="ru-RU" sz="1600" dirty="0" smtClean="0"/>
              <a:t>2-ая </a:t>
            </a:r>
            <a:r>
              <a:rPr lang="ru-RU" sz="1600" dirty="0"/>
              <a:t>кафедра детских </a:t>
            </a:r>
            <a:r>
              <a:rPr lang="ru-RU" sz="1600" dirty="0" smtClean="0"/>
              <a:t>болезней, </a:t>
            </a:r>
            <a:r>
              <a:rPr lang="ru-RU" sz="1600" dirty="0"/>
              <a:t>профессор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 smtClean="0"/>
              <a:t>Пирогова </a:t>
            </a:r>
            <a:r>
              <a:rPr lang="ru-RU" sz="1600" b="1" dirty="0"/>
              <a:t>Лариса Александровна</a:t>
            </a:r>
            <a:r>
              <a:rPr lang="ru-RU" sz="1600" dirty="0"/>
              <a:t>, заведующий кафедрой медицинской реабилитации, профессор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b="1" dirty="0"/>
              <a:t>Максимович </a:t>
            </a:r>
            <a:r>
              <a:rPr lang="ru-RU" sz="1600" b="1" dirty="0" smtClean="0"/>
              <a:t>Наталья Евгеньевна</a:t>
            </a:r>
            <a:endParaRPr lang="ru-RU" sz="1600" b="1" dirty="0"/>
          </a:p>
          <a:p>
            <a:r>
              <a:rPr lang="ru-RU" sz="1600" dirty="0"/>
              <a:t>заведующий кафедрой </a:t>
            </a:r>
            <a:r>
              <a:rPr lang="ru-RU" sz="1600" dirty="0" smtClean="0"/>
              <a:t>патологической физиологии, </a:t>
            </a:r>
            <a:r>
              <a:rPr lang="ru-RU" sz="1600" dirty="0"/>
              <a:t>профессор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b="1" dirty="0" err="1"/>
              <a:t>Гутикова</a:t>
            </a:r>
            <a:r>
              <a:rPr lang="ru-RU" sz="1600" b="1" dirty="0"/>
              <a:t> </a:t>
            </a:r>
            <a:r>
              <a:rPr lang="ru-RU" sz="1600" b="1" dirty="0" smtClean="0"/>
              <a:t>Людмила Витольдовна</a:t>
            </a:r>
            <a:r>
              <a:rPr lang="ru-RU" sz="1600" dirty="0" smtClean="0"/>
              <a:t>, </a:t>
            </a:r>
            <a:r>
              <a:rPr lang="ru-RU" sz="1600" dirty="0"/>
              <a:t>заведующий кафедрой</a:t>
            </a:r>
            <a:r>
              <a:rPr lang="ru-RU" sz="1600" dirty="0" smtClean="0"/>
              <a:t> </a:t>
            </a:r>
            <a:r>
              <a:rPr lang="ru-RU" sz="1600" dirty="0"/>
              <a:t>акушерства и </a:t>
            </a:r>
            <a:r>
              <a:rPr lang="ru-RU" sz="1600" dirty="0" smtClean="0"/>
              <a:t>гинекологии,</a:t>
            </a:r>
            <a:r>
              <a:rPr lang="ru-RU" sz="1600" dirty="0"/>
              <a:t> профессор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 </a:t>
            </a:r>
            <a:r>
              <a:rPr lang="ru-RU" sz="1600" b="1" dirty="0" smtClean="0"/>
              <a:t>Якубова </a:t>
            </a:r>
            <a:r>
              <a:rPr lang="ru-RU" sz="1600" b="1" dirty="0"/>
              <a:t>Людмила Валерьевна</a:t>
            </a:r>
            <a:r>
              <a:rPr lang="ru-RU" sz="1600" dirty="0"/>
              <a:t>, к.м.н., доцент, заведующий кафедрой поликлинической терапии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495800" cy="4713387"/>
          </a:xfrm>
        </p:spPr>
        <p:txBody>
          <a:bodyPr/>
          <a:lstStyle/>
          <a:p>
            <a:r>
              <a:rPr lang="ru-RU" sz="1600" b="1" dirty="0"/>
              <a:t>Пронько Татьяна Павловна</a:t>
            </a:r>
            <a:r>
              <a:rPr lang="ru-RU" sz="1600" dirty="0"/>
              <a:t>, заведующий кафедрой пропедевтики внутренних болезней, к.м.н., доцент.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Бойко  Светлана Леонидовна, </a:t>
            </a:r>
            <a:r>
              <a:rPr lang="ru-RU" sz="1600" dirty="0"/>
              <a:t>к.м.н., доцент, заведующий кафедрой психологии и </a:t>
            </a:r>
            <a:r>
              <a:rPr lang="ru-RU" sz="1600" dirty="0" smtClean="0"/>
              <a:t>педагогики.</a:t>
            </a:r>
          </a:p>
          <a:p>
            <a:endParaRPr lang="ru-RU" sz="1600" dirty="0" smtClean="0"/>
          </a:p>
          <a:p>
            <a:r>
              <a:rPr lang="ru-RU" sz="1600" b="1" dirty="0" err="1"/>
              <a:t>Сурмач</a:t>
            </a:r>
            <a:r>
              <a:rPr lang="ru-RU" sz="1600" b="1" dirty="0"/>
              <a:t> </a:t>
            </a:r>
            <a:r>
              <a:rPr lang="ru-RU" sz="1600" b="1" dirty="0" smtClean="0"/>
              <a:t>Марина Юрьевна,</a:t>
            </a:r>
            <a:r>
              <a:rPr lang="ru-RU" sz="1600" dirty="0"/>
              <a:t> к.м.н., доцент, заведующий кафедрой </a:t>
            </a:r>
            <a:r>
              <a:rPr lang="ru-RU" sz="1600" dirty="0" smtClean="0"/>
              <a:t>общественного здоровья и здравоохранения.</a:t>
            </a:r>
          </a:p>
          <a:p>
            <a:r>
              <a:rPr lang="ru-RU" sz="1600" b="1" dirty="0" err="1" smtClean="0"/>
              <a:t>Савоневич</a:t>
            </a:r>
            <a:r>
              <a:rPr lang="ru-RU" sz="1600" b="1" dirty="0" smtClean="0"/>
              <a:t> </a:t>
            </a:r>
            <a:r>
              <a:rPr lang="ru-RU" sz="1600" b="1" dirty="0"/>
              <a:t>Елена Леонтьевна</a:t>
            </a:r>
            <a:r>
              <a:rPr lang="ru-RU" sz="1600" dirty="0"/>
              <a:t>, доцент кафедры акушерства и гинекологии, доцент, к.м.н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b="1" dirty="0" err="1" smtClean="0"/>
              <a:t>Бонь</a:t>
            </a:r>
            <a:r>
              <a:rPr lang="ru-RU" sz="1600" b="1" dirty="0" smtClean="0"/>
              <a:t> </a:t>
            </a:r>
            <a:r>
              <a:rPr lang="ru-RU" sz="1600" b="1" dirty="0"/>
              <a:t>Елизавета Игоревна, </a:t>
            </a:r>
            <a:r>
              <a:rPr lang="ru-RU" sz="1600" dirty="0"/>
              <a:t>ассистент кафедры патологический физиологии имени </a:t>
            </a:r>
            <a:r>
              <a:rPr lang="ru-RU" sz="1600" dirty="0" err="1" smtClean="0"/>
              <a:t>Д.А.Маслакова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00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81" y="-10124"/>
            <a:ext cx="1390003" cy="194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960548"/>
            <a:ext cx="3240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Матиевская</a:t>
            </a:r>
            <a:r>
              <a:rPr lang="ru-RU" sz="1400" b="1" dirty="0" smtClean="0"/>
              <a:t> Н.В.</a:t>
            </a:r>
          </a:p>
          <a:p>
            <a:r>
              <a:rPr lang="ru-RU" sz="1200" b="1" dirty="0" smtClean="0"/>
              <a:t>Грант Президента по науке - </a:t>
            </a:r>
            <a:r>
              <a:rPr lang="ru-RU" sz="1200" b="1" dirty="0"/>
              <a:t>2017 </a:t>
            </a:r>
            <a:r>
              <a:rPr lang="ru-RU" sz="1200" b="1" dirty="0" smtClean="0"/>
              <a:t>год.</a:t>
            </a:r>
            <a:endParaRPr lang="ru-RU" sz="1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29" y="185832"/>
            <a:ext cx="2771097" cy="202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44208" y="133998"/>
            <a:ext cx="26997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Дубровщик</a:t>
            </a:r>
            <a:r>
              <a:rPr lang="ru-RU" sz="1400" b="1" dirty="0" smtClean="0"/>
              <a:t> О.И. </a:t>
            </a:r>
          </a:p>
          <a:p>
            <a:pPr algn="ctr"/>
            <a:r>
              <a:rPr lang="ru-RU" sz="1400" b="1" dirty="0" smtClean="0"/>
              <a:t>Постоянно выступает в качестве эксперта и официального оппонента по диссертациям. Долгое время была Учёным секретарём Совета по защите диссертаций по специальности «Хирургия», «Анатомия человека».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4" y="2808818"/>
            <a:ext cx="2546151" cy="17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132" y="4586301"/>
            <a:ext cx="30919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Пирогова Л.А. </a:t>
            </a:r>
          </a:p>
          <a:p>
            <a:pPr algn="ctr"/>
            <a:r>
              <a:rPr lang="ru-RU" sz="1400" b="1" dirty="0" smtClean="0"/>
              <a:t>Эксперт ВАК по НИР (МЗ РБ). Являлась Учёным секретарём по защите диссертаций по специальности «Нервные болезни», «Психиатрия», «Медицинская психология»; секретарём Совета университета.</a:t>
            </a:r>
          </a:p>
          <a:p>
            <a:pPr algn="ctr"/>
            <a:r>
              <a:rPr lang="ru-RU" sz="1400" b="1" dirty="0" smtClean="0"/>
              <a:t> Ученики защищаются.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2774197"/>
            <a:ext cx="19208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699" y="5017187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Якубова Л.В. </a:t>
            </a:r>
          </a:p>
          <a:p>
            <a:pPr algn="ctr"/>
            <a:r>
              <a:rPr lang="ru-RU" sz="1400" b="1" dirty="0" smtClean="0"/>
              <a:t>Работает над докторской диссертацией. Ученик выходит на защиту. Постоянно выполняет Финансируемые проекты.</a:t>
            </a:r>
            <a:endParaRPr lang="ru-RU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11" y="2380767"/>
            <a:ext cx="1657082" cy="204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16060" y="4422776"/>
            <a:ext cx="249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Сурмач</a:t>
            </a:r>
            <a:r>
              <a:rPr lang="ru-RU" sz="1400" b="1" dirty="0" smtClean="0"/>
              <a:t> М.Ю.</a:t>
            </a:r>
          </a:p>
          <a:p>
            <a:pPr algn="ctr"/>
            <a:r>
              <a:rPr lang="ru-RU" sz="1400" b="1" dirty="0" smtClean="0"/>
              <a:t> Научный руководитель</a:t>
            </a:r>
          </a:p>
          <a:p>
            <a:pPr algn="ctr"/>
            <a:r>
              <a:rPr lang="ru-RU" sz="1400" b="1" dirty="0" smtClean="0"/>
              <a:t> 5 соискателей. Единственный в РБ социолог. Доктор медицинских наук по специальности «Социология медицины».</a:t>
            </a:r>
            <a:endParaRPr lang="ru-RU" sz="14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60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0661"/>
            <a:ext cx="7842996" cy="346051"/>
          </a:xfrm>
        </p:spPr>
        <p:txBody>
          <a:bodyPr/>
          <a:lstStyle/>
          <a:p>
            <a:r>
              <a:rPr lang="ru-RU" sz="2400" b="1" dirty="0"/>
              <a:t>Государственные награды были </a:t>
            </a:r>
            <a:r>
              <a:rPr lang="ru-RU" sz="2400" b="1" dirty="0" smtClean="0"/>
              <a:t>вручены:  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40" y="4133765"/>
            <a:ext cx="2594070" cy="202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87" y="3985707"/>
            <a:ext cx="1205589" cy="282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093342" y="3195997"/>
            <a:ext cx="532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000000"/>
                </a:solidFill>
                <a:ea typeface="+mj-ea"/>
              </a:rPr>
              <a:t>Медаль </a:t>
            </a:r>
            <a:endParaRPr lang="ru-RU" sz="2000" b="1" kern="0" dirty="0" smtClean="0">
              <a:solidFill>
                <a:srgbClr val="000000"/>
              </a:solidFill>
              <a:ea typeface="+mj-ea"/>
            </a:endParaRPr>
          </a:p>
          <a:p>
            <a:pPr algn="ctr"/>
            <a:r>
              <a:rPr lang="ru-RU" sz="2000" b="1" kern="0" dirty="0" smtClean="0">
                <a:solidFill>
                  <a:srgbClr val="000000"/>
                </a:solidFill>
                <a:ea typeface="+mj-ea"/>
              </a:rPr>
              <a:t>«</a:t>
            </a:r>
            <a:r>
              <a:rPr lang="ru-RU" sz="2000" b="1" kern="0" dirty="0">
                <a:solidFill>
                  <a:srgbClr val="000000"/>
                </a:solidFill>
                <a:ea typeface="+mj-ea"/>
              </a:rPr>
              <a:t>Франциска Скорины» Президент РБ 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7482" y="6142294"/>
            <a:ext cx="2282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Парамоновой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err="1" smtClean="0"/>
              <a:t>Нэлле</a:t>
            </a:r>
            <a:r>
              <a:rPr lang="ru-RU" b="1" dirty="0" smtClean="0"/>
              <a:t> Сергеевне 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36127" y="583637"/>
            <a:ext cx="52760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000000"/>
                </a:solidFill>
                <a:ea typeface="+mj-ea"/>
              </a:rPr>
              <a:t>Медаль «За трудовые заслуги» Президент </a:t>
            </a:r>
            <a:r>
              <a:rPr lang="ru-RU" sz="2400" b="1" kern="0" dirty="0" smtClean="0">
                <a:solidFill>
                  <a:srgbClr val="000000"/>
                </a:solidFill>
                <a:ea typeface="+mj-ea"/>
              </a:rPr>
              <a:t>РБ</a:t>
            </a:r>
            <a:r>
              <a:rPr lang="ru-RU" sz="2400" b="1" kern="0" dirty="0">
                <a:solidFill>
                  <a:srgbClr val="000000"/>
                </a:solidFill>
                <a:ea typeface="+mj-ea"/>
              </a:rPr>
              <a:t/>
            </a:r>
            <a:br>
              <a:rPr lang="ru-RU" sz="2400" b="1" kern="0" dirty="0">
                <a:solidFill>
                  <a:srgbClr val="000000"/>
                </a:solidFill>
                <a:ea typeface="+mj-ea"/>
              </a:rPr>
            </a:br>
            <a:endParaRPr lang="ru-RU" sz="2000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8"/>
          <a:stretch/>
        </p:blipFill>
        <p:spPr bwMode="auto">
          <a:xfrm flipH="1">
            <a:off x="6156176" y="583637"/>
            <a:ext cx="1535768" cy="203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00695" y="2524834"/>
            <a:ext cx="4113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Раковой Светлане Николаевне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4694" y="5968382"/>
            <a:ext cx="4587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Мишонковой</a:t>
            </a:r>
            <a:r>
              <a:rPr lang="ru-RU" sz="2000" b="1" dirty="0" smtClean="0"/>
              <a:t> Надежде Алексеевне</a:t>
            </a:r>
            <a:endParaRPr lang="ru-RU" sz="2000" b="1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61671"/>
            <a:ext cx="1026692" cy="180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4" y="1587382"/>
            <a:ext cx="2395647" cy="425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47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162800" cy="676986"/>
          </a:xfrm>
        </p:spPr>
        <p:txBody>
          <a:bodyPr/>
          <a:lstStyle/>
          <a:p>
            <a:r>
              <a:rPr lang="ru-RU" sz="2800" dirty="0" smtClean="0"/>
              <a:t>Преподавательский состав университета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63" y="1245398"/>
            <a:ext cx="1807782" cy="25461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3" r="15716"/>
          <a:stretch/>
        </p:blipFill>
        <p:spPr>
          <a:xfrm>
            <a:off x="179513" y="3501008"/>
            <a:ext cx="1823482" cy="2664296"/>
          </a:xfr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501008"/>
            <a:ext cx="1691184" cy="240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27" y="3861048"/>
            <a:ext cx="1913257" cy="255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20272" y="6021259"/>
            <a:ext cx="1753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Пальцева</a:t>
            </a:r>
            <a:r>
              <a:rPr lang="ru-RU" dirty="0" smtClean="0"/>
              <a:t> А.И.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3972" y="3873543"/>
            <a:ext cx="1785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Добродей</a:t>
            </a:r>
            <a:r>
              <a:rPr lang="ru-RU" dirty="0" smtClean="0"/>
              <a:t> М.А.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6223486"/>
            <a:ext cx="1146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Тауб</a:t>
            </a:r>
            <a:r>
              <a:rPr lang="ru-RU" dirty="0" smtClean="0"/>
              <a:t> Г.С.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42128" y="6392793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Кежун</a:t>
            </a:r>
            <a:r>
              <a:rPr lang="ru-RU" dirty="0" smtClean="0"/>
              <a:t> Е.Н.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2" t="8199" b="12434"/>
          <a:stretch/>
        </p:blipFill>
        <p:spPr>
          <a:xfrm>
            <a:off x="4975242" y="969592"/>
            <a:ext cx="3491384" cy="2249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808">
            <a:off x="450844" y="1202065"/>
            <a:ext cx="1559697" cy="17156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864744"/>
            <a:ext cx="2161382" cy="189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460">
            <a:off x="17487" y="5191460"/>
            <a:ext cx="4458283" cy="151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9492"/>
            <a:ext cx="4038600" cy="26924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r="13813"/>
          <a:stretch/>
        </p:blipFill>
        <p:spPr>
          <a:xfrm>
            <a:off x="116849" y="1984741"/>
            <a:ext cx="1853518" cy="2511562"/>
          </a:xfrm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73" y="3615167"/>
            <a:ext cx="2102261" cy="176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46" y="3188762"/>
            <a:ext cx="190817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48291" y="2583329"/>
            <a:ext cx="149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Гущина Л.Н.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79467" y="5795972"/>
            <a:ext cx="1992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Мельникова А.А.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716" y="1427920"/>
            <a:ext cx="15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Сурмач</a:t>
            </a:r>
            <a:r>
              <a:rPr lang="ru-RU" dirty="0" smtClean="0"/>
              <a:t> Е.М.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66150" y="5545684"/>
            <a:ext cx="1815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Арцукевич</a:t>
            </a:r>
            <a:r>
              <a:rPr lang="ru-RU" dirty="0" smtClean="0"/>
              <a:t> Я.З.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43454" y="5192773"/>
            <a:ext cx="1580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Якубова Л.В.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r="5816"/>
          <a:stretch/>
        </p:blipFill>
        <p:spPr>
          <a:xfrm>
            <a:off x="4572000" y="2952661"/>
            <a:ext cx="1923150" cy="222329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25" y="272513"/>
            <a:ext cx="1538137" cy="231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9" r="35626" b="12884"/>
          <a:stretch/>
        </p:blipFill>
        <p:spPr>
          <a:xfrm>
            <a:off x="868429" y="798663"/>
            <a:ext cx="1656085" cy="193758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r="7297"/>
          <a:stretch/>
        </p:blipFill>
        <p:spPr>
          <a:xfrm rot="21009864">
            <a:off x="3263459" y="3599099"/>
            <a:ext cx="2213058" cy="2574504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5" b="3050"/>
          <a:stretch/>
        </p:blipFill>
        <p:spPr bwMode="auto">
          <a:xfrm>
            <a:off x="6817766" y="3226184"/>
            <a:ext cx="2205633" cy="256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1311"/>
          <a:stretch/>
        </p:blipFill>
        <p:spPr bwMode="auto">
          <a:xfrm rot="21087273">
            <a:off x="342900" y="3429000"/>
            <a:ext cx="1907407" cy="254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50" y="263440"/>
            <a:ext cx="1714584" cy="224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3152" y="2826134"/>
            <a:ext cx="200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Слободская Н.С.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10042" y="2627620"/>
            <a:ext cx="1656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Шатрова В.О.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20870641">
            <a:off x="4273273" y="6184670"/>
            <a:ext cx="152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Якубчик</a:t>
            </a:r>
            <a:r>
              <a:rPr lang="ru-RU" dirty="0" smtClean="0"/>
              <a:t> Т.Н.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96336" y="5790319"/>
            <a:ext cx="1154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Гиль Т.И.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4986" y="6095079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Брейдо</a:t>
            </a:r>
            <a:r>
              <a:rPr lang="ru-RU" dirty="0" smtClean="0"/>
              <a:t> А.А.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20996587">
            <a:off x="3728902" y="2826134"/>
            <a:ext cx="146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Алексо</a:t>
            </a:r>
            <a:r>
              <a:rPr lang="ru-RU" dirty="0" smtClean="0"/>
              <a:t> Е.Н.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172">
            <a:off x="3203848" y="235278"/>
            <a:ext cx="1872208" cy="261847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r="21621"/>
          <a:stretch/>
        </p:blipFill>
        <p:spPr bwMode="auto">
          <a:xfrm>
            <a:off x="4977873" y="2627620"/>
            <a:ext cx="1665517" cy="249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7" r="7568"/>
          <a:stretch/>
        </p:blipFill>
        <p:spPr bwMode="auto">
          <a:xfrm>
            <a:off x="813078" y="3933056"/>
            <a:ext cx="1707749" cy="20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13301"/>
          <a:stretch/>
        </p:blipFill>
        <p:spPr>
          <a:xfrm>
            <a:off x="3726838" y="2525433"/>
            <a:ext cx="1608161" cy="2132182"/>
          </a:xfr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98" y="3618694"/>
            <a:ext cx="1800644" cy="270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" y="1577620"/>
            <a:ext cx="19081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3140968"/>
            <a:ext cx="183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Янковская Н.И.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t="12085" r="19270" b="10156"/>
          <a:stretch/>
        </p:blipFill>
        <p:spPr>
          <a:xfrm>
            <a:off x="6660232" y="292777"/>
            <a:ext cx="1893168" cy="28123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8551" y="6228676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Мисюк</a:t>
            </a:r>
            <a:r>
              <a:rPr lang="ru-RU" dirty="0" smtClean="0"/>
              <a:t> Л.Ф.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520" y="3222192"/>
            <a:ext cx="1814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Варнакова</a:t>
            </a:r>
            <a:r>
              <a:rPr lang="ru-RU" dirty="0" smtClean="0"/>
              <a:t> Г.М.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60232" y="6392136"/>
            <a:ext cx="172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Дорохина</a:t>
            </a:r>
            <a:r>
              <a:rPr lang="ru-RU" dirty="0" smtClean="0"/>
              <a:t> Л.В.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82294" y="4845395"/>
            <a:ext cx="1452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Коршак Т.А.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01" y="209660"/>
            <a:ext cx="3859997" cy="2211227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6480">
            <a:off x="3125498" y="4560302"/>
            <a:ext cx="19812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2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9393"/>
          <a:stretch/>
        </p:blipFill>
        <p:spPr>
          <a:xfrm>
            <a:off x="3347884" y="257982"/>
            <a:ext cx="2149325" cy="2272454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378">
            <a:off x="1438527" y="279444"/>
            <a:ext cx="1042278" cy="1480035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/>
          <a:stretch/>
        </p:blipFill>
        <p:spPr bwMode="auto">
          <a:xfrm>
            <a:off x="6275525" y="206476"/>
            <a:ext cx="1865313" cy="258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r="21702"/>
          <a:stretch/>
        </p:blipFill>
        <p:spPr bwMode="auto">
          <a:xfrm>
            <a:off x="485774" y="2030068"/>
            <a:ext cx="2171701" cy="298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051920"/>
            <a:ext cx="145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Снитко</a:t>
            </a:r>
            <a:r>
              <a:rPr lang="ru-RU" dirty="0" smtClean="0"/>
              <a:t> В.Н.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82665" y="2583630"/>
            <a:ext cx="17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Никонова Л.В.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9877" y="2787240"/>
            <a:ext cx="160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Пронько Н.В.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13250" y="6028685"/>
            <a:ext cx="173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Сивакова С.П.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5889753"/>
            <a:ext cx="133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Бойко С.Л.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40" y="3155277"/>
            <a:ext cx="1600200" cy="2657475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71" y="5392426"/>
            <a:ext cx="20907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4" y="3246126"/>
            <a:ext cx="1734322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282" y="3993044"/>
            <a:ext cx="404177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3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r="17002"/>
          <a:stretch/>
        </p:blipFill>
        <p:spPr bwMode="auto">
          <a:xfrm>
            <a:off x="4453667" y="94110"/>
            <a:ext cx="1637349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93">
            <a:off x="5562630" y="2961569"/>
            <a:ext cx="1509202" cy="203440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855"/>
            <a:ext cx="1914162" cy="2156623"/>
          </a:xfr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809">
            <a:off x="7594327" y="2763422"/>
            <a:ext cx="1327506" cy="18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479">
            <a:off x="6740707" y="118477"/>
            <a:ext cx="1507035" cy="229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9780"/>
          <a:stretch/>
        </p:blipFill>
        <p:spPr bwMode="auto">
          <a:xfrm>
            <a:off x="3234204" y="2742489"/>
            <a:ext cx="1798180" cy="221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r="4084"/>
          <a:stretch/>
        </p:blipFill>
        <p:spPr bwMode="auto">
          <a:xfrm>
            <a:off x="2123728" y="94110"/>
            <a:ext cx="1756618" cy="218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332" y="4065521"/>
            <a:ext cx="1592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Егорова Т.Ю.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87679" y="2339522"/>
            <a:ext cx="1628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Волкова М.П.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86324" y="2348578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Карпюк</a:t>
            </a:r>
            <a:r>
              <a:rPr lang="ru-RU" dirty="0" smtClean="0"/>
              <a:t> В.А.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63701" y="5218351"/>
            <a:ext cx="1883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Маслакова Н.Д.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460335">
            <a:off x="5288312" y="5033685"/>
            <a:ext cx="1940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Лашковская</a:t>
            </a:r>
            <a:r>
              <a:rPr lang="ru-RU" dirty="0" smtClean="0"/>
              <a:t> Т.А.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423226">
            <a:off x="6273374" y="2293715"/>
            <a:ext cx="204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Масловская А.А..</a:t>
            </a:r>
            <a:endParaRPr lang="ru-RU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45" y="4778001"/>
            <a:ext cx="3192065" cy="207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04" y="4384901"/>
            <a:ext cx="40417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5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6106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6024" y="1124744"/>
            <a:ext cx="5316589" cy="107035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b="1" dirty="0" smtClean="0">
                <a:solidFill>
                  <a:srgbClr val="E51180"/>
                </a:solidFill>
              </a:rPr>
              <a:t>Роль женщины в жизни</a:t>
            </a:r>
            <a:r>
              <a:rPr lang="ru-RU" sz="2400" b="1" dirty="0" smtClean="0">
                <a:solidFill>
                  <a:srgbClr val="E51180"/>
                </a:solidFill>
              </a:rPr>
              <a:t> </a:t>
            </a:r>
            <a:r>
              <a:rPr lang="ru-RU" sz="2800" b="1" dirty="0" smtClean="0">
                <a:solidFill>
                  <a:srgbClr val="E51180"/>
                </a:solidFill>
              </a:rPr>
              <a:t>университета</a:t>
            </a:r>
            <a:endParaRPr lang="ru-RU" sz="2800" b="1" dirty="0">
              <a:solidFill>
                <a:srgbClr val="E51180"/>
              </a:solidFill>
            </a:endParaRP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18" r="5576" b="1"/>
          <a:stretch/>
        </p:blipFill>
        <p:spPr bwMode="auto">
          <a:xfrm>
            <a:off x="-261065" y="71057"/>
            <a:ext cx="3752945" cy="105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r="5533"/>
          <a:stretch/>
        </p:blipFill>
        <p:spPr>
          <a:xfrm>
            <a:off x="5676181" y="3744721"/>
            <a:ext cx="3467819" cy="10817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02" y="2367759"/>
            <a:ext cx="4545465" cy="107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48264" y="623731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2018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360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7" y="2636912"/>
            <a:ext cx="2470595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4232"/>
            <a:ext cx="1512168" cy="1968298"/>
          </a:xfr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47084" y="188640"/>
            <a:ext cx="3168352" cy="245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54" y="2640351"/>
            <a:ext cx="2218700" cy="259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63" y="3253639"/>
            <a:ext cx="205422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04" y="746951"/>
            <a:ext cx="167005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46527" y="5215005"/>
            <a:ext cx="1851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Сорокопыт</a:t>
            </a:r>
            <a:r>
              <a:rPr lang="ru-RU" dirty="0" smtClean="0"/>
              <a:t> З.В.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6012915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Можейко Л.А.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6131777"/>
            <a:ext cx="133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Авдей</a:t>
            </a:r>
            <a:r>
              <a:rPr lang="ru-RU" dirty="0" smtClean="0"/>
              <a:t> Г.М.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19646" y="2779001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Ильина С.Н.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2122530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Мирончик Е.В.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72101" y="2250516"/>
            <a:ext cx="1380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Кулеш Л.Д.</a:t>
            </a:r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71" y="4696516"/>
            <a:ext cx="243840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4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051720" y="2372380"/>
            <a:ext cx="1683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Гаджиева Ф.Г.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013475" y="5376237"/>
            <a:ext cx="156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Пронько Т.П.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r="14015"/>
          <a:stretch/>
        </p:blipFill>
        <p:spPr>
          <a:xfrm>
            <a:off x="2123728" y="3108587"/>
            <a:ext cx="1410161" cy="20358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23928" y="5596086"/>
            <a:ext cx="217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Разводовская</a:t>
            </a:r>
            <a:r>
              <a:rPr lang="ru-RU" dirty="0" smtClean="0"/>
              <a:t> Я.В.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70" y="3190975"/>
            <a:ext cx="1584176" cy="23699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16216" y="5596086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Матиевская</a:t>
            </a:r>
            <a:r>
              <a:rPr lang="ru-RU" dirty="0" smtClean="0"/>
              <a:t> Н.В.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75" y="3478197"/>
            <a:ext cx="1509099" cy="211104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99992" y="2404242"/>
            <a:ext cx="1903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Пустошило</a:t>
            </a:r>
            <a:r>
              <a:rPr lang="ru-RU" dirty="0" smtClean="0"/>
              <a:t> Е.П.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r="12111"/>
          <a:stretch/>
        </p:blipFill>
        <p:spPr>
          <a:xfrm>
            <a:off x="6767014" y="425771"/>
            <a:ext cx="1472020" cy="194615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83027" y="2419868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Хильманович</a:t>
            </a:r>
            <a:r>
              <a:rPr lang="ru-RU" dirty="0" smtClean="0"/>
              <a:t> В.Н.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96310" y="4041790"/>
            <a:ext cx="1611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Сурмач</a:t>
            </a:r>
            <a:r>
              <a:rPr lang="ru-RU" dirty="0" smtClean="0"/>
              <a:t> М.Ю.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0487" b="11123"/>
          <a:stretch/>
        </p:blipFill>
        <p:spPr>
          <a:xfrm rot="5400000">
            <a:off x="4172523" y="230182"/>
            <a:ext cx="2391991" cy="207039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6" r="14913"/>
          <a:stretch/>
        </p:blipFill>
        <p:spPr bwMode="auto">
          <a:xfrm>
            <a:off x="1906439" y="84595"/>
            <a:ext cx="1923690" cy="206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7" r="327"/>
          <a:stretch/>
        </p:blipFill>
        <p:spPr bwMode="auto">
          <a:xfrm>
            <a:off x="189781" y="1766911"/>
            <a:ext cx="1457864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7" y="6012598"/>
            <a:ext cx="40417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6048141"/>
            <a:ext cx="404177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Объект 5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88">
            <a:off x="1947035" y="4331362"/>
            <a:ext cx="2748883" cy="2163371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895">
            <a:off x="3923928" y="298629"/>
            <a:ext cx="187937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4" y="0"/>
            <a:ext cx="1275342" cy="129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634">
            <a:off x="6382997" y="311288"/>
            <a:ext cx="1589053" cy="238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 rot="20879111">
            <a:off x="7237707" y="2302499"/>
            <a:ext cx="177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Жемойтяк</a:t>
            </a:r>
            <a:r>
              <a:rPr lang="ru-RU" dirty="0" smtClean="0"/>
              <a:t> В.А.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 rot="21256252">
            <a:off x="4375221" y="2556199"/>
            <a:ext cx="14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Байгот</a:t>
            </a:r>
            <a:r>
              <a:rPr lang="ru-RU" dirty="0" smtClean="0"/>
              <a:t> С.И.</a:t>
            </a:r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917">
            <a:off x="1851508" y="247135"/>
            <a:ext cx="1663782" cy="249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Прямоугольник 53"/>
          <p:cNvSpPr/>
          <p:nvPr/>
        </p:nvSpPr>
        <p:spPr>
          <a:xfrm rot="20875219">
            <a:off x="2156390" y="3017229"/>
            <a:ext cx="1764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Хлебовец</a:t>
            </a:r>
            <a:r>
              <a:rPr lang="ru-RU" dirty="0" smtClean="0"/>
              <a:t> Н.И.</a:t>
            </a:r>
            <a:endParaRPr lang="ru-RU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144">
            <a:off x="456099" y="3060367"/>
            <a:ext cx="1638487" cy="229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 rot="20559992">
            <a:off x="526739" y="5511449"/>
            <a:ext cx="149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Шустер Э.Е.</a:t>
            </a:r>
            <a:endParaRPr lang="ru-RU" dirty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138">
            <a:off x="4644009" y="3229319"/>
            <a:ext cx="1719610" cy="259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Прямоугольник 57"/>
          <p:cNvSpPr/>
          <p:nvPr/>
        </p:nvSpPr>
        <p:spPr>
          <a:xfrm rot="20951763">
            <a:off x="5060531" y="5980638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Хоха Р.Н.</a:t>
            </a:r>
            <a:endParaRPr lang="ru-RU" dirty="0"/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315">
            <a:off x="6997621" y="3115237"/>
            <a:ext cx="1902563" cy="271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Прямоугольник 59"/>
          <p:cNvSpPr/>
          <p:nvPr/>
        </p:nvSpPr>
        <p:spPr>
          <a:xfrm rot="21092030">
            <a:off x="7452320" y="6165304"/>
            <a:ext cx="1348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Троян Э.И.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88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37773" y="5059424"/>
            <a:ext cx="1381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Дежиц</a:t>
            </a:r>
            <a:r>
              <a:rPr lang="ru-RU" dirty="0" smtClean="0"/>
              <a:t> Е.В.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585336" y="6246605"/>
            <a:ext cx="1249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Швед Т.П.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15" y="3650482"/>
            <a:ext cx="1837024" cy="23843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91" y="612564"/>
            <a:ext cx="1851114" cy="248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7461" y="3272737"/>
            <a:ext cx="14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Колпач</a:t>
            </a:r>
            <a:r>
              <a:rPr lang="ru-RU" dirty="0" smtClean="0"/>
              <a:t> И.А.</a:t>
            </a:r>
            <a:endParaRPr lang="ru-RU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r="3135" b="8044"/>
          <a:stretch/>
        </p:blipFill>
        <p:spPr>
          <a:xfrm>
            <a:off x="5861086" y="556488"/>
            <a:ext cx="3042593" cy="232478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861088" y="2934183"/>
            <a:ext cx="1726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Матусевич Л. И.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10" y="1388665"/>
            <a:ext cx="2226621" cy="342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14" y="3381308"/>
            <a:ext cx="3560357" cy="350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2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87622"/>
            <a:ext cx="5112568" cy="91364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dirty="0" smtClean="0"/>
              <a:t>Всегда на посту!</a:t>
            </a:r>
            <a:br>
              <a:rPr lang="ru-RU" sz="3600" dirty="0" smtClean="0"/>
            </a:br>
            <a:r>
              <a:rPr lang="ru-RU" sz="3600" dirty="0" smtClean="0"/>
              <a:t>Всегда порядок!</a:t>
            </a:r>
            <a:endParaRPr lang="ru-RU" sz="3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620" y="2836444"/>
            <a:ext cx="3545583" cy="1994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5665" y="1941039"/>
            <a:ext cx="3584397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21954"/>
          <a:stretch/>
        </p:blipFill>
        <p:spPr>
          <a:xfrm rot="5400000">
            <a:off x="3437790" y="2604268"/>
            <a:ext cx="4365103" cy="2039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/>
          <a:stretch/>
        </p:blipFill>
        <p:spPr>
          <a:xfrm rot="5400000">
            <a:off x="6182237" y="1749951"/>
            <a:ext cx="3593525" cy="2330001"/>
          </a:xfrm>
          <a:prstGeom prst="rect">
            <a:avLst/>
          </a:prstGeom>
        </p:spPr>
      </p:pic>
      <p:pic>
        <p:nvPicPr>
          <p:cNvPr id="2050" name="Picture 2" descr="D:\картинки презентаций\белорус.узоры\60849414_1277631246_prev_y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" y="5877270"/>
            <a:ext cx="2339751" cy="10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артинки презентаций\белорус.узоры\60849414_1277631246_prev_y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39751" y="5877271"/>
            <a:ext cx="2260769" cy="9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картинки презентаций\белорус.узоры\60849414_1277631246_prev_y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00521" y="5877270"/>
            <a:ext cx="2213478" cy="101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999" y="5877270"/>
            <a:ext cx="2330001" cy="96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40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4404336" cy="2933965"/>
          </a:xfr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07" y="1200472"/>
            <a:ext cx="2020888" cy="43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r="9349"/>
          <a:stretch/>
        </p:blipFill>
        <p:spPr bwMode="auto">
          <a:xfrm flipH="1">
            <a:off x="2995131" y="620688"/>
            <a:ext cx="2596328" cy="22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Объект 21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1" y="3429000"/>
            <a:ext cx="3290060" cy="2315380"/>
          </a:xfrm>
        </p:spPr>
      </p:pic>
      <p:sp>
        <p:nvSpPr>
          <p:cNvPr id="3" name="TextBox 2"/>
          <p:cNvSpPr txBox="1"/>
          <p:nvPr/>
        </p:nvSpPr>
        <p:spPr>
          <a:xfrm>
            <a:off x="1151570" y="6286445"/>
            <a:ext cx="747996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Победители Олимпиады по педиатрии</a:t>
            </a:r>
          </a:p>
          <a:p>
            <a:pPr algn="ctr"/>
            <a:r>
              <a:rPr lang="ru-RU" sz="1400" b="1" dirty="0" smtClean="0"/>
              <a:t> с научными руководителями.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0"/>
          <a:stretch/>
        </p:blipFill>
        <p:spPr>
          <a:xfrm>
            <a:off x="10256" y="1069563"/>
            <a:ext cx="3306156" cy="2092534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15555" b="23167"/>
          <a:stretch/>
        </p:blipFill>
        <p:spPr>
          <a:xfrm>
            <a:off x="5724128" y="33727"/>
            <a:ext cx="3347864" cy="23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94" y="4320032"/>
            <a:ext cx="2530181" cy="190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" y="173904"/>
            <a:ext cx="3675050" cy="2673599"/>
          </a:xfr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62695" cy="296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719" y="188640"/>
            <a:ext cx="3097832" cy="206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4846" y="2784845"/>
            <a:ext cx="348614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Активные участники</a:t>
            </a:r>
          </a:p>
          <a:p>
            <a:pPr algn="ctr"/>
            <a:r>
              <a:rPr lang="ru-RU" sz="1400" b="1" dirty="0" smtClean="0"/>
              <a:t> художественной самодеятельности.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23142"/>
            <a:ext cx="476495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Награждение участниц .</a:t>
            </a:r>
          </a:p>
          <a:p>
            <a:pPr algn="ctr"/>
            <a:r>
              <a:rPr lang="ru-RU" dirty="0" smtClean="0"/>
              <a:t> Городской конкурс «Женщина года 2017».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0" b="7824"/>
          <a:stretch/>
        </p:blipFill>
        <p:spPr>
          <a:xfrm>
            <a:off x="7627231" y="188640"/>
            <a:ext cx="1516769" cy="1905323"/>
          </a:xfrm>
        </p:spPr>
      </p:pic>
      <p:sp>
        <p:nvSpPr>
          <p:cNvPr id="6" name="TextBox 5"/>
          <p:cNvSpPr txBox="1"/>
          <p:nvPr/>
        </p:nvSpPr>
        <p:spPr>
          <a:xfrm>
            <a:off x="3881000" y="2169213"/>
            <a:ext cx="2926314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Со студентами на занятии.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91635" y="6223142"/>
            <a:ext cx="339278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Будущие квалифицированные </a:t>
            </a:r>
          </a:p>
          <a:p>
            <a:pPr algn="ctr"/>
            <a:r>
              <a:rPr lang="ru-RU" sz="1600" b="1" dirty="0" smtClean="0"/>
              <a:t>специалисты.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35" y="2477566"/>
            <a:ext cx="2756532" cy="184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3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9"/>
          <a:stretch/>
        </p:blipFill>
        <p:spPr>
          <a:xfrm>
            <a:off x="179512" y="1619629"/>
            <a:ext cx="3509597" cy="2692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70" y="3933217"/>
            <a:ext cx="4536504" cy="50405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b="1" dirty="0" smtClean="0"/>
              <a:t>Женщины и спорт</a:t>
            </a:r>
            <a:endParaRPr lang="ru-RU" sz="32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/>
          <a:stretch/>
        </p:blipFill>
        <p:spPr>
          <a:xfrm>
            <a:off x="4356967" y="3432175"/>
            <a:ext cx="3190440" cy="2541270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8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64" y="1158875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1" y="4419600"/>
            <a:ext cx="3657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52" y="5308498"/>
            <a:ext cx="2260848" cy="15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3056"/>
            <a:ext cx="4038600" cy="2694795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8"/>
          <a:stretch/>
        </p:blipFill>
        <p:spPr>
          <a:xfrm>
            <a:off x="107504" y="0"/>
            <a:ext cx="3142323" cy="23132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14477" r="10333"/>
          <a:stretch/>
        </p:blipFill>
        <p:spPr>
          <a:xfrm>
            <a:off x="-26348" y="2341259"/>
            <a:ext cx="3064476" cy="2173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7" y="4774932"/>
            <a:ext cx="2947031" cy="1966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71" y="1916832"/>
            <a:ext cx="2766568" cy="1846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7" y="59316"/>
            <a:ext cx="3419872" cy="228194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58" y="3789040"/>
            <a:ext cx="14446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3674" y="6536670"/>
            <a:ext cx="3384376" cy="32133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Закаляются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84399" cy="2016224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2"/>
          <a:stretch/>
        </p:blipFill>
        <p:spPr bwMode="auto">
          <a:xfrm>
            <a:off x="4611851" y="523130"/>
            <a:ext cx="427563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85" y="4241818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" y="2132855"/>
            <a:ext cx="4793793" cy="31958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3" y="4941327"/>
            <a:ext cx="3136782" cy="1573791"/>
          </a:xfrm>
          <a:prstGeom prst="rect">
            <a:avLst/>
          </a:prstGeom>
        </p:spPr>
      </p:pic>
      <p:sp>
        <p:nvSpPr>
          <p:cNvPr id="11" name="Текст 2"/>
          <p:cNvSpPr txBox="1">
            <a:spLocks/>
          </p:cNvSpPr>
          <p:nvPr/>
        </p:nvSpPr>
        <p:spPr bwMode="auto">
          <a:xfrm>
            <a:off x="827584" y="2132855"/>
            <a:ext cx="4274641" cy="412693"/>
          </a:xfrm>
          <a:prstGeom prst="rect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kern="0" dirty="0" smtClean="0"/>
              <a:t>Участвуют в соревнованиях</a:t>
            </a:r>
            <a:endParaRPr lang="ru-RU" sz="2000" kern="0" dirty="0"/>
          </a:p>
        </p:txBody>
      </p:sp>
    </p:spTree>
    <p:extLst>
      <p:ext uri="{BB962C8B-B14F-4D97-AF65-F5344CB8AC3E}">
        <p14:creationId xmlns:p14="http://schemas.microsoft.com/office/powerpoint/2010/main" val="33433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79" y="0"/>
            <a:ext cx="4899622" cy="378904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56" y="260648"/>
            <a:ext cx="4249927" cy="2952328"/>
          </a:xfrm>
        </p:spPr>
        <p:txBody>
          <a:bodyPr/>
          <a:lstStyle/>
          <a:p>
            <a:r>
              <a:rPr lang="ru-RU" sz="2400" dirty="0" smtClean="0"/>
              <a:t>Президент Республики  </a:t>
            </a:r>
            <a:r>
              <a:rPr lang="ru-RU" sz="2400" dirty="0"/>
              <a:t>Беларуси Александр Лукашенко </a:t>
            </a:r>
            <a:r>
              <a:rPr lang="ru-RU" sz="2400" dirty="0" smtClean="0"/>
              <a:t>всегда говорит, </a:t>
            </a:r>
            <a:br>
              <a:rPr lang="ru-RU" sz="2400" dirty="0" smtClean="0"/>
            </a:br>
            <a:r>
              <a:rPr lang="ru-RU" sz="2400" dirty="0" smtClean="0"/>
              <a:t>что </a:t>
            </a:r>
            <a:r>
              <a:rPr lang="ru-RU" sz="2400" dirty="0"/>
              <a:t>белорусские женщины являются примером милосердия и мудрости, трудолюбия и верности </a:t>
            </a:r>
            <a:r>
              <a:rPr lang="ru-RU" sz="2400" dirty="0" smtClean="0"/>
              <a:t>стране. 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9424" y="3859781"/>
            <a:ext cx="8748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</a:t>
            </a:r>
            <a:r>
              <a:rPr lang="ru-RU" sz="2400" b="1" dirty="0" smtClean="0"/>
              <a:t>Ж</a:t>
            </a:r>
            <a:r>
              <a:rPr lang="ru-RU" sz="2000" b="1" dirty="0" smtClean="0"/>
              <a:t>енщины</a:t>
            </a:r>
            <a:r>
              <a:rPr lang="ru-RU" sz="2000" b="1" dirty="0"/>
              <a:t>, </a:t>
            </a:r>
            <a:r>
              <a:rPr lang="ru-RU" sz="2000" b="1" dirty="0" smtClean="0"/>
              <a:t>олицетворяют </a:t>
            </a:r>
            <a:r>
              <a:rPr lang="ru-RU" sz="2000" b="1" dirty="0"/>
              <a:t>собой природную красоту, любовь и нежность. </a:t>
            </a:r>
            <a:endParaRPr lang="ru-RU" sz="2000" b="1" dirty="0" smtClean="0"/>
          </a:p>
          <a:p>
            <a:r>
              <a:rPr lang="ru-RU" sz="2000" b="1" dirty="0"/>
              <a:t>	</a:t>
            </a:r>
            <a:r>
              <a:rPr lang="ru-RU" sz="2000" b="1" dirty="0" smtClean="0"/>
              <a:t>Президент выражает признательность </a:t>
            </a:r>
            <a:r>
              <a:rPr lang="ru-RU" sz="2000" b="1" dirty="0"/>
              <a:t>за мудрость и заботу в воспитании детей и молодёжи, за энергичность и трудолюбие, за умение создавать уют, порядок и гармонию в доме. </a:t>
            </a:r>
            <a:endParaRPr lang="ru-RU" sz="2000" b="1" dirty="0" smtClean="0"/>
          </a:p>
          <a:p>
            <a:r>
              <a:rPr lang="ru-RU" sz="2000" b="1" dirty="0" smtClean="0"/>
              <a:t>	Женственность </a:t>
            </a:r>
            <a:r>
              <a:rPr lang="ru-RU" sz="2000" b="1" dirty="0"/>
              <a:t>и очарование делают </a:t>
            </a:r>
            <a:r>
              <a:rPr lang="ru-RU" sz="2000" b="1" dirty="0" smtClean="0"/>
              <a:t>жизнь </a:t>
            </a:r>
            <a:r>
              <a:rPr lang="ru-RU" sz="2000" b="1" dirty="0"/>
              <a:t>ярче </a:t>
            </a:r>
            <a:r>
              <a:rPr lang="ru-RU" sz="2000" b="1"/>
              <a:t>и </a:t>
            </a:r>
            <a:r>
              <a:rPr lang="ru-RU" sz="2000" b="1" smtClean="0"/>
              <a:t>краше.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099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392" y="353275"/>
            <a:ext cx="6840760" cy="771469"/>
          </a:xfrm>
        </p:spPr>
        <p:txBody>
          <a:bodyPr/>
          <a:lstStyle/>
          <a:p>
            <a:r>
              <a:rPr lang="ru-RU" sz="2000" b="1" dirty="0" smtClean="0"/>
              <a:t>В университете много лет работает общественное объединение </a:t>
            </a:r>
            <a:br>
              <a:rPr lang="ru-RU" sz="2000" b="1" dirty="0" smtClean="0"/>
            </a:br>
            <a:r>
              <a:rPr lang="ru-RU" sz="2000" b="1" dirty="0" smtClean="0"/>
              <a:t>«Белорусский союз женщин»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0139" y="3913543"/>
            <a:ext cx="8762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Общественное объединение «Белорусский союз женщин» (ОО «БСЖ») создано 14 декабря 1991 года</a:t>
            </a:r>
          </a:p>
          <a:p>
            <a:pPr algn="ctr"/>
            <a:r>
              <a:rPr lang="ru-RU" sz="2000" b="1" dirty="0" smtClean="0"/>
              <a:t>Основные задачи ОО «Белорусский союз женщин»: содействовать защите прав и законных интересов женщин, семьи и детей, повышать роль женщин во всех сферах деятельности общества. В целом женщины составляют более половины общей численности членов общественных объединений, всего же в стране действует 31 женское общественное объединение</a:t>
            </a:r>
            <a:r>
              <a:rPr lang="ru-RU" sz="2000" dirty="0" smtClean="0"/>
              <a:t>.</a:t>
            </a:r>
          </a:p>
          <a:p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94" y="1196752"/>
            <a:ext cx="2736304" cy="181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79" y="597785"/>
            <a:ext cx="15940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6001" y="2542001"/>
            <a:ext cx="4086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 smtClean="0"/>
              <a:t>Щёткина</a:t>
            </a:r>
            <a:r>
              <a:rPr lang="ru-RU" sz="1600" b="1" i="1" dirty="0" smtClean="0"/>
              <a:t> Марианна </a:t>
            </a:r>
            <a:r>
              <a:rPr lang="ru-RU" sz="1600" b="1" dirty="0" smtClean="0"/>
              <a:t>- </a:t>
            </a:r>
            <a:r>
              <a:rPr lang="ru-RU" sz="1600" b="1" i="1" dirty="0"/>
              <a:t>, </a:t>
            </a:r>
            <a:r>
              <a:rPr lang="ru-RU" sz="1600" b="1" i="1" dirty="0" smtClean="0"/>
              <a:t>председатель </a:t>
            </a:r>
          </a:p>
          <a:p>
            <a:r>
              <a:rPr lang="ru-RU" sz="1600" b="1" i="1" dirty="0" smtClean="0"/>
              <a:t>Белорусского </a:t>
            </a:r>
            <a:r>
              <a:rPr lang="ru-RU" sz="1600" b="1" i="1" dirty="0"/>
              <a:t>союза женщин </a:t>
            </a:r>
            <a:r>
              <a:rPr lang="ru-RU" sz="1600" b="1" i="1" dirty="0" smtClean="0"/>
              <a:t>РБ</a:t>
            </a:r>
            <a:endParaRPr lang="ru-RU" sz="16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32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5870"/>
            <a:ext cx="3970784" cy="72008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/>
              <a:t>Актив ОО «БСЖ» ГрГМУ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6" y="0"/>
            <a:ext cx="2159044" cy="3088141"/>
          </a:xfrm>
        </p:spPr>
      </p:pic>
      <p:sp>
        <p:nvSpPr>
          <p:cNvPr id="6" name="TextBox 5"/>
          <p:cNvSpPr txBox="1"/>
          <p:nvPr/>
        </p:nvSpPr>
        <p:spPr>
          <a:xfrm>
            <a:off x="315827" y="3076247"/>
            <a:ext cx="1624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Председатель</a:t>
            </a:r>
          </a:p>
          <a:p>
            <a:pPr algn="ctr"/>
            <a:r>
              <a:rPr lang="ru-RU" sz="1400" b="1" dirty="0" smtClean="0"/>
              <a:t>Мишонкова Н.А.</a:t>
            </a:r>
            <a:endParaRPr lang="ru-RU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2" y="794811"/>
            <a:ext cx="1733963" cy="217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94714" y="2939817"/>
            <a:ext cx="157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Заместитель</a:t>
            </a:r>
          </a:p>
          <a:p>
            <a:pPr algn="ctr"/>
            <a:r>
              <a:rPr lang="ru-RU" sz="1400" b="1" dirty="0" smtClean="0"/>
              <a:t>Кузнецова С.В.</a:t>
            </a:r>
            <a:endParaRPr lang="ru-RU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42" y="116632"/>
            <a:ext cx="1516881" cy="21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84386" y="2351647"/>
            <a:ext cx="1541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Королёнок Л.Г.</a:t>
            </a:r>
            <a:endParaRPr lang="ru-RU" sz="1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9" y="766234"/>
            <a:ext cx="2026990" cy="158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68061" y="2351647"/>
            <a:ext cx="1283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/>
              <a:t>Спасюк</a:t>
            </a:r>
            <a:r>
              <a:rPr lang="ru-RU" sz="1400" b="1" dirty="0" smtClean="0"/>
              <a:t> Т. И.</a:t>
            </a:r>
            <a:endParaRPr lang="ru-RU" sz="14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9" y="2723655"/>
            <a:ext cx="1426503" cy="199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742102" y="4714226"/>
            <a:ext cx="1220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/>
              <a:t>Алексо</a:t>
            </a:r>
            <a:r>
              <a:rPr lang="ru-RU" sz="1400" b="1" dirty="0" smtClean="0"/>
              <a:t> Е.Н.</a:t>
            </a:r>
            <a:endParaRPr lang="ru-RU" sz="14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9723" r="17004"/>
          <a:stretch/>
        </p:blipFill>
        <p:spPr bwMode="auto">
          <a:xfrm>
            <a:off x="9467" y="3785391"/>
            <a:ext cx="1767575" cy="196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9512" y="5846233"/>
            <a:ext cx="127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/>
              <a:t>Снитко</a:t>
            </a:r>
            <a:r>
              <a:rPr lang="ru-RU" sz="1400" b="1" dirty="0" smtClean="0"/>
              <a:t> В. Н.</a:t>
            </a:r>
            <a:endParaRPr lang="ru-RU" sz="1400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930" y="4008688"/>
            <a:ext cx="1135384" cy="170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030090" y="5859732"/>
            <a:ext cx="1839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/>
              <a:t>Разводовская</a:t>
            </a:r>
            <a:r>
              <a:rPr lang="ru-RU" sz="1400" b="1" dirty="0" smtClean="0"/>
              <a:t> Я.В.</a:t>
            </a:r>
            <a:endParaRPr lang="ru-RU" sz="1400" b="1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95" y="2659425"/>
            <a:ext cx="1639785" cy="14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92301" y="4255161"/>
            <a:ext cx="1471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Якименко Е.М.</a:t>
            </a:r>
            <a:endParaRPr lang="ru-RU" sz="1400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r="8545"/>
          <a:stretch/>
        </p:blipFill>
        <p:spPr bwMode="auto">
          <a:xfrm>
            <a:off x="3493698" y="3472603"/>
            <a:ext cx="1078302" cy="156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31378" y="5037719"/>
            <a:ext cx="1442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Микулич А.Ф.</a:t>
            </a:r>
            <a:endParaRPr lang="ru-RU" sz="1400" b="1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b="25080"/>
          <a:stretch/>
        </p:blipFill>
        <p:spPr bwMode="auto">
          <a:xfrm>
            <a:off x="6307949" y="4894194"/>
            <a:ext cx="1434153" cy="16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95814" y="6532824"/>
            <a:ext cx="1386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/>
              <a:t>Яремчик</a:t>
            </a:r>
            <a:r>
              <a:rPr lang="ru-RU" sz="1400" b="1" dirty="0" smtClean="0"/>
              <a:t> М.Я.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651052" y="6370180"/>
            <a:ext cx="1347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Кузьмич А.Б.</a:t>
            </a:r>
            <a:endParaRPr lang="ru-RU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"/>
          <a:stretch/>
        </p:blipFill>
        <p:spPr bwMode="auto">
          <a:xfrm>
            <a:off x="4806034" y="4653136"/>
            <a:ext cx="1076322" cy="170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673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93" y="332656"/>
            <a:ext cx="5599907" cy="31499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3563888" cy="57606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 smtClean="0"/>
              <a:t>Заседания ОО «БСЖ»</a:t>
            </a:r>
            <a:endParaRPr lang="ru-RU" sz="2400" b="1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6" t="25187" r="18086"/>
          <a:stretch/>
        </p:blipFill>
        <p:spPr>
          <a:xfrm>
            <a:off x="469556" y="3361038"/>
            <a:ext cx="6042455" cy="3496962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273685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5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873" y="123640"/>
            <a:ext cx="3863087" cy="7906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Проект </a:t>
            </a:r>
            <a:br>
              <a:rPr lang="ru-RU" sz="2800" b="1" dirty="0" smtClean="0"/>
            </a:br>
            <a:r>
              <a:rPr lang="ru-RU" sz="2800" b="1" dirty="0" smtClean="0"/>
              <a:t>«ЖЕНЩИНЫ МИРА»</a:t>
            </a:r>
            <a:endParaRPr lang="ru-RU" sz="2800" b="1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6" y="4145950"/>
            <a:ext cx="4730310" cy="2660799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53" r="8248"/>
          <a:stretch/>
        </p:blipFill>
        <p:spPr>
          <a:xfrm>
            <a:off x="0" y="1114175"/>
            <a:ext cx="4422842" cy="2831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508"/>
          <a:stretch/>
        </p:blipFill>
        <p:spPr>
          <a:xfrm>
            <a:off x="4595550" y="-33877"/>
            <a:ext cx="2457902" cy="3987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44032">
            <a:off x="6552159" y="1455620"/>
            <a:ext cx="2248686" cy="2934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335" y="4063416"/>
            <a:ext cx="2969009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b="18311"/>
          <a:stretch/>
        </p:blipFill>
        <p:spPr>
          <a:xfrm>
            <a:off x="2699792" y="12125"/>
            <a:ext cx="6368524" cy="312884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" y="1987119"/>
            <a:ext cx="2803404" cy="168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3" y="116632"/>
            <a:ext cx="2440359" cy="161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01008"/>
            <a:ext cx="1871663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82088"/>
            <a:ext cx="53228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6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1" y="5562600"/>
            <a:ext cx="4739640" cy="45720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723" b="13713"/>
          <a:stretch/>
        </p:blipFill>
        <p:spPr>
          <a:xfrm>
            <a:off x="5776644" y="2888815"/>
            <a:ext cx="3367356" cy="39740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4" r="2179" b="12447"/>
          <a:stretch/>
        </p:blipFill>
        <p:spPr bwMode="auto">
          <a:xfrm>
            <a:off x="1453750" y="127404"/>
            <a:ext cx="6840760" cy="269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724128" y="5674856"/>
            <a:ext cx="3168352" cy="9361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F:\БСЖ - Женсовет\2017-2018\женжины мира- 5 октября-2017\20171005_1156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0" y="3429000"/>
            <a:ext cx="4782294" cy="26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058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664" y="135793"/>
            <a:ext cx="5955608" cy="114526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Участие в городском конкурсе «КВЕТКА  РАДЗ</a:t>
            </a:r>
            <a:r>
              <a:rPr lang="en-US" sz="2800" b="1" dirty="0" smtClean="0"/>
              <a:t>IM</a:t>
            </a:r>
            <a:r>
              <a:rPr lang="ru-RU" sz="2800" b="1" dirty="0" smtClean="0"/>
              <a:t>Ы»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7921">
            <a:off x="7087298" y="489974"/>
            <a:ext cx="1908607" cy="24555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30477" r="6393"/>
          <a:stretch/>
        </p:blipFill>
        <p:spPr>
          <a:xfrm>
            <a:off x="3182696" y="4077072"/>
            <a:ext cx="5848691" cy="24447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044" y="1204201"/>
            <a:ext cx="4291220" cy="24150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83" y="2094059"/>
            <a:ext cx="1884552" cy="343944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90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65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b="1" dirty="0"/>
              <a:t>Участие студентов</a:t>
            </a:r>
            <a:br>
              <a:rPr lang="ru-RU" sz="3200" b="1" dirty="0"/>
            </a:br>
            <a:r>
              <a:rPr lang="ru-RU" sz="3200" b="1" dirty="0"/>
              <a:t>в </a:t>
            </a:r>
            <a:r>
              <a:rPr lang="ru-RU" sz="3200" b="1" dirty="0" smtClean="0"/>
              <a:t>городских мероприятиях «БСЖ»</a:t>
            </a:r>
            <a:endParaRPr lang="ru-RU" sz="3200" b="1" dirty="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8" t="17637" b="13671"/>
          <a:stretch/>
        </p:blipFill>
        <p:spPr>
          <a:xfrm rot="5400000">
            <a:off x="-477056" y="2717416"/>
            <a:ext cx="3845868" cy="2532732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18764" t="18137" b="7150"/>
          <a:stretch/>
        </p:blipFill>
        <p:spPr>
          <a:xfrm>
            <a:off x="4923207" y="1462267"/>
            <a:ext cx="2344435" cy="3831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794" y="2420888"/>
            <a:ext cx="2527528" cy="40050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230" y="742222"/>
            <a:ext cx="1506578" cy="11281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0577">
            <a:off x="36884" y="1637976"/>
            <a:ext cx="1380953" cy="11939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04264">
            <a:off x="2387778" y="1608559"/>
            <a:ext cx="1084843" cy="9404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2889">
            <a:off x="99363" y="-34638"/>
            <a:ext cx="1059939" cy="9188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315"/>
          <a:stretch/>
        </p:blipFill>
        <p:spPr>
          <a:xfrm rot="21444109">
            <a:off x="2681404" y="3311612"/>
            <a:ext cx="2163604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149080"/>
            <a:ext cx="2314600" cy="19770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3284984"/>
            <a:ext cx="2444080" cy="28411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251520" y="0"/>
            <a:ext cx="8712968" cy="134076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УЧАСТИЕ ПЕРВИЧНОЙ ОРГАНИЗАЦИИ «БСЖ»  ГрГМУ В НОВОГОДНЕЙ  </a:t>
            </a:r>
            <a:r>
              <a:rPr lang="ru-RU" sz="20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БлаготворительнОЙ</a:t>
            </a:r>
            <a:r>
              <a:rPr lang="ru-RU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акции «Наши дети»</a:t>
            </a:r>
            <a:endParaRPr lang="ru-RU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787" y="2276872"/>
            <a:ext cx="3176587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00" y="1628800"/>
            <a:ext cx="70806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9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344816" cy="7920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/>
              <a:t>Рождественская встреча 2018.</a:t>
            </a:r>
            <a:endParaRPr lang="ru-RU" sz="32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5061933" cy="2850257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/>
          <a:stretch/>
        </p:blipFill>
        <p:spPr>
          <a:xfrm>
            <a:off x="4499992" y="980728"/>
            <a:ext cx="4475530" cy="2520280"/>
          </a:xfrm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02" y="4221088"/>
            <a:ext cx="4487573" cy="25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3" y="980728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9463" y="3356992"/>
            <a:ext cx="281307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Бирюкова М.М.</a:t>
            </a:r>
            <a:r>
              <a:rPr lang="ru-RU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Новогодние </a:t>
            </a:r>
            <a:r>
              <a:rPr lang="ru-RU" dirty="0"/>
              <a:t>пожелания 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645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-73024" y="0"/>
            <a:ext cx="9217024" cy="1139114"/>
          </a:xfrm>
          <a:prstGeom prst="rect">
            <a:avLst/>
          </a:prstGeom>
          <a:ln w="25400" cap="flat" cmpd="sng" algn="ctr">
            <a:solidFill>
              <a:schemeClr val="accent2">
                <a:shade val="50000"/>
              </a:schemeClr>
            </a:solidFill>
            <a:prstDash val="solid"/>
            <a:miter lim="800000"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kern="0" dirty="0" smtClean="0"/>
              <a:t/>
            </a:r>
            <a:br>
              <a:rPr lang="ru-RU" sz="2000" b="1" kern="0" dirty="0" smtClean="0"/>
            </a:br>
            <a:r>
              <a:rPr lang="ru-RU" sz="2000" b="1" kern="0" dirty="0" smtClean="0"/>
              <a:t>Женщина в современном обществе имеет совсем иной статус и призвание, у нее появились другие ценности и потребности, которые заставляют пересмотреть взгляды на женскую роль в сегодняшнем мире. </a:t>
            </a:r>
            <a:br>
              <a:rPr lang="ru-RU" sz="2000" b="1" kern="0" dirty="0" smtClean="0"/>
            </a:br>
            <a:endParaRPr lang="ru-RU" sz="2000" b="1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6" y="2079493"/>
            <a:ext cx="3522180" cy="1152128"/>
          </a:xfrm>
        </p:spPr>
        <p:txBody>
          <a:bodyPr/>
          <a:lstStyle/>
          <a:p>
            <a:r>
              <a:rPr lang="ru-RU" sz="2400" b="1" dirty="0"/>
              <a:t>В </a:t>
            </a:r>
            <a:r>
              <a:rPr lang="ru-RU" sz="2400" b="1" dirty="0" smtClean="0"/>
              <a:t>университете</a:t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b="1" dirty="0" smtClean="0"/>
              <a:t>1156 сотрудников.</a:t>
            </a:r>
            <a:br>
              <a:rPr lang="ru-RU" sz="2400" b="1" dirty="0" smtClean="0"/>
            </a:br>
            <a:r>
              <a:rPr lang="ru-RU" sz="2400" b="1" dirty="0" smtClean="0"/>
              <a:t>Из </a:t>
            </a:r>
            <a:r>
              <a:rPr lang="ru-RU" sz="2400" b="1" dirty="0" smtClean="0"/>
              <a:t>них: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666053"/>
              </p:ext>
            </p:extLst>
          </p:nvPr>
        </p:nvGraphicFramePr>
        <p:xfrm>
          <a:off x="18223" y="3654800"/>
          <a:ext cx="3600400" cy="271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529991"/>
              </p:ext>
            </p:extLst>
          </p:nvPr>
        </p:nvGraphicFramePr>
        <p:xfrm>
          <a:off x="5521956" y="3513057"/>
          <a:ext cx="3600400" cy="271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7180" y="6381043"/>
            <a:ext cx="3662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Руководители подразделений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99220" y="6202724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Заведующие кафедрами</a:t>
            </a:r>
            <a:endParaRPr lang="ru-RU" dirty="0"/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862146"/>
              </p:ext>
            </p:extLst>
          </p:nvPr>
        </p:nvGraphicFramePr>
        <p:xfrm>
          <a:off x="2721986" y="1268760"/>
          <a:ext cx="3600400" cy="2718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76055" y="189482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71%</a:t>
            </a:r>
            <a:endParaRPr lang="ru-RU" b="1" i="1" dirty="0">
              <a:solidFill>
                <a:srgbClr val="E511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8197" y="411373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3</a:t>
            </a:r>
            <a:r>
              <a:rPr lang="en-US" b="1" i="1" dirty="0" smtClean="0">
                <a:solidFill>
                  <a:srgbClr val="E51180"/>
                </a:solidFill>
              </a:rPr>
              <a:t>8</a:t>
            </a:r>
            <a:r>
              <a:rPr lang="ru-RU" b="1" i="1" dirty="0" smtClean="0">
                <a:solidFill>
                  <a:srgbClr val="E51180"/>
                </a:solidFill>
              </a:rPr>
              <a:t>%</a:t>
            </a:r>
            <a:endParaRPr lang="ru-RU" b="1" i="1" dirty="0">
              <a:solidFill>
                <a:srgbClr val="E5118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5144" y="44830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37%</a:t>
            </a:r>
            <a:endParaRPr lang="ru-RU" b="1" i="1" dirty="0">
              <a:solidFill>
                <a:srgbClr val="E5118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23" y="1107405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49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51" y="0"/>
            <a:ext cx="8753922" cy="115001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Концертная программа </a:t>
            </a:r>
            <a:r>
              <a:rPr lang="ru-RU" sz="2800" b="1" dirty="0">
                <a:solidFill>
                  <a:srgbClr val="002060"/>
                </a:solidFill>
              </a:rPr>
              <a:t>«Для вас милые, очаровательные</a:t>
            </a:r>
            <a:r>
              <a:rPr lang="ru-RU" sz="2800" b="1" dirty="0" smtClean="0">
                <a:solidFill>
                  <a:srgbClr val="002060"/>
                </a:solidFill>
              </a:rPr>
              <a:t>…», посвящённый   8 Марта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515" y="1123638"/>
            <a:ext cx="3697485" cy="2809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649" t="9229" r="14280"/>
          <a:stretch/>
        </p:blipFill>
        <p:spPr>
          <a:xfrm>
            <a:off x="-1" y="1150019"/>
            <a:ext cx="5328907" cy="3392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221088"/>
            <a:ext cx="2808312" cy="18691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45" t="15465" r="31435"/>
          <a:stretch/>
        </p:blipFill>
        <p:spPr>
          <a:xfrm>
            <a:off x="3939463" y="3933056"/>
            <a:ext cx="4499992" cy="2577780"/>
          </a:xfrm>
        </p:spPr>
      </p:pic>
    </p:spTree>
    <p:extLst>
      <p:ext uri="{BB962C8B-B14F-4D97-AF65-F5344CB8AC3E}">
        <p14:creationId xmlns:p14="http://schemas.microsoft.com/office/powerpoint/2010/main" val="37525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0728" cy="291978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01" y="188640"/>
            <a:ext cx="2223721" cy="2996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420" r="34618"/>
          <a:stretch/>
        </p:blipFill>
        <p:spPr>
          <a:xfrm>
            <a:off x="4355976" y="2209628"/>
            <a:ext cx="2160240" cy="368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85" y="3707792"/>
            <a:ext cx="3944206" cy="2924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7194" y="5263021"/>
            <a:ext cx="2019609" cy="15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" b="6409"/>
          <a:stretch/>
        </p:blipFill>
        <p:spPr>
          <a:xfrm>
            <a:off x="0" y="14768"/>
            <a:ext cx="8987380" cy="482453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77" y="4774425"/>
            <a:ext cx="2678095" cy="20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222"/>
            <a:ext cx="6327934" cy="355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2008"/>
            <a:ext cx="8136904" cy="47667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dirty="0" smtClean="0"/>
              <a:t>Перед концертом. 1 марта 2018 года.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174810"/>
            <a:ext cx="5852279" cy="39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6362"/>
            <a:ext cx="20177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9"/>
          <a:stretch/>
        </p:blipFill>
        <p:spPr>
          <a:xfrm>
            <a:off x="2483768" y="0"/>
            <a:ext cx="5014460" cy="1979277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25" y="1862165"/>
            <a:ext cx="22733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r="12486"/>
          <a:stretch/>
        </p:blipFill>
        <p:spPr bwMode="auto">
          <a:xfrm>
            <a:off x="13704" y="4406156"/>
            <a:ext cx="3001993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b="9005"/>
          <a:stretch/>
        </p:blipFill>
        <p:spPr bwMode="auto">
          <a:xfrm>
            <a:off x="67325" y="188640"/>
            <a:ext cx="2273300" cy="334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r="10728"/>
          <a:stretch/>
        </p:blipFill>
        <p:spPr bwMode="auto">
          <a:xfrm>
            <a:off x="2292569" y="2132856"/>
            <a:ext cx="2932981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3789" y="1862165"/>
            <a:ext cx="518308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 марта 2018. Концерт, посвященный 8 Марта.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6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БСЖ - Женсовет\2017-2018\1 Марта 2018\Концерт\20180301_16555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27930" r="12828" b="627"/>
          <a:stretch/>
        </p:blipFill>
        <p:spPr bwMode="auto">
          <a:xfrm>
            <a:off x="0" y="133396"/>
            <a:ext cx="48092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3"/>
          <a:stretch/>
        </p:blipFill>
        <p:spPr bwMode="auto">
          <a:xfrm>
            <a:off x="0" y="2636912"/>
            <a:ext cx="2947695" cy="250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95" y="3505712"/>
            <a:ext cx="6240478" cy="369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Объект 1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69255"/>
            <a:ext cx="4485649" cy="2523177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5" y="5229200"/>
            <a:ext cx="1585714" cy="11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0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/>
          <a:stretch/>
        </p:blipFill>
        <p:spPr>
          <a:xfrm>
            <a:off x="2915816" y="1628800"/>
            <a:ext cx="3694359" cy="23042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63072" cy="994122"/>
          </a:xfrm>
        </p:spPr>
        <p:txBody>
          <a:bodyPr/>
          <a:lstStyle/>
          <a:p>
            <a:r>
              <a:rPr lang="ru-RU" sz="2800" b="1" dirty="0" smtClean="0"/>
              <a:t>Женщины нашего университета ведут активный образ жизни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13698"/>
          <a:stretch/>
        </p:blipFill>
        <p:spPr bwMode="auto">
          <a:xfrm>
            <a:off x="395536" y="1909488"/>
            <a:ext cx="2520280" cy="339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652">
            <a:off x="6408712" y="1804154"/>
            <a:ext cx="2725737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4674" y="5445224"/>
            <a:ext cx="6408712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Весна 2018.</a:t>
            </a:r>
          </a:p>
          <a:p>
            <a:pPr algn="ctr"/>
            <a:r>
              <a:rPr lang="ru-RU" sz="2000" b="1" dirty="0" smtClean="0"/>
              <a:t> Наши сотрудницы, </a:t>
            </a:r>
            <a:r>
              <a:rPr lang="ru-RU" sz="2000" b="1" dirty="0"/>
              <a:t>а</a:t>
            </a:r>
            <a:r>
              <a:rPr lang="ru-RU" sz="2000" b="1" dirty="0" smtClean="0"/>
              <a:t>ктивисты ОО «БСЖ», </a:t>
            </a:r>
          </a:p>
          <a:p>
            <a:pPr algn="ctr"/>
            <a:r>
              <a:rPr lang="ru-RU" sz="2000" b="1" dirty="0" smtClean="0"/>
              <a:t>участвовали в закладке </a:t>
            </a:r>
          </a:p>
          <a:p>
            <a:pPr algn="ctr"/>
            <a:r>
              <a:rPr lang="ru-RU" sz="2000" b="1" dirty="0" smtClean="0"/>
              <a:t>«Аллеи родительской славы» в Гродно.</a:t>
            </a:r>
            <a:endParaRPr lang="ru-RU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201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7536"/>
            <a:ext cx="4038600" cy="269959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/>
              <a:t>С</a:t>
            </a:r>
            <a:r>
              <a:rPr lang="ru-RU" sz="2400" b="1" dirty="0" smtClean="0"/>
              <a:t>амая </a:t>
            </a:r>
            <a:r>
              <a:rPr lang="ru-RU" sz="2400" b="1" dirty="0"/>
              <a:t>сложная, ответственная и важная профессия на земле — растить и воспитывать </a:t>
            </a:r>
            <a:r>
              <a:rPr lang="ru-RU" sz="2400" b="1" dirty="0" smtClean="0"/>
              <a:t>детей. </a:t>
            </a:r>
            <a:br>
              <a:rPr lang="ru-RU" sz="2400" b="1" dirty="0" smtClean="0"/>
            </a:br>
            <a:r>
              <a:rPr lang="ru-RU" sz="2000" b="1" dirty="0" smtClean="0"/>
              <a:t>1 июня День защиты детей,  2017.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5"/>
          <a:stretch/>
        </p:blipFill>
        <p:spPr>
          <a:xfrm>
            <a:off x="251520" y="1412776"/>
            <a:ext cx="3390181" cy="2781404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82" y="4107134"/>
            <a:ext cx="2712918" cy="195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58539"/>
            <a:ext cx="3672408" cy="245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4" y="4516690"/>
            <a:ext cx="2290118" cy="154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1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18" y="332656"/>
            <a:ext cx="4093403" cy="295232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330"/>
            <a:ext cx="4038600" cy="2699598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0399"/>
            <a:ext cx="4380845" cy="292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46" y="3933056"/>
            <a:ext cx="404177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1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13" y="3578485"/>
            <a:ext cx="4176464" cy="2791753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12" y="260648"/>
            <a:ext cx="4739856" cy="3168352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12805" r="7693" b="3927"/>
          <a:stretch/>
        </p:blipFill>
        <p:spPr bwMode="auto">
          <a:xfrm>
            <a:off x="6948264" y="3861048"/>
            <a:ext cx="1636043" cy="2843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9"/>
            <a:ext cx="3312368" cy="331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647">
            <a:off x="25516" y="4005064"/>
            <a:ext cx="2602268" cy="187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5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435187"/>
              </p:ext>
            </p:extLst>
          </p:nvPr>
        </p:nvGraphicFramePr>
        <p:xfrm>
          <a:off x="-11743" y="1988840"/>
          <a:ext cx="33843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24967"/>
              </p:ext>
            </p:extLst>
          </p:nvPr>
        </p:nvGraphicFramePr>
        <p:xfrm>
          <a:off x="5735813" y="2132856"/>
          <a:ext cx="3415380" cy="257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27584" y="4581128"/>
            <a:ext cx="1705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Доктора наук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4646870"/>
            <a:ext cx="2045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Кандидаты наук</a:t>
            </a:r>
            <a:endParaRPr lang="ru-RU" dirty="0"/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273916"/>
              </p:ext>
            </p:extLst>
          </p:nvPr>
        </p:nvGraphicFramePr>
        <p:xfrm>
          <a:off x="2699792" y="176303"/>
          <a:ext cx="3456384" cy="2532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176141" y="270892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ППС</a:t>
            </a:r>
            <a:endParaRPr lang="ru-RU" dirty="0"/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095094"/>
              </p:ext>
            </p:extLst>
          </p:nvPr>
        </p:nvGraphicFramePr>
        <p:xfrm>
          <a:off x="2915816" y="3757458"/>
          <a:ext cx="3474023" cy="248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896525" y="6233606"/>
            <a:ext cx="345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Молодые ученые (до 35 лет)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364088" y="5622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54%</a:t>
            </a:r>
            <a:endParaRPr lang="ru-RU" b="1" i="1" dirty="0">
              <a:solidFill>
                <a:srgbClr val="E511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434" y="270892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49%</a:t>
            </a:r>
            <a:endParaRPr lang="ru-RU" b="1" i="1" dirty="0">
              <a:solidFill>
                <a:srgbClr val="E5118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71799" y="28935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23%</a:t>
            </a:r>
            <a:endParaRPr lang="ru-RU" b="1" i="1" dirty="0">
              <a:solidFill>
                <a:srgbClr val="E5118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2771" y="47546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E51180"/>
                </a:solidFill>
              </a:rPr>
              <a:t>67%</a:t>
            </a:r>
            <a:endParaRPr lang="ru-RU" b="1" i="1" dirty="0">
              <a:solidFill>
                <a:srgbClr val="E5118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51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357">
            <a:off x="4752658" y="1685925"/>
            <a:ext cx="4707320" cy="2647867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4992556" cy="2808312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499299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04" y="3102058"/>
            <a:ext cx="585949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ПРИВАЛ - 2018</a:t>
            </a:r>
          </a:p>
          <a:p>
            <a:pPr algn="ctr"/>
            <a:r>
              <a:rPr lang="ru-RU" sz="2400" b="1" dirty="0" smtClean="0"/>
              <a:t>ДЕНЬ ЗАЩИТЫ ДЕТЕЙ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17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2" y="332656"/>
            <a:ext cx="4388280" cy="2468407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52294"/>
            <a:ext cx="5839973" cy="3284984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52" y="620688"/>
            <a:ext cx="4850779" cy="273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96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487" y="3369534"/>
            <a:ext cx="4038600" cy="227171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1"/>
          <a:stretch/>
        </p:blipFill>
        <p:spPr>
          <a:xfrm rot="5066295">
            <a:off x="-582253" y="2939963"/>
            <a:ext cx="4583115" cy="2985213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628800"/>
            <a:ext cx="2822575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847" y="276126"/>
            <a:ext cx="4041775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44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89" y="-243408"/>
            <a:ext cx="4464496" cy="4392488"/>
          </a:xfrm>
        </p:spPr>
        <p:txBody>
          <a:bodyPr/>
          <a:lstStyle/>
          <a:p>
            <a:pPr algn="l"/>
            <a:r>
              <a:rPr lang="ru-RU" sz="1600" b="1" dirty="0" smtClean="0"/>
              <a:t>	«</a:t>
            </a:r>
            <a:r>
              <a:rPr lang="ru-RU" sz="1600" b="1" dirty="0"/>
              <a:t>Неоценима ваша роль в развитии отечественного здравоохранения и образования, промышленности и сельского хозяйства, культуры и науки, системы государственного управления и бизнеса. </a:t>
            </a:r>
            <a:r>
              <a:rPr lang="ru-RU" sz="1600" b="1" dirty="0" smtClean="0"/>
              <a:t>	Вы </a:t>
            </a:r>
            <a:r>
              <a:rPr lang="ru-RU" sz="1600" b="1" dirty="0"/>
              <a:t>являетесь хранительницами семейных ценностей и передаете их подрастающему поколению», — заявил Лукашенко.</a:t>
            </a:r>
            <a:br>
              <a:rPr lang="ru-RU" sz="1600" b="1" dirty="0"/>
            </a:br>
            <a:r>
              <a:rPr lang="ru-RU" sz="1600" b="1" dirty="0" smtClean="0"/>
              <a:t>	Он </a:t>
            </a:r>
            <a:r>
              <a:rPr lang="ru-RU" sz="1600" b="1" dirty="0"/>
              <a:t>также сказал «спасибо» за житейскую мудрость и трудолюбие, высокий профессионализм и замечательные человеческие качества.</a:t>
            </a:r>
            <a:br>
              <a:rPr lang="ru-RU" sz="1600" b="1" dirty="0"/>
            </a:br>
            <a:r>
              <a:rPr lang="ru-RU" sz="1600" b="1" dirty="0" smtClean="0"/>
              <a:t>	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4"/>
            <a:ext cx="4162256" cy="3218811"/>
          </a:xfrm>
        </p:spPr>
      </p:pic>
      <p:sp>
        <p:nvSpPr>
          <p:cNvPr id="8" name="Прямоугольник 7"/>
          <p:cNvSpPr/>
          <p:nvPr/>
        </p:nvSpPr>
        <p:spPr>
          <a:xfrm>
            <a:off x="4788024" y="3861048"/>
            <a:ext cx="417125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000000"/>
                </a:solidFill>
                <a:ea typeface="+mj-ea"/>
              </a:rPr>
              <a:t>«Пусть в ваших домах царят уют и тепло, работа приносит удовольствие и чувство исполненного долга, а каждый новый день дарит прекрасное настроение. Здоровья, счастья и благополучия вам, вашим родным и близким», — подчеркнул президент</a:t>
            </a:r>
            <a:r>
              <a:rPr lang="ru-RU" sz="1600" b="1" kern="0" dirty="0" smtClean="0">
                <a:solidFill>
                  <a:srgbClr val="000000"/>
                </a:solidFill>
                <a:ea typeface="+mj-ea"/>
              </a:rPr>
              <a:t>.</a:t>
            </a:r>
          </a:p>
          <a:p>
            <a:endParaRPr lang="ru-RU" sz="1600" b="1" kern="0" dirty="0" smtClean="0">
              <a:solidFill>
                <a:srgbClr val="000000"/>
              </a:solidFill>
              <a:ea typeface="+mj-ea"/>
            </a:endParaRPr>
          </a:p>
          <a:p>
            <a:pPr algn="r"/>
            <a:r>
              <a:rPr lang="ru-RU" sz="1400" b="1" i="1" kern="0" dirty="0" smtClean="0">
                <a:solidFill>
                  <a:srgbClr val="000000"/>
                </a:solidFill>
                <a:ea typeface="+mj-ea"/>
              </a:rPr>
              <a:t>7 марта 2017 г.</a:t>
            </a:r>
            <a:r>
              <a:rPr lang="ru-RU" sz="2000" i="1" kern="0" dirty="0">
                <a:solidFill>
                  <a:srgbClr val="000000"/>
                </a:solidFill>
                <a:ea typeface="+mj-ea"/>
              </a:rPr>
              <a:t/>
            </a:r>
            <a:br>
              <a:rPr lang="ru-RU" sz="2000" i="1" kern="0" dirty="0">
                <a:solidFill>
                  <a:srgbClr val="000000"/>
                </a:solidFill>
                <a:ea typeface="+mj-ea"/>
              </a:rPr>
            </a:br>
            <a:endParaRPr lang="ru-RU" sz="1600" i="1" dirty="0"/>
          </a:p>
        </p:txBody>
      </p:sp>
      <p:pic>
        <p:nvPicPr>
          <p:cNvPr id="11266" name="Picture 2" descr="D:\ОЧЕНЬ КРАСИВЫЕ ГОРТЕНЗИИ!\millionro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5329"/>
          <a:stretch/>
        </p:blipFill>
        <p:spPr bwMode="auto">
          <a:xfrm>
            <a:off x="1022761" y="3763051"/>
            <a:ext cx="2631989" cy="293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60951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66" y="22105"/>
            <a:ext cx="8964488" cy="1143000"/>
          </a:xfrm>
        </p:spPr>
        <p:txBody>
          <a:bodyPr/>
          <a:lstStyle/>
          <a:p>
            <a:r>
              <a:rPr lang="ru-RU" sz="3200" b="1" dirty="0"/>
              <a:t>Для нас самое главное — мир, семья, стабильность, уверенность в будущем.</a:t>
            </a:r>
          </a:p>
        </p:txBody>
      </p:sp>
    </p:spTree>
    <p:extLst>
      <p:ext uri="{BB962C8B-B14F-4D97-AF65-F5344CB8AC3E}">
        <p14:creationId xmlns:p14="http://schemas.microsoft.com/office/powerpoint/2010/main" val="25947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4" t="1" r="5158" b="4151"/>
          <a:stretch/>
        </p:blipFill>
        <p:spPr bwMode="auto">
          <a:xfrm>
            <a:off x="3779912" y="2374909"/>
            <a:ext cx="2827781" cy="210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65187" y="5157192"/>
            <a:ext cx="5664477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ru-RU" b="1" dirty="0"/>
              <a:t>«Немало дочерей белорусской земли вписали яркие страницы в историю нашей Родины. Они стали примером милосердия и мудрости, трудолюбия и верности своей стране», — сказал Президент.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61542" y="4482242"/>
            <a:ext cx="366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Лункина</a:t>
            </a:r>
            <a:r>
              <a:rPr lang="ru-RU" b="1" dirty="0" smtClean="0"/>
              <a:t> Надежда Васильевна</a:t>
            </a:r>
            <a:endParaRPr lang="ru-RU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0657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32856"/>
            <a:ext cx="3531343" cy="29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255" y="764704"/>
            <a:ext cx="1485964" cy="2232248"/>
          </a:xfr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95" y="3928956"/>
            <a:ext cx="1476873" cy="2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08304" y="2489972"/>
            <a:ext cx="2105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Борец Валентина Максимовна</a:t>
            </a:r>
          </a:p>
          <a:p>
            <a:pPr algn="ctr"/>
            <a:r>
              <a:rPr lang="ru-RU" sz="1400" b="1" dirty="0" smtClean="0"/>
              <a:t>доктор </a:t>
            </a:r>
            <a:r>
              <a:rPr lang="ru-RU" sz="1400" b="1" dirty="0"/>
              <a:t>медицинских наук, </a:t>
            </a:r>
            <a:r>
              <a:rPr lang="ru-RU" sz="1400" b="1" dirty="0" smtClean="0"/>
              <a:t>профессор</a:t>
            </a:r>
            <a:r>
              <a:rPr lang="ru-RU" sz="1400" dirty="0"/>
              <a:t> 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26724" y="6119336"/>
            <a:ext cx="3543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/>
              <a:t>Силяева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Нина Федоровна, профессор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29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772816"/>
            <a:ext cx="3592859" cy="564373"/>
          </a:xfrm>
        </p:spPr>
        <p:txBody>
          <a:bodyPr/>
          <a:lstStyle/>
          <a:p>
            <a:r>
              <a:rPr lang="ru-RU" sz="3600" b="1" dirty="0" smtClean="0"/>
              <a:t>Профессора</a:t>
            </a:r>
            <a:endParaRPr lang="ru-RU" sz="36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r="4585"/>
          <a:stretch/>
        </p:blipFill>
        <p:spPr>
          <a:xfrm>
            <a:off x="12995" y="1659768"/>
            <a:ext cx="4416725" cy="3222515"/>
          </a:xfrm>
        </p:spPr>
      </p:pic>
      <p:sp>
        <p:nvSpPr>
          <p:cNvPr id="8" name="Прямоугольник 7"/>
          <p:cNvSpPr/>
          <p:nvPr/>
        </p:nvSpPr>
        <p:spPr>
          <a:xfrm>
            <a:off x="395536" y="5013176"/>
            <a:ext cx="2697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Дубровщик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Ольга Ильинична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50107" y="5934851"/>
            <a:ext cx="2379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Парамонова </a:t>
            </a:r>
          </a:p>
          <a:p>
            <a:pPr algn="ctr"/>
            <a:r>
              <a:rPr lang="ru-RU" sz="2000" b="1" dirty="0" err="1" smtClean="0"/>
              <a:t>Нэлла</a:t>
            </a:r>
            <a:r>
              <a:rPr lang="ru-RU" sz="2000" b="1" dirty="0" smtClean="0"/>
              <a:t> Сергеевна</a:t>
            </a:r>
            <a:endParaRPr lang="ru-R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86" y="3271026"/>
            <a:ext cx="40354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375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899592" y="73276"/>
            <a:ext cx="8244408" cy="126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400" b="1" kern="0" dirty="0" smtClean="0"/>
              <a:t>Гордость нашего университета –</a:t>
            </a:r>
            <a:br>
              <a:rPr lang="ru-RU" sz="2400" b="1" kern="0" dirty="0" smtClean="0"/>
            </a:br>
            <a:r>
              <a:rPr lang="ru-RU" sz="2400" b="1" kern="0" dirty="0" smtClean="0"/>
              <a:t>это наш женский профессорско-преподавательский состав и рядовые сотрудницы нашего университета</a:t>
            </a:r>
            <a:endParaRPr lang="ru-RU" sz="2400" b="1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18679" b="14492"/>
          <a:stretch/>
        </p:blipFill>
        <p:spPr bwMode="auto">
          <a:xfrm>
            <a:off x="2949484" y="5013176"/>
            <a:ext cx="2189484" cy="162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0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11102"/>
          <a:stretch/>
        </p:blipFill>
        <p:spPr>
          <a:xfrm>
            <a:off x="236712" y="1126498"/>
            <a:ext cx="2570420" cy="3201027"/>
          </a:xfrm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483768" y="279798"/>
            <a:ext cx="3240360" cy="68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3600" b="1" kern="0" dirty="0" smtClean="0"/>
              <a:t>Профессора</a:t>
            </a:r>
            <a:endParaRPr lang="ru-RU" sz="3600" b="1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236712" y="4327525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Лукьянова</a:t>
            </a:r>
          </a:p>
          <a:p>
            <a:pPr algn="ctr"/>
            <a:r>
              <a:rPr lang="ru-RU" sz="2000" b="1" dirty="0" smtClean="0"/>
              <a:t> Лидия Ивановна</a:t>
            </a:r>
            <a:endParaRPr lang="ru-RU" sz="20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6734"/>
          <a:stretch/>
        </p:blipFill>
        <p:spPr>
          <a:xfrm>
            <a:off x="6551712" y="7354"/>
            <a:ext cx="2592288" cy="3069088"/>
          </a:xfrm>
        </p:spPr>
      </p:pic>
      <p:sp>
        <p:nvSpPr>
          <p:cNvPr id="11" name="TextBox 10"/>
          <p:cNvSpPr txBox="1"/>
          <p:nvPr/>
        </p:nvSpPr>
        <p:spPr>
          <a:xfrm>
            <a:off x="3702681" y="170080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Королёва</a:t>
            </a:r>
          </a:p>
          <a:p>
            <a:pPr algn="ctr"/>
            <a:r>
              <a:rPr lang="ru-RU" sz="2000" b="1" dirty="0" smtClean="0"/>
              <a:t> Елена Григорьевна</a:t>
            </a:r>
            <a:endParaRPr lang="ru-RU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16624" r="4867" b="4009"/>
          <a:stretch/>
        </p:blipFill>
        <p:spPr bwMode="auto">
          <a:xfrm>
            <a:off x="4768950" y="3307480"/>
            <a:ext cx="3935187" cy="27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47987" y="6122467"/>
            <a:ext cx="31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Пирогова </a:t>
            </a:r>
          </a:p>
          <a:p>
            <a:pPr algn="ctr"/>
            <a:r>
              <a:rPr lang="ru-RU" sz="2000" b="1" dirty="0" smtClean="0"/>
              <a:t>Лариса Александровна</a:t>
            </a:r>
            <a:endParaRPr lang="ru-RU" sz="2000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688" flipH="1">
            <a:off x="1752761" y="4964474"/>
            <a:ext cx="287496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8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r="11051"/>
          <a:stretch/>
        </p:blipFill>
        <p:spPr>
          <a:xfrm>
            <a:off x="323528" y="1196752"/>
            <a:ext cx="2520280" cy="33144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9" r="4523"/>
          <a:stretch/>
        </p:blipFill>
        <p:spPr>
          <a:xfrm>
            <a:off x="4412361" y="1122565"/>
            <a:ext cx="4591187" cy="3871918"/>
          </a:xfrm>
        </p:spPr>
      </p:pic>
      <p:sp>
        <p:nvSpPr>
          <p:cNvPr id="12" name="TextBox 11"/>
          <p:cNvSpPr txBox="1"/>
          <p:nvPr/>
        </p:nvSpPr>
        <p:spPr>
          <a:xfrm>
            <a:off x="543047" y="4653136"/>
            <a:ext cx="2584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/>
              <a:t>Шейбак</a:t>
            </a:r>
            <a:r>
              <a:rPr lang="ru-RU" sz="2000" b="1" dirty="0" smtClean="0"/>
              <a:t> </a:t>
            </a:r>
          </a:p>
          <a:p>
            <a:pPr algn="ctr"/>
            <a:r>
              <a:rPr lang="ru-RU" sz="2000" b="1" dirty="0" smtClean="0"/>
              <a:t>Лидия Николаевна</a:t>
            </a:r>
            <a:endParaRPr lang="ru-RU" sz="20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716" y="73276"/>
            <a:ext cx="929892" cy="9461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07">
            <a:off x="3034145" y="4012400"/>
            <a:ext cx="3483471" cy="242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89677" y="5226005"/>
            <a:ext cx="286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Шамова </a:t>
            </a:r>
          </a:p>
          <a:p>
            <a:pPr algn="ctr"/>
            <a:r>
              <a:rPr lang="ru-RU" sz="2000" b="1" dirty="0" smtClean="0"/>
              <a:t>Татьяна Михайловна</a:t>
            </a:r>
            <a:endParaRPr lang="ru-RU" sz="2000" b="1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483768" y="279798"/>
            <a:ext cx="3240360" cy="68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3600" b="1" kern="0" smtClean="0"/>
              <a:t>Профессора</a:t>
            </a:r>
            <a:endParaRPr lang="ru-RU" sz="3600" b="1" kern="0" dirty="0"/>
          </a:p>
        </p:txBody>
      </p:sp>
    </p:spTree>
    <p:extLst>
      <p:ext uri="{BB962C8B-B14F-4D97-AF65-F5344CB8AC3E}">
        <p14:creationId xmlns:p14="http://schemas.microsoft.com/office/powerpoint/2010/main" val="34502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Тема2">
  <a:themeElements>
    <a:clrScheme name="Тема Office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12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2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1202</TotalTime>
  <Words>942</Words>
  <Application>Microsoft Office PowerPoint</Application>
  <PresentationFormat>Экран (4:3)</PresentationFormat>
  <Paragraphs>205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Тема2</vt:lpstr>
      <vt:lpstr>1_Default Design</vt:lpstr>
      <vt:lpstr>Тема12</vt:lpstr>
      <vt:lpstr>Custom Design</vt:lpstr>
      <vt:lpstr>Тема23</vt:lpstr>
      <vt:lpstr>Презентация PowerPoint</vt:lpstr>
      <vt:lpstr>Презентация PowerPoint</vt:lpstr>
      <vt:lpstr>Президент Республики  Беларуси Александр Лукашенко всегда говорит,  что белорусские женщины являются примером милосердия и мудрости, трудолюбия и верности стране.  </vt:lpstr>
      <vt:lpstr>В университете  1156 сотрудников. Из них:</vt:lpstr>
      <vt:lpstr>Презентация PowerPoint</vt:lpstr>
      <vt:lpstr>Презентация PowerPoint</vt:lpstr>
      <vt:lpstr>Профессора</vt:lpstr>
      <vt:lpstr>Профессора</vt:lpstr>
      <vt:lpstr>Презентация PowerPoint</vt:lpstr>
      <vt:lpstr>Презентация PowerPoint</vt:lpstr>
      <vt:lpstr>Женщины в науке - самые активные! </vt:lpstr>
      <vt:lpstr>Презентация PowerPoint</vt:lpstr>
      <vt:lpstr>Государственные награды были вручены:    </vt:lpstr>
      <vt:lpstr>Преподавательский состав университета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Всегда на посту! Всегда порядок!</vt:lpstr>
      <vt:lpstr>Презентация PowerPoint</vt:lpstr>
      <vt:lpstr>Презентация PowerPoint</vt:lpstr>
      <vt:lpstr>Женщины и спорт</vt:lpstr>
      <vt:lpstr>Презентация PowerPoint</vt:lpstr>
      <vt:lpstr>Презентация PowerPoint</vt:lpstr>
      <vt:lpstr>В университете много лет работает общественное объединение  «Белорусский союз женщин» </vt:lpstr>
      <vt:lpstr>Актив ОО «БСЖ» ГрГМУ</vt:lpstr>
      <vt:lpstr>Заседания ОО «БСЖ»</vt:lpstr>
      <vt:lpstr>Проект  «ЖЕНЩИНЫ МИРА»</vt:lpstr>
      <vt:lpstr>Презентация PowerPoint</vt:lpstr>
      <vt:lpstr>Презентация PowerPoint</vt:lpstr>
      <vt:lpstr>Участие в городском конкурсе «КВЕТКА  РАДЗIMЫ»</vt:lpstr>
      <vt:lpstr>Участие студентов в городских мероприятиях «БСЖ»</vt:lpstr>
      <vt:lpstr>УЧАСТИЕ ПЕРВИЧНОЙ ОРГАНИЗАЦИИ «БСЖ»  ГрГМУ В НОВОГОДНЕЙ  БлаготворительнОЙ  акции «Наши дети»</vt:lpstr>
      <vt:lpstr>Рождественская встреча 2018.</vt:lpstr>
      <vt:lpstr> Концертная программа «Для вас милые, очаровательные…», посвящённый   8 Марта </vt:lpstr>
      <vt:lpstr>Презентация PowerPoint</vt:lpstr>
      <vt:lpstr>Презентация PowerPoint</vt:lpstr>
      <vt:lpstr>Перед концертом. 1 марта 2018 года.</vt:lpstr>
      <vt:lpstr>Презентация PowerPoint</vt:lpstr>
      <vt:lpstr>Презентация PowerPoint</vt:lpstr>
      <vt:lpstr>Женщины нашего университета ведут активный образ жизни</vt:lpstr>
      <vt:lpstr>Самая сложная, ответственная и важная профессия на земле — растить и воспитывать детей.  1 июня День защиты детей,  2017.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«Неоценима ваша роль в развитии отечественного здравоохранения и образования, промышленности и сельского хозяйства, культуры и науки, системы государственного управления и бизнеса.  Вы являетесь хранительницами семейных ценностей и передаете их подрастающему поколению», — заявил Лукашенко.  Он также сказал «спасибо» за житейскую мудрость и трудолюбие, высокий профессионализм и замечательные человеческие качества.  </vt:lpstr>
      <vt:lpstr>Для нас самое главное — мир, семья, стабильность, уверенность в будущем.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Гродненский государственный медицинский университет</dc:title>
  <dc:creator>Nadezhda</dc:creator>
  <cp:lastModifiedBy>Пользователь Windows</cp:lastModifiedBy>
  <cp:revision>117</cp:revision>
  <dcterms:created xsi:type="dcterms:W3CDTF">2018-10-07T17:05:05Z</dcterms:created>
  <dcterms:modified xsi:type="dcterms:W3CDTF">2018-10-15T15:42:50Z</dcterms:modified>
</cp:coreProperties>
</file>