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6" r:id="rId18"/>
    <p:sldId id="273" r:id="rId19"/>
    <p:sldId id="277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9844"/>
    <a:srgbClr val="970BCF"/>
    <a:srgbClr val="706840"/>
    <a:srgbClr val="5D563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579" autoAdjust="0"/>
  </p:normalViewPr>
  <p:slideViewPr>
    <p:cSldViewPr>
      <p:cViewPr>
        <p:scale>
          <a:sx n="62" d="100"/>
          <a:sy n="62" d="100"/>
        </p:scale>
        <p:origin x="-1362" y="-10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90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56FB67-59C0-4646-AE87-0FAFB17BD8DE}" type="datetimeFigureOut">
              <a:rPr lang="ru-RU"/>
              <a:pPr>
                <a:defRPr/>
              </a:pPr>
              <a:t>16.01.2020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34BA0F8-692C-4C6F-A0C1-D2F299DD4E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72526D-4E52-4196-9920-4BC43ABD294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C9071-ECF1-4AB0-BF1B-32FF0E56536B}" type="datetimeFigureOut">
              <a:rPr lang="ru-RU"/>
              <a:pPr>
                <a:defRPr/>
              </a:pPr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0F999-DF7A-45A9-84E2-598C71C92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55991-57EE-405D-BC14-97DE70672C6B}" type="datetimeFigureOut">
              <a:rPr lang="ru-RU"/>
              <a:pPr>
                <a:defRPr/>
              </a:pPr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39309-E920-4035-A1B8-373D1D5C1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821B9-2ABA-4561-8F8F-C7B9A6E348F1}" type="datetimeFigureOut">
              <a:rPr lang="ru-RU"/>
              <a:pPr>
                <a:defRPr/>
              </a:pPr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0D7E5-C8CD-4F0E-9D3D-A478FB97D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FAAD9-4DAC-4275-A02C-CD42C3D005EB}" type="datetimeFigureOut">
              <a:rPr lang="ru-RU"/>
              <a:pPr>
                <a:defRPr/>
              </a:pPr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DC81A-C58F-4016-A1A6-F503C73A6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6B272-CA82-47C9-8DD9-EB9927DAFBA6}" type="datetimeFigureOut">
              <a:rPr lang="ru-RU"/>
              <a:pPr>
                <a:defRPr/>
              </a:pPr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BA3CC-4FC1-454C-B5AF-BCD55B6A3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8F4D5-605C-42CC-8495-9AF119A80E0A}" type="datetimeFigureOut">
              <a:rPr lang="ru-RU"/>
              <a:pPr>
                <a:defRPr/>
              </a:pPr>
              <a:t>16.01.2020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F49E8-53FA-4939-A0C6-1502EFA5F7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C9EDF-F18D-467D-8E6E-F95A87207937}" type="datetimeFigureOut">
              <a:rPr lang="ru-RU"/>
              <a:pPr>
                <a:defRPr/>
              </a:pPr>
              <a:t>16.01.2020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1E8E1-6BFA-4EA7-9820-B3D1AE0A5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8DD92-84C5-4175-A74C-0EC9C4B9C8B1}" type="datetimeFigureOut">
              <a:rPr lang="ru-RU"/>
              <a:pPr>
                <a:defRPr/>
              </a:pPr>
              <a:t>16.01.2020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C4388-6F32-46B8-B35C-E57901E4D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1BD5D-9508-49BD-942C-DD5D889E282B}" type="datetimeFigureOut">
              <a:rPr lang="ru-RU"/>
              <a:pPr>
                <a:defRPr/>
              </a:pPr>
              <a:t>16.01.2020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DC8D4-42EC-4973-9F7F-D06E0D73DF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9383A-424F-41E4-A1D3-56F5586BA6E1}" type="datetimeFigureOut">
              <a:rPr lang="ru-RU"/>
              <a:pPr>
                <a:defRPr/>
              </a:pPr>
              <a:t>16.01.2020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5ADA5-D536-4700-A32F-F2C8FC213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84FBF-0A65-4DE3-A6E9-5AD06F9AD3B5}" type="datetimeFigureOut">
              <a:rPr lang="ru-RU"/>
              <a:pPr>
                <a:defRPr/>
              </a:pPr>
              <a:t>16.01.2020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FE47E-3039-4158-A5DE-95F359CA44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6F7F06-F3DA-4DA1-A2FF-93639831F2C5}" type="datetimeFigureOut">
              <a:rPr lang="ru-RU"/>
              <a:pPr>
                <a:defRPr/>
              </a:pPr>
              <a:t>16.01.2020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040CF5-ABE9-44F1-A3FE-43338BFE09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image" Target="../media/image24.jpe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admin\Pictures\267937-1366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088" y="1341438"/>
            <a:ext cx="7489825" cy="38877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b="1" smtClean="0">
                <a:solidFill>
                  <a:srgbClr val="953735"/>
                </a:solidFill>
                <a:latin typeface="Annabelle"/>
              </a:rPr>
              <a:t>Социальный проект </a:t>
            </a:r>
            <a:br>
              <a:rPr lang="ru-RU" b="1" smtClean="0">
                <a:solidFill>
                  <a:srgbClr val="953735"/>
                </a:solidFill>
                <a:latin typeface="Annabelle"/>
              </a:rPr>
            </a:br>
            <a:r>
              <a:rPr lang="ru-RU" b="1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nabelle"/>
              </a:rPr>
              <a:t>«От Сердца к Сердцу» </a:t>
            </a:r>
            <a:r>
              <a:rPr lang="ru-RU" b="1" smtClean="0">
                <a:solidFill>
                  <a:srgbClr val="FF0000"/>
                </a:solidFill>
                <a:latin typeface="Annabelle"/>
              </a:rPr>
              <a:t/>
            </a:r>
            <a:br>
              <a:rPr lang="ru-RU" b="1" smtClean="0">
                <a:solidFill>
                  <a:srgbClr val="FF0000"/>
                </a:solidFill>
                <a:latin typeface="Annabelle"/>
              </a:rPr>
            </a:br>
            <a:r>
              <a:rPr lang="ru-RU" b="1" smtClean="0">
                <a:solidFill>
                  <a:srgbClr val="FF0000"/>
                </a:solidFill>
                <a:latin typeface="Annabelle"/>
              </a:rPr>
              <a:t/>
            </a:r>
            <a:br>
              <a:rPr lang="ru-RU" b="1" smtClean="0">
                <a:solidFill>
                  <a:srgbClr val="FF0000"/>
                </a:solidFill>
                <a:latin typeface="Annabelle"/>
              </a:rPr>
            </a:br>
            <a:r>
              <a:rPr lang="ru-RU" sz="2600" smtClean="0">
                <a:solidFill>
                  <a:srgbClr val="7068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по улучшению социально-психологической адаптации детей-инвалидов и больных детей психоневрологического профиля из Гродненского городского центра медицинской реабилитации</a:t>
            </a:r>
          </a:p>
        </p:txBody>
      </p:sp>
      <p:sp>
        <p:nvSpPr>
          <p:cNvPr id="1433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6013" y="260350"/>
            <a:ext cx="7056437" cy="1223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4A452A"/>
                </a:solidFill>
                <a:latin typeface="Cambria Math" pitchFamily="18" charset="0"/>
              </a:rPr>
              <a:t>УО «Гродненский государственный медицинский университет»</a:t>
            </a:r>
          </a:p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4A452A"/>
                </a:solidFill>
                <a:latin typeface="Cambria Math" pitchFamily="18" charset="0"/>
              </a:rPr>
              <a:t>Волонтёрский центр «</a:t>
            </a:r>
            <a:r>
              <a:rPr lang="en-US" sz="2800" b="1" smtClean="0">
                <a:solidFill>
                  <a:srgbClr val="4A452A"/>
                </a:solidFill>
                <a:latin typeface="Cambria Math" pitchFamily="18" charset="0"/>
              </a:rPr>
              <a:t>Cardis</a:t>
            </a:r>
            <a:r>
              <a:rPr lang="ru-RU" sz="2800" b="1" smtClean="0">
                <a:solidFill>
                  <a:srgbClr val="4A452A"/>
                </a:solidFill>
                <a:latin typeface="Cambria Math" pitchFamily="18" charset="0"/>
              </a:rPr>
              <a:t>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1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G:\Реабилит. центр (Вабищевич А.О.)\Редактировать\МЫ\IMG_63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6340" y="2780928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3" y="6350"/>
            <a:ext cx="8074025" cy="920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  <a:t>Реализация проекта: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692150"/>
            <a:ext cx="8353425" cy="5040313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 i="1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IV </a:t>
            </a:r>
            <a:r>
              <a:rPr lang="ru-RU" i="1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ЭТАП 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2400" smtClean="0">
                <a:solidFill>
                  <a:srgbClr val="706840"/>
                </a:solidFill>
                <a:latin typeface="Cambria Math" pitchFamily="18" charset="0"/>
              </a:rPr>
              <a:t>    Учитывая специфику состава групп (различная патология и возраст детей), занятия проводятся как в групповом, так и в индивидуальном формате, с преобладание последнего.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213" y="6253163"/>
            <a:ext cx="3494087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Индивидуальное занятие</a:t>
            </a:r>
          </a:p>
        </p:txBody>
      </p:sp>
      <p:pic>
        <p:nvPicPr>
          <p:cNvPr id="1028" name="Picture 4" descr="G:\Реабилит. центр (Вабищевич А.О.)\Редактировать\МЫ\IMG_64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55976" y="3427094"/>
            <a:ext cx="4496413" cy="3240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7" name="TextBox 6"/>
          <p:cNvSpPr txBox="1"/>
          <p:nvPr/>
        </p:nvSpPr>
        <p:spPr>
          <a:xfrm>
            <a:off x="5148263" y="2781300"/>
            <a:ext cx="3168650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Групповое занятие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  <a:t>Реализация проекта:</a:t>
            </a:r>
            <a:endParaRPr lang="ru-RU" sz="4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454150"/>
            <a:ext cx="8642350" cy="540067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V </a:t>
            </a:r>
            <a:r>
              <a:rPr lang="ru-RU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ЭТАП </a:t>
            </a:r>
          </a:p>
          <a:p>
            <a:pPr marL="0" indent="0" algn="just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mtClean="0"/>
              <a:t>    </a:t>
            </a:r>
            <a:r>
              <a:rPr lang="ru-RU" smtClean="0">
                <a:solidFill>
                  <a:srgbClr val="706840"/>
                </a:solidFill>
                <a:latin typeface="Cambria Math" pitchFamily="18" charset="0"/>
              </a:rPr>
              <a:t>1 раз в месяц совместно с представителями кафедры педагогики и психологии проводится собрание, в ходе которого студенты волонтёры имеют возможность поделиться опытом, обсудить достигнутые результаты в ходе занятий с детьми, а также внести свои предложения по усовершенствованию работы в данном направлении.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ru-RU" smtClean="0"/>
              <a:t> 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ru-RU" smtClean="0"/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0" descr="G:\фоны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G:\Реабилит. центр (Вабищевич А.О.)\Редактировать\МЫ\IMG_63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72200" y="8424"/>
            <a:ext cx="2796520" cy="3663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5124" name="Picture 4" descr="G:\Реабилит. центр (Вабищевич А.О.)\Редактировать\Центр-детки (Катя)\dr-C1G3NZY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8424"/>
            <a:ext cx="2666688" cy="3438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5125" name="Picture 5" descr="G:\Реабилит. центр (Вабищевич А.О.)\Редактировать\центр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t="8115" r="3016" b="10584"/>
          <a:stretch/>
        </p:blipFill>
        <p:spPr bwMode="auto">
          <a:xfrm>
            <a:off x="4390617" y="3770394"/>
            <a:ext cx="4753383" cy="3123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  <p:pic>
        <p:nvPicPr>
          <p:cNvPr id="5122" name="Picture 2" descr="G:\Реабилит. центр (Вабищевич А.О.)\Редактировать\МЫ\IMG_6379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66688" y="404386"/>
            <a:ext cx="3705511" cy="28987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5126" name="Picture 6" descr="G:\Реабилит. центр (Вабищевич А.О.)\Редактировать\центр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3789040"/>
            <a:ext cx="4390617" cy="3087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  <a:t>Акция «Новогодний подарок 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  <a:t>от Сердца к Сердцу»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itchFamily="66" charset="0"/>
            </a:endParaRP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525963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</a:pPr>
            <a:r>
              <a:rPr lang="ru-RU" sz="3000" smtClean="0">
                <a:solidFill>
                  <a:srgbClr val="706840"/>
                </a:solidFill>
                <a:latin typeface="Cambria Math" pitchFamily="18" charset="0"/>
              </a:rPr>
              <a:t>    В преддверии новогодних праздников студентами была организована акция «Новогодний подарок от Сердца к Сердцу» по сбору книг для детей реабилитационного центра. В течение декабря, любой из студентов медицинского университета мог принять участие в акции. Также были выделены материальные средства профкомом, на которые  были приобретены подарки для детей (книги, разукрашки, энциклопедии, развивающие игры).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G:\Реабилит. центр (Вабищевич А.О.)\Редактировать\IMG_5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73897" y="6350"/>
            <a:ext cx="4646290" cy="371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G:\Реабилит. центр (Вабищевич А.О.)\Редактировать\IMG_59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2280" y="3007608"/>
            <a:ext cx="5148064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250825" y="692150"/>
            <a:ext cx="410527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  <a:cs typeface="+mn-cs"/>
              </a:rPr>
              <a:t>Акция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  <a:cs typeface="+mn-cs"/>
              </a:rPr>
              <a:t>«Новогодний подарок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  <a:cs typeface="+mn-cs"/>
              </a:rPr>
              <a:t>от Сердца к Сердцу»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 descr="C:\Users\admin\Pictures\371282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G:\Реабилит. центр (Вабищевич А.О.)\Редактировать\МЫ\IMG_64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12628" r="12074" b="-183"/>
          <a:stretch/>
        </p:blipFill>
        <p:spPr bwMode="auto">
          <a:xfrm>
            <a:off x="0" y="3152692"/>
            <a:ext cx="2808824" cy="3729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  <p:pic>
        <p:nvPicPr>
          <p:cNvPr id="7173" name="Picture 5" descr="G:\Реабилит. центр (Вабищевич А.О.)\Редактировать\МЫ\IMG_6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508104" y="4131960"/>
            <a:ext cx="3634720" cy="2726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  <p:pic>
        <p:nvPicPr>
          <p:cNvPr id="7170" name="Picture 2" descr="G:\Реабилит. центр (Вабищевич А.О.)\Редактировать\МЫ\IMG_64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432126" y="1296015"/>
            <a:ext cx="4660154" cy="3401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4" name="Прямоугольник 3"/>
          <p:cNvSpPr/>
          <p:nvPr/>
        </p:nvSpPr>
        <p:spPr>
          <a:xfrm>
            <a:off x="-72166" y="0"/>
            <a:ext cx="921499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Занятие «Мои мечты и фантазии»</a:t>
            </a:r>
            <a:b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</a:b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Коллаж «Фантазёры»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G:\фоны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P H O T O\центр\МЫ\IMG_63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/>
              <a:ext uri="{28A0092B-C50C-407E-A947-70E740481C1C}"/>
            </a:extLst>
          </a:blip>
          <a:srcRect l="9143" r="4745" b="6511"/>
          <a:stretch/>
        </p:blipFill>
        <p:spPr bwMode="auto">
          <a:xfrm>
            <a:off x="432" y="-33144"/>
            <a:ext cx="2834640" cy="4103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5" name="Picture 3" descr="G:\Реабилит. центр (Вабищевич А.О.)\Редактировать\МЫ\IMG_63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10544" y="1"/>
            <a:ext cx="2949792" cy="393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G:\Реабилит. центр (Вабищевич А.О.)\Редактировать\центр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3442" t="5966" r="5352"/>
          <a:stretch/>
        </p:blipFill>
        <p:spPr bwMode="auto">
          <a:xfrm>
            <a:off x="2411760" y="3735132"/>
            <a:ext cx="4038600" cy="3122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4" name="Прямоугольник 3"/>
          <p:cNvSpPr/>
          <p:nvPr/>
        </p:nvSpPr>
        <p:spPr>
          <a:xfrm>
            <a:off x="3096884" y="1049043"/>
            <a:ext cx="2950231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Занятие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«Ярмарка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достоинств»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549275"/>
            <a:ext cx="4043362" cy="5289550"/>
          </a:xfrm>
        </p:spPr>
        <p:txBody>
          <a:bodyPr>
            <a:noAutofit/>
          </a:bodyPr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3000" smtClean="0">
                <a:solidFill>
                  <a:srgbClr val="706840"/>
                </a:solidFill>
                <a:latin typeface="Cambria Math" pitchFamily="18" charset="0"/>
              </a:rPr>
              <a:t>   Проект </a:t>
            </a:r>
            <a:r>
              <a:rPr lang="ru-RU" sz="3000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«От Сердца к Сердцу»</a:t>
            </a:r>
            <a:r>
              <a:rPr lang="ru-RU" sz="3000" smtClean="0">
                <a:solidFill>
                  <a:srgbClr val="953735"/>
                </a:solidFill>
                <a:latin typeface="Cambria Math" pitchFamily="18" charset="0"/>
              </a:rPr>
              <a:t> </a:t>
            </a:r>
            <a:r>
              <a:rPr lang="ru-RU" sz="3000" smtClean="0">
                <a:solidFill>
                  <a:srgbClr val="706840"/>
                </a:solidFill>
                <a:latin typeface="Cambria Math" pitchFamily="18" charset="0"/>
              </a:rPr>
              <a:t>был одобрен как сотрудниками реабилитационного центра, так и самими детьми. Ребята всегда с нетерпением ждут прихода студентов-волонтёров и активно принимают участие во всех играх и упражнениях.</a:t>
            </a:r>
          </a:p>
        </p:txBody>
      </p:sp>
      <p:pic>
        <p:nvPicPr>
          <p:cNvPr id="9218" name="Picture 2" descr="G:\Реабилит. центр (Вабищевич А.О.)\Редактировать\центр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96544" y="702764"/>
            <a:ext cx="4183360" cy="5452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0"/>
            <a:ext cx="836295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  <a:t>Дальнейшая реализация проекта:</a:t>
            </a:r>
            <a:endParaRPr lang="ru-RU" sz="4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itchFamily="66" charset="0"/>
            </a:endParaRPr>
          </a:p>
        </p:txBody>
      </p:sp>
      <p:sp>
        <p:nvSpPr>
          <p:cNvPr id="33795" name="Объект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1847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mtClean="0"/>
              <a:t> </a:t>
            </a:r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323850" y="898525"/>
            <a:ext cx="84963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>
                <a:solidFill>
                  <a:srgbClr val="706840"/>
                </a:solidFill>
                <a:latin typeface="Cambria Math" pitchFamily="18" charset="0"/>
              </a:rPr>
              <a:t>     В следующем учебном году планируется продолжить работу по данному проекту. </a:t>
            </a:r>
          </a:p>
          <a:p>
            <a:pPr algn="just">
              <a:buFontTx/>
              <a:buAutoNum type="arabicParenR"/>
            </a:pPr>
            <a:r>
              <a:rPr lang="ru-RU" sz="2400">
                <a:solidFill>
                  <a:srgbClr val="706840"/>
                </a:solidFill>
                <a:latin typeface="Cambria Math" pitchFamily="18" charset="0"/>
              </a:rPr>
              <a:t>Планируется увеличить число студентов-волонтёров, работающих в группах;</a:t>
            </a:r>
          </a:p>
          <a:p>
            <a:pPr algn="just">
              <a:buFontTx/>
              <a:buAutoNum type="arabicParenR"/>
            </a:pPr>
            <a:r>
              <a:rPr lang="ru-RU" sz="2400">
                <a:solidFill>
                  <a:srgbClr val="706840"/>
                </a:solidFill>
                <a:latin typeface="Cambria Math" pitchFamily="18" charset="0"/>
              </a:rPr>
              <a:t> Необходимо увеличить количество посещений реабилитационного центра;</a:t>
            </a:r>
          </a:p>
          <a:p>
            <a:pPr algn="just">
              <a:buFontTx/>
              <a:buAutoNum type="arabicParenR"/>
            </a:pPr>
            <a:r>
              <a:rPr lang="ru-RU" sz="2400">
                <a:solidFill>
                  <a:srgbClr val="706840"/>
                </a:solidFill>
                <a:latin typeface="Cambria Math" pitchFamily="18" charset="0"/>
              </a:rPr>
              <a:t> Запланировано проведение контроля уровня самооценки и психологической адаптации детей при помощи специализированных тестов и опросников под руководством психолога;</a:t>
            </a:r>
          </a:p>
          <a:p>
            <a:pPr algn="just">
              <a:buFontTx/>
              <a:buAutoNum type="arabicParenR"/>
            </a:pPr>
            <a:r>
              <a:rPr lang="ru-RU" sz="2400">
                <a:solidFill>
                  <a:srgbClr val="706840"/>
                </a:solidFill>
                <a:latin typeface="Cambria Math" pitchFamily="18" charset="0"/>
              </a:rPr>
              <a:t>Разработка и реализация новых благотворительных акций с целью привлечения внимания к проблеме детской инвалидности.</a:t>
            </a:r>
          </a:p>
          <a:p>
            <a:pPr algn="just"/>
            <a:endParaRPr lang="ru-RU" sz="2400">
              <a:solidFill>
                <a:srgbClr val="706840"/>
              </a:solidFill>
              <a:latin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5" descr="G:\фоны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0" name="Picture 20" descr="G:\Реабилит. центр (Вабищевич А.О.)\Редактировать\МЫ\IMG_6379-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/>
              <a:ext uri="{28A0092B-C50C-407E-A947-70E740481C1C}"/>
            </a:extLst>
          </a:blip>
          <a:srcRect l="39716" t="30222" r="41822" b="43622"/>
          <a:stretch/>
        </p:blipFill>
        <p:spPr bwMode="auto">
          <a:xfrm>
            <a:off x="4622588" y="3637158"/>
            <a:ext cx="1703327" cy="1930572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61" name="Picture 21" descr="G:\Реабилит. центр (Вабищевич А.О.)\Редактировать\МЫ\IMG_64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/>
            </a:extLst>
          </a:blip>
          <a:srcRect l="37666" t="13104" r="50667" b="70814"/>
          <a:stretch/>
        </p:blipFill>
        <p:spPr bwMode="auto">
          <a:xfrm>
            <a:off x="7111962" y="1622480"/>
            <a:ext cx="2124110" cy="2110164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42" name="Picture 2" descr="G:\Реабилит. центр (Вабищевич А.О.)\Редактировать\Центр-детки (Катя)\_DiTi-KlCI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18737" r="15009" b="15973"/>
          <a:stretch/>
        </p:blipFill>
        <p:spPr bwMode="auto">
          <a:xfrm>
            <a:off x="-110347" y="3182417"/>
            <a:ext cx="2194560" cy="2087449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47" name="Picture 7" descr="G:\Реабилит. центр (Вабищевич А.О.)\Редактировать\Центр-детки (Катя)\gUD9op1K_9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l="40771" t="13333" r="34685" b="48667"/>
          <a:stretch/>
        </p:blipFill>
        <p:spPr bwMode="auto">
          <a:xfrm>
            <a:off x="5063693" y="74360"/>
            <a:ext cx="1857141" cy="2301240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46" name="Picture 6" descr="G:\Реабилит. центр (Вабищевич А.О.)\Редактировать\Центр-детки (Катя)\gUD9op1K_9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/>
            </a:extLst>
          </a:blip>
          <a:srcRect l="9111" t="20666" r="59957" b="35778"/>
          <a:stretch/>
        </p:blipFill>
        <p:spPr bwMode="auto">
          <a:xfrm>
            <a:off x="6586694" y="-15648"/>
            <a:ext cx="2019364" cy="2218924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49" name="Picture 9" descr="G:\Реабилит. центр (Вабищевич А.О.)\Редактировать\Центр-детки (Катя)\gUD9op1K_9g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/>
            </a:extLst>
          </a:blip>
          <a:srcRect l="67067" t="21333" r="8577" b="39334"/>
          <a:stretch/>
        </p:blipFill>
        <p:spPr bwMode="auto">
          <a:xfrm>
            <a:off x="5863228" y="4988197"/>
            <a:ext cx="1993344" cy="2425020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48" name="Picture 8" descr="G:\Реабилит. центр (Вабищевич А.О.)\Редактировать\МЫ\IMG_638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/>
            </a:extLst>
          </a:blip>
          <a:srcRect b="32190"/>
          <a:stretch/>
        </p:blipFill>
        <p:spPr bwMode="auto">
          <a:xfrm>
            <a:off x="3765074" y="5157309"/>
            <a:ext cx="2308046" cy="2086796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50" name="Picture 10" descr="G:\Реабилит. центр (Вабищевич А.О.)\Редактировать\МЫ\IMG_64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/>
            </a:extLst>
          </a:blip>
          <a:srcRect l="76900" t="10444" r="4333" b="64667"/>
          <a:stretch/>
        </p:blipFill>
        <p:spPr bwMode="auto">
          <a:xfrm>
            <a:off x="1881167" y="5208991"/>
            <a:ext cx="2004080" cy="1993373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51" name="Picture 11" descr="G:\Реабилит. центр (Вабищевич А.О.)\Редактировать\МЫ\IMG_64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/>
            </a:extLst>
          </a:blip>
          <a:srcRect l="82333" t="8834" r="3163" b="69889"/>
          <a:stretch/>
        </p:blipFill>
        <p:spPr bwMode="auto">
          <a:xfrm>
            <a:off x="231281" y="1845437"/>
            <a:ext cx="1852932" cy="1958902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53" name="Picture 13" descr="G:\Реабилит. центр (Вабищевич А.О.)\Редактировать\МЫ\IMG_6379-0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/>
              <a:ext uri="{28A0092B-C50C-407E-A947-70E740481C1C}"/>
            </a:extLst>
          </a:blip>
          <a:srcRect l="17785" t="59306" r="57111" b="8349"/>
          <a:stretch/>
        </p:blipFill>
        <p:spPr bwMode="auto">
          <a:xfrm>
            <a:off x="-152811" y="4783790"/>
            <a:ext cx="2152050" cy="2218241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52" name="Picture 12" descr="G:\Реабилит. центр (Вабищевич А.О.)\Редактировать\МЫ\IMG_6379-0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/>
            </a:extLst>
          </a:blip>
          <a:srcRect l="15688" t="17460" r="61911" b="47900"/>
          <a:stretch/>
        </p:blipFill>
        <p:spPr bwMode="auto">
          <a:xfrm>
            <a:off x="-110347" y="0"/>
            <a:ext cx="1920240" cy="2375600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54" name="Picture 14" descr="G:\Реабилит. центр (Вабищевич А.О.)\Редактировать\МЫ\IMG_6388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/>
            </a:extLst>
          </a:blip>
          <a:srcRect l="58000" t="17460" r="23329" b="55250"/>
          <a:stretch/>
        </p:blipFill>
        <p:spPr bwMode="auto">
          <a:xfrm>
            <a:off x="3292635" y="-15648"/>
            <a:ext cx="1857280" cy="2171738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56" name="Picture 16" descr="G:\Реабилит. центр (Вабищевич А.О.)\Редактировать\МЫ\IMG_641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/>
              <a:ext uri="{28A0092B-C50C-407E-A947-70E740481C1C}"/>
            </a:extLst>
          </a:blip>
          <a:srcRect l="69160" t="32346" r="14079" b="43623"/>
          <a:stretch/>
        </p:blipFill>
        <p:spPr bwMode="auto">
          <a:xfrm>
            <a:off x="2883207" y="3799457"/>
            <a:ext cx="1821563" cy="1958902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57" name="Picture 17" descr="G:\Реабилит. центр (Вабищевич А.О.)\Редактировать\МЫ\IMG_6414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/>
            </a:extLst>
          </a:blip>
          <a:srcRect t="29417" r="84000" b="45837"/>
          <a:stretch/>
        </p:blipFill>
        <p:spPr bwMode="auto">
          <a:xfrm>
            <a:off x="1619672" y="279782"/>
            <a:ext cx="1734329" cy="1933054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59" name="Picture 19" descr="G:\Реабилит. центр (Вабищевич А.О.)\Редактировать\МЫ\IMG_6379-0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/>
              <a:ext uri="{28A0092B-C50C-407E-A947-70E740481C1C}"/>
            </a:extLst>
          </a:blip>
          <a:srcRect l="71867" t="29778" r="9680" b="43622"/>
          <a:stretch/>
        </p:blipFill>
        <p:spPr bwMode="auto">
          <a:xfrm>
            <a:off x="7596376" y="4990573"/>
            <a:ext cx="1581864" cy="1824228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62" name="Picture 22" descr="G:\Реабилит. центр (Вабищевич А.О.)\Редактировать\МЫ\IMG_64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/>
            </a:extLst>
          </a:blip>
          <a:srcRect l="26367" t="24763" r="62500" b="57169"/>
          <a:stretch/>
        </p:blipFill>
        <p:spPr bwMode="auto">
          <a:xfrm>
            <a:off x="1619672" y="3799457"/>
            <a:ext cx="1471561" cy="1605975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sp>
        <p:nvSpPr>
          <p:cNvPr id="4" name="TextBox 3"/>
          <p:cNvSpPr txBox="1"/>
          <p:nvPr/>
        </p:nvSpPr>
        <p:spPr>
          <a:xfrm>
            <a:off x="2163763" y="2105025"/>
            <a:ext cx="4478337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  <a:cs typeface="+mn-cs"/>
              </a:rPr>
              <a:t>От Сердца к Сердцу</a:t>
            </a:r>
          </a:p>
        </p:txBody>
      </p:sp>
      <p:pic>
        <p:nvPicPr>
          <p:cNvPr id="10255" name="Picture 15" descr="G:\Реабилит. центр (Вабищевич А.О.)\Редактировать\МЫ\IMG_6412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/>
            </a:extLst>
          </a:blip>
          <a:srcRect l="9666" t="54667" r="70142" b="15555"/>
          <a:stretch/>
        </p:blipFill>
        <p:spPr bwMode="auto">
          <a:xfrm>
            <a:off x="5997620" y="3367933"/>
            <a:ext cx="1846428" cy="2042160"/>
          </a:xfrm>
          <a:prstGeom prst="heart">
            <a:avLst/>
          </a:prstGeom>
          <a:noFill/>
          <a:extLst>
            <a:ext uri="{909E8E84-426E-40DD-AFC4-6F175D3DCCD1}"/>
          </a:extLst>
        </p:spPr>
      </p:pic>
      <p:pic>
        <p:nvPicPr>
          <p:cNvPr id="10244" name="Picture 4" descr="G:\Реабилит. центр (Вабищевич А.О.)\Редактировать\Центр-детки (Катя)\L0o8hk6i5iY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/>
            </a:extLst>
          </a:blip>
          <a:srcRect l="20872" r="12359" b="16540"/>
          <a:stretch/>
        </p:blipFill>
        <p:spPr bwMode="auto">
          <a:xfrm>
            <a:off x="7510313" y="3487261"/>
            <a:ext cx="1803504" cy="1803504"/>
          </a:xfrm>
          <a:prstGeom prst="heart">
            <a:avLst/>
          </a:prstGeom>
          <a:noFill/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  <a:t>Цель проекта:</a:t>
            </a:r>
            <a:endParaRPr lang="ru-RU" sz="4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2133600"/>
            <a:ext cx="8229600" cy="3484563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ru-RU" smtClean="0">
                <a:solidFill>
                  <a:srgbClr val="7068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  Содействие психологической адаптации и улучшению эмоционального      состояния детей, находящихся в реабилитационном центре.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endParaRPr lang="ru-RU" smtClean="0">
              <a:solidFill>
                <a:srgbClr val="7068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  <a:t>Задачи: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itchFamily="66" charset="0"/>
            </a:endParaRP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  <a:buClr>
                <a:srgbClr val="953735"/>
              </a:buClr>
              <a:buFont typeface="Wingdings" pitchFamily="2" charset="2"/>
              <a:buChar char="ü"/>
            </a:pPr>
            <a:r>
              <a:rPr lang="ru-RU" sz="3100" smtClean="0"/>
              <a:t>    </a:t>
            </a:r>
            <a:r>
              <a:rPr lang="ru-RU" sz="3100" smtClean="0">
                <a:solidFill>
                  <a:srgbClr val="5D5635"/>
                </a:solidFill>
                <a:latin typeface="Cambria Math" pitchFamily="18" charset="0"/>
              </a:rPr>
              <a:t>Эмоциональная поддержка в период реабилитации;</a:t>
            </a:r>
          </a:p>
          <a:p>
            <a:pPr algn="just" eaLnBrk="1" hangingPunct="1">
              <a:lnSpc>
                <a:spcPct val="80000"/>
              </a:lnSpc>
              <a:buClr>
                <a:srgbClr val="953735"/>
              </a:buClr>
              <a:buFont typeface="Wingdings" pitchFamily="2" charset="2"/>
              <a:buChar char="ü"/>
            </a:pPr>
            <a:r>
              <a:rPr lang="ru-RU" sz="3000" smtClean="0">
                <a:solidFill>
                  <a:srgbClr val="5D5635"/>
                </a:solidFill>
                <a:latin typeface="Cambria Math" pitchFamily="18" charset="0"/>
              </a:rPr>
              <a:t>    </a:t>
            </a:r>
            <a:r>
              <a:rPr lang="ru-RU" sz="3100" smtClean="0">
                <a:solidFill>
                  <a:srgbClr val="5D5635"/>
                </a:solidFill>
                <a:latin typeface="Cambria Math" pitchFamily="18" charset="0"/>
              </a:rPr>
              <a:t>Формирование уверенности в себе;</a:t>
            </a:r>
          </a:p>
          <a:p>
            <a:pPr algn="just" eaLnBrk="1" hangingPunct="1">
              <a:lnSpc>
                <a:spcPct val="80000"/>
              </a:lnSpc>
              <a:buClr>
                <a:srgbClr val="953735"/>
              </a:buClr>
              <a:buFont typeface="Wingdings" pitchFamily="2" charset="2"/>
              <a:buChar char="ü"/>
            </a:pPr>
            <a:r>
              <a:rPr lang="ru-RU" sz="3100" smtClean="0">
                <a:solidFill>
                  <a:srgbClr val="5D5635"/>
                </a:solidFill>
                <a:latin typeface="Cambria Math" pitchFamily="18" charset="0"/>
              </a:rPr>
              <a:t>    Формирование навыков эффективной коммуникации и взаимодействия;</a:t>
            </a:r>
          </a:p>
          <a:p>
            <a:pPr algn="just" eaLnBrk="1" hangingPunct="1">
              <a:lnSpc>
                <a:spcPct val="80000"/>
              </a:lnSpc>
              <a:buClr>
                <a:srgbClr val="953735"/>
              </a:buClr>
              <a:buFont typeface="Wingdings" pitchFamily="2" charset="2"/>
              <a:buChar char="ü"/>
            </a:pPr>
            <a:r>
              <a:rPr lang="ru-RU" sz="3100" smtClean="0">
                <a:solidFill>
                  <a:srgbClr val="5D5635"/>
                </a:solidFill>
                <a:latin typeface="Cambria Math" pitchFamily="18" charset="0"/>
              </a:rPr>
              <a:t>     Повышение самооценки детей;</a:t>
            </a:r>
          </a:p>
          <a:p>
            <a:pPr algn="just" eaLnBrk="1" hangingPunct="1">
              <a:lnSpc>
                <a:spcPct val="80000"/>
              </a:lnSpc>
              <a:buClr>
                <a:srgbClr val="953735"/>
              </a:buClr>
              <a:buFont typeface="Wingdings" pitchFamily="2" charset="2"/>
              <a:buChar char="ü"/>
            </a:pPr>
            <a:r>
              <a:rPr lang="ru-RU" sz="3100" smtClean="0">
                <a:solidFill>
                  <a:srgbClr val="5D5635"/>
                </a:solidFill>
                <a:latin typeface="Cambria Math" pitchFamily="18" charset="0"/>
              </a:rPr>
              <a:t>     Содействие когнитивному развитию;</a:t>
            </a:r>
          </a:p>
          <a:p>
            <a:pPr algn="just" eaLnBrk="1" hangingPunct="1">
              <a:lnSpc>
                <a:spcPct val="80000"/>
              </a:lnSpc>
              <a:buClr>
                <a:srgbClr val="953735"/>
              </a:buClr>
              <a:buFont typeface="Wingdings" pitchFamily="2" charset="2"/>
              <a:buChar char="ü"/>
            </a:pPr>
            <a:r>
              <a:rPr lang="ru-RU" sz="3100" smtClean="0">
                <a:solidFill>
                  <a:srgbClr val="5D5635"/>
                </a:solidFill>
                <a:latin typeface="Cambria Math" pitchFamily="18" charset="0"/>
              </a:rPr>
              <a:t>      Проведение различных акций, с целью привлечения внимания окружающих к проблеме детской инвалидности.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31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  <a:t>Актуальность проекта: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itchFamily="66" charset="0"/>
            </a:endParaRP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  <a:ln>
            <a:solidFill>
              <a:schemeClr val="bg1"/>
            </a:solidFill>
          </a:ln>
        </p:spPr>
        <p:txBody>
          <a:bodyPr anchor="ctr"/>
          <a:lstStyle/>
          <a:p>
            <a:pPr marL="0" indent="0" algn="just" eaLnBrk="1" hangingPunct="1">
              <a:buFont typeface="Arial" charset="0"/>
              <a:buNone/>
            </a:pPr>
            <a:r>
              <a:rPr lang="ru-RU" sz="2800" b="1" smtClean="0"/>
              <a:t>   </a:t>
            </a:r>
            <a:endParaRPr lang="ru-RU" sz="2800" smtClean="0"/>
          </a:p>
        </p:txBody>
      </p:sp>
      <p:pic>
        <p:nvPicPr>
          <p:cNvPr id="19460" name="Picture 2" descr="C:\Users\admin\Desktop\Картинки для презентации\image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3063" y="4151313"/>
            <a:ext cx="34163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388" y="1042988"/>
            <a:ext cx="8588375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800" b="1">
                <a:solidFill>
                  <a:srgbClr val="5D5635"/>
                </a:solidFill>
                <a:latin typeface="Cambria Math" pitchFamily="18" charset="0"/>
              </a:rPr>
              <a:t>    </a:t>
            </a:r>
            <a:r>
              <a:rPr lang="ru-RU" sz="2800" b="1">
                <a:solidFill>
                  <a:srgbClr val="5D56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Детская инвалидность </a:t>
            </a:r>
            <a:r>
              <a:rPr lang="ru-RU" sz="2800">
                <a:solidFill>
                  <a:srgbClr val="5D5635"/>
                </a:solidFill>
                <a:latin typeface="Cambria Math" pitchFamily="18" charset="0"/>
              </a:rPr>
              <a:t>– сложная, многообразная и социально значимая проблема. Важными направлениями реабилитации являются медицинская, педагогическая, дефектологическая, социально-бытовая. Социально-психологическая  адаптация является неотъемлемой составляющей успешной реабилитации больных детей! </a:t>
            </a:r>
          </a:p>
        </p:txBody>
      </p:sp>
      <p:sp>
        <p:nvSpPr>
          <p:cNvPr id="19462" name="TextBox 4"/>
          <p:cNvSpPr txBox="1">
            <a:spLocks noChangeArrowheads="1"/>
          </p:cNvSpPr>
          <p:nvPr/>
        </p:nvSpPr>
        <p:spPr bwMode="auto">
          <a:xfrm>
            <a:off x="179388" y="4151313"/>
            <a:ext cx="52736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>
                <a:solidFill>
                  <a:srgbClr val="5D5635"/>
                </a:solidFill>
                <a:latin typeface="Cambria Math" pitchFamily="18" charset="0"/>
              </a:rPr>
              <a:t>Это направление реабилита-ции помогает ребёнку стать более адаптированным и способствует предотвращению развития дисгармоничной личности. </a:t>
            </a:r>
          </a:p>
          <a:p>
            <a:pPr algn="just"/>
            <a:endParaRPr lang="ru-RU" sz="2800">
              <a:solidFill>
                <a:srgbClr val="5D5635"/>
              </a:solidFill>
              <a:latin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  <a:t>Реализация проекта:</a:t>
            </a:r>
            <a:endParaRPr lang="ru-RU" sz="4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en-US" i="1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I </a:t>
            </a:r>
            <a:r>
              <a:rPr lang="ru-RU" i="1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ЭТАП </a:t>
            </a:r>
          </a:p>
          <a:p>
            <a:pPr marL="0" indent="0" algn="just" eaLnBrk="1" hangingPunct="1">
              <a:buFont typeface="Arial" charset="0"/>
              <a:buNone/>
            </a:pPr>
            <a:r>
              <a:rPr lang="ru-RU" smtClean="0">
                <a:solidFill>
                  <a:srgbClr val="706840"/>
                </a:solidFill>
                <a:latin typeface="Cambria Math" pitchFamily="18" charset="0"/>
              </a:rPr>
              <a:t>      В начале учебного года из числа волонтёров организованы три группы для работы с детьми из УЗ «Гродненский городской центр медицинской реабилитации детей-инвалидов и больных детей психоневрологического профиля».</a:t>
            </a:r>
          </a:p>
          <a:p>
            <a:pPr marL="0" indent="0" eaLnBrk="1" hangingPunct="1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  <a:t>Реализация проекта:</a:t>
            </a:r>
            <a:endParaRPr lang="ru-RU" sz="4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188" y="1412875"/>
            <a:ext cx="7921625" cy="4525963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 sz="3200" i="1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II </a:t>
            </a:r>
            <a:r>
              <a:rPr lang="ru-RU" sz="3200" i="1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ЭТАП  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3200" smtClean="0">
                <a:solidFill>
                  <a:srgbClr val="706840"/>
                </a:solidFill>
                <a:latin typeface="Cambria Math" pitchFamily="18" charset="0"/>
              </a:rPr>
              <a:t>    Совместно с сотрудниками кафедры педагогики и психологии ГрГМУ был разработан план работы с детьми из реабилитационного центра, расчитан-ный на детей, находящихся в центре 5 недель. Состоит из 10 занятий на различные темы.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3255963" y="4132263"/>
            <a:ext cx="987425" cy="131286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2957513" y="2640013"/>
            <a:ext cx="908050" cy="89693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3143250" y="1757363"/>
            <a:ext cx="1100138" cy="142081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3708400" y="3068638"/>
            <a:ext cx="1800225" cy="121126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2916238" y="3971925"/>
            <a:ext cx="925512" cy="5588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48088" y="3178175"/>
            <a:ext cx="1800225" cy="1262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nabelle"/>
              </a:rPr>
              <a:t>Темы</a:t>
            </a:r>
          </a:p>
          <a:p>
            <a:pPr algn="ctr">
              <a:defRPr/>
            </a:pPr>
            <a:r>
              <a:rPr lang="ru-RU" sz="280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nabelle"/>
              </a:rPr>
              <a:t>занятий</a:t>
            </a:r>
          </a:p>
          <a:p>
            <a:pPr algn="ctr">
              <a:defRPr/>
            </a:pPr>
            <a:endParaRPr lang="ru-RU" sz="2000">
              <a:latin typeface="Cambria Math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5003800" y="1757363"/>
            <a:ext cx="1065213" cy="137001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771775" y="3702050"/>
            <a:ext cx="922338" cy="476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973638" y="4189413"/>
            <a:ext cx="831850" cy="119856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335588" y="4011613"/>
            <a:ext cx="892175" cy="63023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494338" y="3702050"/>
            <a:ext cx="9144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5449888" y="2530475"/>
            <a:ext cx="1073150" cy="9017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2" name="TextBox 31"/>
          <p:cNvSpPr txBox="1">
            <a:spLocks noChangeArrowheads="1"/>
          </p:cNvSpPr>
          <p:nvPr/>
        </p:nvSpPr>
        <p:spPr bwMode="auto">
          <a:xfrm>
            <a:off x="644525" y="549275"/>
            <a:ext cx="24050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5D5635"/>
                </a:solidFill>
                <a:latin typeface="Cambria Math" pitchFamily="18" charset="0"/>
              </a:rPr>
              <a:t>Знакомство: «Я здесь, я есть!»</a:t>
            </a:r>
          </a:p>
        </p:txBody>
      </p:sp>
      <p:sp>
        <p:nvSpPr>
          <p:cNvPr id="22543" name="TextBox 33"/>
          <p:cNvSpPr txBox="1">
            <a:spLocks noChangeArrowheads="1"/>
          </p:cNvSpPr>
          <p:nvPr/>
        </p:nvSpPr>
        <p:spPr bwMode="auto">
          <a:xfrm>
            <a:off x="539750" y="1757363"/>
            <a:ext cx="2692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5D5635"/>
                </a:solidFill>
                <a:latin typeface="Cambria Math" pitchFamily="18" charset="0"/>
              </a:rPr>
              <a:t>«Кто Я? Кто Я такой?»</a:t>
            </a:r>
          </a:p>
        </p:txBody>
      </p:sp>
      <p:sp>
        <p:nvSpPr>
          <p:cNvPr id="22544" name="TextBox 35"/>
          <p:cNvSpPr txBox="1">
            <a:spLocks noChangeArrowheads="1"/>
          </p:cNvSpPr>
          <p:nvPr/>
        </p:nvSpPr>
        <p:spPr bwMode="auto">
          <a:xfrm>
            <a:off x="395288" y="3087688"/>
            <a:ext cx="2362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5D5635"/>
                </a:solidFill>
                <a:latin typeface="Cambria Math" pitchFamily="18" charset="0"/>
              </a:rPr>
              <a:t>«Эффективное общение»</a:t>
            </a:r>
          </a:p>
        </p:txBody>
      </p:sp>
      <p:sp>
        <p:nvSpPr>
          <p:cNvPr id="22545" name="TextBox 36"/>
          <p:cNvSpPr txBox="1">
            <a:spLocks noChangeArrowheads="1"/>
          </p:cNvSpPr>
          <p:nvPr/>
        </p:nvSpPr>
        <p:spPr bwMode="auto">
          <a:xfrm>
            <a:off x="704850" y="4373563"/>
            <a:ext cx="22193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5D5635"/>
                </a:solidFill>
                <a:latin typeface="Cambria Math" pitchFamily="18" charset="0"/>
              </a:rPr>
              <a:t>«Мир вокруг меня»</a:t>
            </a:r>
          </a:p>
        </p:txBody>
      </p:sp>
      <p:sp>
        <p:nvSpPr>
          <p:cNvPr id="22546" name="TextBox 37"/>
          <p:cNvSpPr txBox="1">
            <a:spLocks noChangeArrowheads="1"/>
          </p:cNvSpPr>
          <p:nvPr/>
        </p:nvSpPr>
        <p:spPr bwMode="auto">
          <a:xfrm>
            <a:off x="788988" y="5580063"/>
            <a:ext cx="22225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5D5635"/>
                </a:solidFill>
                <a:latin typeface="Cambria Math" pitchFamily="18" charset="0"/>
              </a:rPr>
              <a:t>«Я и моя семья»</a:t>
            </a:r>
          </a:p>
        </p:txBody>
      </p:sp>
      <p:sp>
        <p:nvSpPr>
          <p:cNvPr id="22547" name="TextBox 52"/>
          <p:cNvSpPr txBox="1">
            <a:spLocks noChangeArrowheads="1"/>
          </p:cNvSpPr>
          <p:nvPr/>
        </p:nvSpPr>
        <p:spPr bwMode="auto">
          <a:xfrm>
            <a:off x="6040438" y="549275"/>
            <a:ext cx="26939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5D5635"/>
                </a:solidFill>
                <a:latin typeface="Cambria Math" pitchFamily="18" charset="0"/>
              </a:rPr>
              <a:t>«Мои мечты и фантазии»</a:t>
            </a:r>
          </a:p>
        </p:txBody>
      </p:sp>
      <p:sp>
        <p:nvSpPr>
          <p:cNvPr id="22548" name="TextBox 54"/>
          <p:cNvSpPr txBox="1">
            <a:spLocks noChangeArrowheads="1"/>
          </p:cNvSpPr>
          <p:nvPr/>
        </p:nvSpPr>
        <p:spPr bwMode="auto">
          <a:xfrm>
            <a:off x="6430963" y="1625600"/>
            <a:ext cx="23034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5D5635"/>
                </a:solidFill>
                <a:latin typeface="Cambria Math" pitchFamily="18" charset="0"/>
              </a:rPr>
              <a:t>«Ярмарка достоинств»</a:t>
            </a:r>
          </a:p>
        </p:txBody>
      </p:sp>
      <p:sp>
        <p:nvSpPr>
          <p:cNvPr id="22549" name="TextBox 55"/>
          <p:cNvSpPr txBox="1">
            <a:spLocks noChangeArrowheads="1"/>
          </p:cNvSpPr>
          <p:nvPr/>
        </p:nvSpPr>
        <p:spPr bwMode="auto">
          <a:xfrm>
            <a:off x="6646863" y="2713038"/>
            <a:ext cx="2087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5D5635"/>
                </a:solidFill>
                <a:latin typeface="Cambria Math" pitchFamily="18" charset="0"/>
              </a:rPr>
              <a:t>«Быть уверенным и смелым»</a:t>
            </a:r>
          </a:p>
        </p:txBody>
      </p:sp>
      <p:sp>
        <p:nvSpPr>
          <p:cNvPr id="22550" name="TextBox 56"/>
          <p:cNvSpPr txBox="1">
            <a:spLocks noChangeArrowheads="1"/>
          </p:cNvSpPr>
          <p:nvPr/>
        </p:nvSpPr>
        <p:spPr bwMode="auto">
          <a:xfrm>
            <a:off x="6443663" y="4225925"/>
            <a:ext cx="23050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5D5635"/>
                </a:solidFill>
                <a:latin typeface="Cambria Math" pitchFamily="18" charset="0"/>
              </a:rPr>
              <a:t>«Моё здоровье – моя забота»</a:t>
            </a:r>
          </a:p>
        </p:txBody>
      </p:sp>
      <p:sp>
        <p:nvSpPr>
          <p:cNvPr id="22551" name="TextBox 57"/>
          <p:cNvSpPr txBox="1">
            <a:spLocks noChangeArrowheads="1"/>
          </p:cNvSpPr>
          <p:nvPr/>
        </p:nvSpPr>
        <p:spPr bwMode="auto">
          <a:xfrm>
            <a:off x="5986463" y="5259388"/>
            <a:ext cx="26177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5D5635"/>
                </a:solidFill>
                <a:latin typeface="Cambria Math" pitchFamily="18" charset="0"/>
              </a:rPr>
              <a:t>Прощание: «Смейся веселей – жить станет веселей!»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itchFamily="66" charset="0"/>
              </a:rPr>
              <a:t>Реализация проекта:</a:t>
            </a:r>
            <a:endParaRPr lang="ru-RU" sz="4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nabelle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 i="1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III </a:t>
            </a:r>
            <a:r>
              <a:rPr lang="ru-RU" i="1" smtClean="0">
                <a:solidFill>
                  <a:srgbClr val="9537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itchFamily="18" charset="0"/>
              </a:rPr>
              <a:t>ЭТАП 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mtClean="0">
                <a:solidFill>
                  <a:srgbClr val="706840"/>
                </a:solidFill>
                <a:latin typeface="Cambria Math" pitchFamily="18" charset="0"/>
              </a:rPr>
              <a:t>    За каждой из трёх групп студентов-волонтёров закреплена группа детей. Занятия проводятся 2 раза в неделю. Продолжительность занятия 1-1,5 часа.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mtClean="0">
                <a:solidFill>
                  <a:srgbClr val="706840"/>
                </a:solidFill>
                <a:latin typeface="Cambria Math" pitchFamily="18" charset="0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C:\Users\admin\Pictures\267937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6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838" y="17463"/>
            <a:ext cx="8218487" cy="8509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  <a:latin typeface="Annabelle" pitchFamily="66" charset="0"/>
              </a:rPr>
              <a:t>Реализация проекта:</a:t>
            </a:r>
            <a:endParaRPr lang="ru-RU" sz="4400" dirty="0">
              <a:solidFill>
                <a:schemeClr val="accent2">
                  <a:lumMod val="75000"/>
                </a:schemeClr>
              </a:solidFill>
              <a:latin typeface="Annabelle" pitchFamily="66" charset="0"/>
            </a:endParaRPr>
          </a:p>
        </p:txBody>
      </p:sp>
      <p:sp>
        <p:nvSpPr>
          <p:cNvPr id="24579" name="Текст 3"/>
          <p:cNvSpPr>
            <a:spLocks noGrp="1"/>
          </p:cNvSpPr>
          <p:nvPr>
            <p:ph type="body" sz="half" idx="2"/>
          </p:nvPr>
        </p:nvSpPr>
        <p:spPr>
          <a:xfrm>
            <a:off x="179388" y="1268413"/>
            <a:ext cx="4537075" cy="1663700"/>
          </a:xfrm>
        </p:spPr>
        <p:txBody>
          <a:bodyPr/>
          <a:lstStyle/>
          <a:p>
            <a:pPr algn="ctr" eaLnBrk="1" hangingPunct="1"/>
            <a:r>
              <a:rPr lang="ru-RU" sz="3000" smtClean="0">
                <a:solidFill>
                  <a:srgbClr val="706840"/>
                </a:solidFill>
                <a:latin typeface="Cambria Math" pitchFamily="18" charset="0"/>
              </a:rPr>
              <a:t>    Каждое занятие проводится </a:t>
            </a:r>
          </a:p>
          <a:p>
            <a:pPr algn="ctr" eaLnBrk="1" hangingPunct="1"/>
            <a:r>
              <a:rPr lang="ru-RU" sz="3000" smtClean="0">
                <a:solidFill>
                  <a:srgbClr val="706840"/>
                </a:solidFill>
                <a:latin typeface="Cambria Math" pitchFamily="18" charset="0"/>
              </a:rPr>
              <a:t>в соответствии </a:t>
            </a:r>
          </a:p>
          <a:p>
            <a:pPr algn="ctr" eaLnBrk="1" hangingPunct="1"/>
            <a:r>
              <a:rPr lang="ru-RU" sz="3000" smtClean="0">
                <a:solidFill>
                  <a:srgbClr val="706840"/>
                </a:solidFill>
                <a:latin typeface="Cambria Math" pitchFamily="18" charset="0"/>
              </a:rPr>
              <a:t>с тематическим планом. </a:t>
            </a:r>
          </a:p>
        </p:txBody>
      </p:sp>
      <p:pic>
        <p:nvPicPr>
          <p:cNvPr id="3075" name="Picture 3" descr="G:\Реабилит. центр (Вабищевич А.О.)\Редактировать\МЫ\IMG_63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8530"/>
          <a:stretch/>
        </p:blipFill>
        <p:spPr bwMode="auto">
          <a:xfrm>
            <a:off x="395536" y="3861048"/>
            <a:ext cx="4056363" cy="2861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617815" y="764704"/>
            <a:ext cx="4340176" cy="3096344"/>
          </a:xfrm>
          <a:prstGeom prst="ellipse">
            <a:avLst/>
          </a:prstGeom>
          <a:effectLst>
            <a:softEdge rad="112500"/>
          </a:effectLst>
        </p:spPr>
      </p:pic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4716463" y="3860800"/>
            <a:ext cx="4176712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500">
                <a:solidFill>
                  <a:srgbClr val="706840"/>
                </a:solidFill>
                <a:latin typeface="Cambria Math" pitchFamily="18" charset="0"/>
              </a:rPr>
              <a:t>    Занятие включает в себя различные психологические упражнения, подвижные и ролевые игры, упражнения на развитие когнитивных способностей и др.</a:t>
            </a:r>
          </a:p>
          <a:p>
            <a:pPr algn="ctr"/>
            <a:endParaRPr lang="ru-RU" sz="2500">
              <a:solidFill>
                <a:srgbClr val="706840"/>
              </a:solidFill>
              <a:latin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513</Words>
  <Application>Microsoft Office PowerPoint</Application>
  <PresentationFormat>Экран (4:3)</PresentationFormat>
  <Paragraphs>67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Annabelle</vt:lpstr>
      <vt:lpstr>Cambria Math</vt:lpstr>
      <vt:lpstr>Wingdings</vt:lpstr>
      <vt:lpstr>Тема Office</vt:lpstr>
      <vt:lpstr>Социальный проект  «От Сердца к Сердцу»   по улучшению социально-психологической адаптации детей-инвалидов и больных детей психоневрологического профиля из Гродненского городского центра медицинской реабилитации</vt:lpstr>
      <vt:lpstr>Цель проекта:</vt:lpstr>
      <vt:lpstr>Задачи:</vt:lpstr>
      <vt:lpstr>Актуальность проекта:</vt:lpstr>
      <vt:lpstr>Реализация проекта:</vt:lpstr>
      <vt:lpstr>Реализация проекта:</vt:lpstr>
      <vt:lpstr>Слайд 7</vt:lpstr>
      <vt:lpstr>Реализация проекта:</vt:lpstr>
      <vt:lpstr>Реализация проекта:</vt:lpstr>
      <vt:lpstr>Реализация проекта:</vt:lpstr>
      <vt:lpstr>Реализация проекта:</vt:lpstr>
      <vt:lpstr>Слайд 12</vt:lpstr>
      <vt:lpstr>Акция «Новогодний подарок  от Сердца к Сердцу»</vt:lpstr>
      <vt:lpstr>Слайд 14</vt:lpstr>
      <vt:lpstr>Слайд 15</vt:lpstr>
      <vt:lpstr>Слайд 16</vt:lpstr>
      <vt:lpstr>Слайд 17</vt:lpstr>
      <vt:lpstr>Дальнейшая реализация проекта:</vt:lpstr>
      <vt:lpstr>Слайд 19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59</cp:revision>
  <dcterms:created xsi:type="dcterms:W3CDTF">2013-03-26T20:19:54Z</dcterms:created>
  <dcterms:modified xsi:type="dcterms:W3CDTF">2020-01-16T07:23:24Z</dcterms:modified>
</cp:coreProperties>
</file>