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C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C000"/>
            </a:solidFill>
          </c:spPr>
          <c:dPt>
            <c:idx val="1"/>
            <c:bubble3D val="0"/>
            <c:spPr>
              <a:solidFill>
                <a:srgbClr val="0070C0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.00">
                  <c:v>1.9</c:v>
                </c:pt>
                <c:pt idx="1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2948113537763"/>
          <c:y val="0.36831796467059214"/>
          <c:w val="0.47916666666666669"/>
          <c:h val="0.718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0.39</c:v>
                </c:pt>
                <c:pt idx="2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07057-D4A2-4E5D-83FA-82511373B200}" type="doc">
      <dgm:prSet loTypeId="urn:microsoft.com/office/officeart/2005/8/layout/arrow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5550820-1C4E-4AB9-A0F4-86889AB1F9B3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Температура </a:t>
          </a:r>
        </a:p>
        <a:p>
          <a:pPr algn="ctr"/>
          <a:r>
            <a:rPr lang="ru-RU" sz="1400" b="1" dirty="0" smtClean="0"/>
            <a:t>тела</a:t>
          </a:r>
        </a:p>
        <a:p>
          <a:pPr algn="l"/>
          <a:endParaRPr lang="ru-RU" sz="1300" dirty="0"/>
        </a:p>
      </dgm:t>
    </dgm:pt>
    <dgm:pt modelId="{1EEC940C-2E6B-4B72-9D35-FCFFA7EACD7D}" type="parTrans" cxnId="{95BFA05D-560A-4207-9B46-555644D8695C}">
      <dgm:prSet/>
      <dgm:spPr/>
      <dgm:t>
        <a:bodyPr/>
        <a:lstStyle/>
        <a:p>
          <a:endParaRPr lang="ru-RU"/>
        </a:p>
      </dgm:t>
    </dgm:pt>
    <dgm:pt modelId="{7B8C12AA-1981-4B57-AADD-C172DF679A7D}" type="sibTrans" cxnId="{95BFA05D-560A-4207-9B46-555644D8695C}">
      <dgm:prSet/>
      <dgm:spPr/>
      <dgm:t>
        <a:bodyPr/>
        <a:lstStyle/>
        <a:p>
          <a:endParaRPr lang="ru-RU"/>
        </a:p>
      </dgm:t>
    </dgm:pt>
    <dgm:pt modelId="{E30BCD06-D97D-4283-8B7C-D81800224EEB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Потребление кислорода</a:t>
          </a:r>
          <a:endParaRPr lang="ru-RU" sz="1400" b="1" dirty="0"/>
        </a:p>
      </dgm:t>
    </dgm:pt>
    <dgm:pt modelId="{D7AD95A1-EEA6-4976-AC20-7ABF61D39AB3}" type="parTrans" cxnId="{7D8F4F3A-47DB-4132-AF1F-FC277FF4F414}">
      <dgm:prSet/>
      <dgm:spPr/>
      <dgm:t>
        <a:bodyPr/>
        <a:lstStyle/>
        <a:p>
          <a:endParaRPr lang="ru-RU"/>
        </a:p>
      </dgm:t>
    </dgm:pt>
    <dgm:pt modelId="{3F784F15-C8AB-491B-A587-6299C55D0AAF}" type="sibTrans" cxnId="{7D8F4F3A-47DB-4132-AF1F-FC277FF4F414}">
      <dgm:prSet/>
      <dgm:spPr/>
      <dgm:t>
        <a:bodyPr/>
        <a:lstStyle/>
        <a:p>
          <a:endParaRPr lang="ru-RU"/>
        </a:p>
      </dgm:t>
    </dgm:pt>
    <dgm:pt modelId="{83F70B5F-0B0F-450B-86AD-008F16CF3403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Энергетический обмен</a:t>
          </a:r>
          <a:endParaRPr lang="ru-RU" sz="1400" b="1" dirty="0"/>
        </a:p>
      </dgm:t>
    </dgm:pt>
    <dgm:pt modelId="{7F104A96-B446-4357-9312-0999A6D74E84}" type="parTrans" cxnId="{1F481B02-CE50-4695-A234-E9C9DD8BDB83}">
      <dgm:prSet/>
      <dgm:spPr/>
      <dgm:t>
        <a:bodyPr/>
        <a:lstStyle/>
        <a:p>
          <a:endParaRPr lang="ru-RU"/>
        </a:p>
      </dgm:t>
    </dgm:pt>
    <dgm:pt modelId="{31F08EE9-010A-452B-BFC9-A66E1053ACD9}" type="sibTrans" cxnId="{1F481B02-CE50-4695-A234-E9C9DD8BDB83}">
      <dgm:prSet/>
      <dgm:spPr/>
      <dgm:t>
        <a:bodyPr/>
        <a:lstStyle/>
        <a:p>
          <a:endParaRPr lang="ru-RU"/>
        </a:p>
      </dgm:t>
    </dgm:pt>
    <dgm:pt modelId="{FCB5A1C4-7307-45C3-A093-3E8129260714}">
      <dgm:prSet custT="1"/>
      <dgm:spPr/>
      <dgm:t>
        <a:bodyPr/>
        <a:lstStyle/>
        <a:p>
          <a:pPr algn="ctr"/>
          <a:r>
            <a:rPr lang="ru-RU" sz="1400" b="1" dirty="0" smtClean="0"/>
            <a:t>Двигательная активность</a:t>
          </a:r>
          <a:endParaRPr lang="ru-RU" sz="1400" b="1" dirty="0"/>
        </a:p>
      </dgm:t>
    </dgm:pt>
    <dgm:pt modelId="{1006D45E-96C3-4FBA-8FE3-1A74A30DC63A}" type="parTrans" cxnId="{225DD68B-3FC4-45A2-B265-C1B65A02153F}">
      <dgm:prSet/>
      <dgm:spPr/>
      <dgm:t>
        <a:bodyPr/>
        <a:lstStyle/>
        <a:p>
          <a:endParaRPr lang="ru-RU"/>
        </a:p>
      </dgm:t>
    </dgm:pt>
    <dgm:pt modelId="{0CD8DC79-895E-4BCA-9C25-09DEA0F4D38D}" type="sibTrans" cxnId="{225DD68B-3FC4-45A2-B265-C1B65A02153F}">
      <dgm:prSet/>
      <dgm:spPr/>
      <dgm:t>
        <a:bodyPr/>
        <a:lstStyle/>
        <a:p>
          <a:endParaRPr lang="ru-RU"/>
        </a:p>
      </dgm:t>
    </dgm:pt>
    <dgm:pt modelId="{2CB3BE3F-13A3-445A-B15A-28327E6B232F}" type="pres">
      <dgm:prSet presAssocID="{76B07057-D4A2-4E5D-83FA-82511373B20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839763-CF43-4727-8040-A0254077A807}" type="pres">
      <dgm:prSet presAssocID="{76B07057-D4A2-4E5D-83FA-82511373B200}" presName="arrow" presStyleLbl="bgShp" presStyleIdx="0" presStyleCnt="1" custLinFactNeighborX="-28350" custLinFactNeighborY="-20269"/>
      <dgm:spPr/>
    </dgm:pt>
    <dgm:pt modelId="{BB91FC2E-450B-4B7F-8E1F-5CAA97C63DA9}" type="pres">
      <dgm:prSet presAssocID="{76B07057-D4A2-4E5D-83FA-82511373B200}" presName="arrowDiagram4" presStyleCnt="0"/>
      <dgm:spPr/>
    </dgm:pt>
    <dgm:pt modelId="{DB487140-9A8F-4D28-80B7-41916C711C16}" type="pres">
      <dgm:prSet presAssocID="{45550820-1C4E-4AB9-A0F4-86889AB1F9B3}" presName="bullet4a" presStyleLbl="node1" presStyleIdx="0" presStyleCnt="4"/>
      <dgm:spPr/>
    </dgm:pt>
    <dgm:pt modelId="{CC60D4DB-3847-4B55-BBA9-0DE7DC30688D}" type="pres">
      <dgm:prSet presAssocID="{45550820-1C4E-4AB9-A0F4-86889AB1F9B3}" presName="textBox4a" presStyleLbl="revTx" presStyleIdx="0" presStyleCnt="4" custScaleX="136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38A13-A776-4F8E-AD85-997EB9BB8A55}" type="pres">
      <dgm:prSet presAssocID="{E30BCD06-D97D-4283-8B7C-D81800224EEB}" presName="bullet4b" presStyleLbl="node1" presStyleIdx="1" presStyleCnt="4"/>
      <dgm:spPr/>
    </dgm:pt>
    <dgm:pt modelId="{08035579-80F1-4F31-A069-33BC87EF8F7A}" type="pres">
      <dgm:prSet presAssocID="{E30BCD06-D97D-4283-8B7C-D81800224EEB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A66CD-3DB1-4FD9-B511-A3FC616FBD9D}" type="pres">
      <dgm:prSet presAssocID="{83F70B5F-0B0F-450B-86AD-008F16CF3403}" presName="bullet4c" presStyleLbl="node1" presStyleIdx="2" presStyleCnt="4"/>
      <dgm:spPr/>
    </dgm:pt>
    <dgm:pt modelId="{F285920D-4CB9-4C7A-B0B5-032E5E65F6AB}" type="pres">
      <dgm:prSet presAssocID="{83F70B5F-0B0F-450B-86AD-008F16CF3403}" presName="textBox4c" presStyleLbl="revTx" presStyleIdx="2" presStyleCnt="4" custScaleX="145205" custLinFactNeighborX="4666" custLinFactNeighborY="3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2253E-7D69-4AB5-810B-8A4CA033CFCC}" type="pres">
      <dgm:prSet presAssocID="{FCB5A1C4-7307-45C3-A093-3E8129260714}" presName="bullet4d" presStyleLbl="node1" presStyleIdx="3" presStyleCnt="4"/>
      <dgm:spPr/>
    </dgm:pt>
    <dgm:pt modelId="{7E3C92E8-CA72-4DF3-BF8A-BFF2C175DED6}" type="pres">
      <dgm:prSet presAssocID="{FCB5A1C4-7307-45C3-A093-3E8129260714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542BB1-3F62-475F-BE01-A9917A71CE91}" type="presOf" srcId="{83F70B5F-0B0F-450B-86AD-008F16CF3403}" destId="{F285920D-4CB9-4C7A-B0B5-032E5E65F6AB}" srcOrd="0" destOrd="0" presId="urn:microsoft.com/office/officeart/2005/8/layout/arrow2"/>
    <dgm:cxn modelId="{CF659D1A-F9AF-4908-B553-9FCA52B23B3C}" type="presOf" srcId="{E30BCD06-D97D-4283-8B7C-D81800224EEB}" destId="{08035579-80F1-4F31-A069-33BC87EF8F7A}" srcOrd="0" destOrd="0" presId="urn:microsoft.com/office/officeart/2005/8/layout/arrow2"/>
    <dgm:cxn modelId="{3AC258B4-56CB-4A2E-BE00-7C152103E77C}" type="presOf" srcId="{FCB5A1C4-7307-45C3-A093-3E8129260714}" destId="{7E3C92E8-CA72-4DF3-BF8A-BFF2C175DED6}" srcOrd="0" destOrd="0" presId="urn:microsoft.com/office/officeart/2005/8/layout/arrow2"/>
    <dgm:cxn modelId="{E4996A98-A91D-4B44-8EA7-0F9F0974D11B}" type="presOf" srcId="{76B07057-D4A2-4E5D-83FA-82511373B200}" destId="{2CB3BE3F-13A3-445A-B15A-28327E6B232F}" srcOrd="0" destOrd="0" presId="urn:microsoft.com/office/officeart/2005/8/layout/arrow2"/>
    <dgm:cxn modelId="{225DD68B-3FC4-45A2-B265-C1B65A02153F}" srcId="{76B07057-D4A2-4E5D-83FA-82511373B200}" destId="{FCB5A1C4-7307-45C3-A093-3E8129260714}" srcOrd="3" destOrd="0" parTransId="{1006D45E-96C3-4FBA-8FE3-1A74A30DC63A}" sibTransId="{0CD8DC79-895E-4BCA-9C25-09DEA0F4D38D}"/>
    <dgm:cxn modelId="{7D8F4F3A-47DB-4132-AF1F-FC277FF4F414}" srcId="{76B07057-D4A2-4E5D-83FA-82511373B200}" destId="{E30BCD06-D97D-4283-8B7C-D81800224EEB}" srcOrd="1" destOrd="0" parTransId="{D7AD95A1-EEA6-4976-AC20-7ABF61D39AB3}" sibTransId="{3F784F15-C8AB-491B-A587-6299C55D0AAF}"/>
    <dgm:cxn modelId="{1F481B02-CE50-4695-A234-E9C9DD8BDB83}" srcId="{76B07057-D4A2-4E5D-83FA-82511373B200}" destId="{83F70B5F-0B0F-450B-86AD-008F16CF3403}" srcOrd="2" destOrd="0" parTransId="{7F104A96-B446-4357-9312-0999A6D74E84}" sibTransId="{31F08EE9-010A-452B-BFC9-A66E1053ACD9}"/>
    <dgm:cxn modelId="{95BFA05D-560A-4207-9B46-555644D8695C}" srcId="{76B07057-D4A2-4E5D-83FA-82511373B200}" destId="{45550820-1C4E-4AB9-A0F4-86889AB1F9B3}" srcOrd="0" destOrd="0" parTransId="{1EEC940C-2E6B-4B72-9D35-FCFFA7EACD7D}" sibTransId="{7B8C12AA-1981-4B57-AADD-C172DF679A7D}"/>
    <dgm:cxn modelId="{5492F3E1-4EE2-416E-B4AC-B0CF32AF7B28}" type="presOf" srcId="{45550820-1C4E-4AB9-A0F4-86889AB1F9B3}" destId="{CC60D4DB-3847-4B55-BBA9-0DE7DC30688D}" srcOrd="0" destOrd="0" presId="urn:microsoft.com/office/officeart/2005/8/layout/arrow2"/>
    <dgm:cxn modelId="{9E1DB3A9-930F-404E-BF10-C692A598FD86}" type="presParOf" srcId="{2CB3BE3F-13A3-445A-B15A-28327E6B232F}" destId="{6F839763-CF43-4727-8040-A0254077A807}" srcOrd="0" destOrd="0" presId="urn:microsoft.com/office/officeart/2005/8/layout/arrow2"/>
    <dgm:cxn modelId="{4163AC2F-9445-4F8E-A123-89487A7FEC9A}" type="presParOf" srcId="{2CB3BE3F-13A3-445A-B15A-28327E6B232F}" destId="{BB91FC2E-450B-4B7F-8E1F-5CAA97C63DA9}" srcOrd="1" destOrd="0" presId="urn:microsoft.com/office/officeart/2005/8/layout/arrow2"/>
    <dgm:cxn modelId="{5452FD67-5A3E-4540-8BC5-31F119476959}" type="presParOf" srcId="{BB91FC2E-450B-4B7F-8E1F-5CAA97C63DA9}" destId="{DB487140-9A8F-4D28-80B7-41916C711C16}" srcOrd="0" destOrd="0" presId="urn:microsoft.com/office/officeart/2005/8/layout/arrow2"/>
    <dgm:cxn modelId="{79DFD443-1CEF-4329-90FB-BDA738CAA20C}" type="presParOf" srcId="{BB91FC2E-450B-4B7F-8E1F-5CAA97C63DA9}" destId="{CC60D4DB-3847-4B55-BBA9-0DE7DC30688D}" srcOrd="1" destOrd="0" presId="urn:microsoft.com/office/officeart/2005/8/layout/arrow2"/>
    <dgm:cxn modelId="{9325001E-220A-4095-A5BD-C94DD8554C43}" type="presParOf" srcId="{BB91FC2E-450B-4B7F-8E1F-5CAA97C63DA9}" destId="{D7B38A13-A776-4F8E-AD85-997EB9BB8A55}" srcOrd="2" destOrd="0" presId="urn:microsoft.com/office/officeart/2005/8/layout/arrow2"/>
    <dgm:cxn modelId="{D66A2466-EBF0-4F2A-89F6-AC7374889F82}" type="presParOf" srcId="{BB91FC2E-450B-4B7F-8E1F-5CAA97C63DA9}" destId="{08035579-80F1-4F31-A069-33BC87EF8F7A}" srcOrd="3" destOrd="0" presId="urn:microsoft.com/office/officeart/2005/8/layout/arrow2"/>
    <dgm:cxn modelId="{75D80EDB-DDD4-4A57-8A79-B0E39B9F847D}" type="presParOf" srcId="{BB91FC2E-450B-4B7F-8E1F-5CAA97C63DA9}" destId="{6E5A66CD-3DB1-4FD9-B511-A3FC616FBD9D}" srcOrd="4" destOrd="0" presId="urn:microsoft.com/office/officeart/2005/8/layout/arrow2"/>
    <dgm:cxn modelId="{0EF8F941-CA4C-47B3-844A-CA08B43E20E5}" type="presParOf" srcId="{BB91FC2E-450B-4B7F-8E1F-5CAA97C63DA9}" destId="{F285920D-4CB9-4C7A-B0B5-032E5E65F6AB}" srcOrd="5" destOrd="0" presId="urn:microsoft.com/office/officeart/2005/8/layout/arrow2"/>
    <dgm:cxn modelId="{73D28A4D-3B63-45A7-9A9A-A35DF90F4F13}" type="presParOf" srcId="{BB91FC2E-450B-4B7F-8E1F-5CAA97C63DA9}" destId="{F292253E-7D69-4AB5-810B-8A4CA033CFCC}" srcOrd="6" destOrd="0" presId="urn:microsoft.com/office/officeart/2005/8/layout/arrow2"/>
    <dgm:cxn modelId="{C0896122-531B-4A38-BFB4-76F074BDB832}" type="presParOf" srcId="{BB91FC2E-450B-4B7F-8E1F-5CAA97C63DA9}" destId="{7E3C92E8-CA72-4DF3-BF8A-BFF2C175DED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836CE7-8923-427E-99C6-A6B8670D6A5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5A51FF-8EB7-40B8-8327-534094E8C795}">
      <dgm:prSet phldrT="[Текст]" phldr="1"/>
      <dgm:spPr/>
      <dgm:t>
        <a:bodyPr/>
        <a:lstStyle/>
        <a:p>
          <a:endParaRPr lang="ru-RU"/>
        </a:p>
      </dgm:t>
    </dgm:pt>
    <dgm:pt modelId="{E95C7BCA-DA07-4E3B-8942-D0BB86AF96E0}" type="parTrans" cxnId="{30DF4A74-020D-4371-A04D-D1ACEBE3120B}">
      <dgm:prSet/>
      <dgm:spPr/>
      <dgm:t>
        <a:bodyPr/>
        <a:lstStyle/>
        <a:p>
          <a:endParaRPr lang="ru-RU"/>
        </a:p>
      </dgm:t>
    </dgm:pt>
    <dgm:pt modelId="{3A050DB1-FCB4-4657-A57A-F52E49D7373C}" type="sibTrans" cxnId="{30DF4A74-020D-4371-A04D-D1ACEBE3120B}">
      <dgm:prSet/>
      <dgm:spPr/>
      <dgm:t>
        <a:bodyPr/>
        <a:lstStyle/>
        <a:p>
          <a:endParaRPr lang="ru-RU"/>
        </a:p>
      </dgm:t>
    </dgm:pt>
    <dgm:pt modelId="{842B7B91-0FB0-4CBA-9951-5F5C8E599561}">
      <dgm:prSet phldrT="[Текст]"/>
      <dgm:spPr/>
      <dgm:t>
        <a:bodyPr/>
        <a:lstStyle/>
        <a:p>
          <a:r>
            <a:rPr lang="ru-RU" dirty="0" smtClean="0"/>
            <a:t>Гипофизарное ожирение (болезнь Иценко — </a:t>
          </a:r>
          <a:r>
            <a:rPr lang="ru-RU" dirty="0" err="1" smtClean="0"/>
            <a:t>Кушинга</a:t>
          </a:r>
          <a:r>
            <a:rPr lang="ru-RU" dirty="0" smtClean="0"/>
            <a:t>) развивается в результате гиперфункции коры надпочечников.</a:t>
          </a:r>
          <a:endParaRPr lang="ru-RU" dirty="0"/>
        </a:p>
      </dgm:t>
    </dgm:pt>
    <dgm:pt modelId="{43133044-315B-445A-8B85-5608B17709D5}" type="parTrans" cxnId="{9730414C-7772-4B55-BA95-890E878375B6}">
      <dgm:prSet/>
      <dgm:spPr/>
      <dgm:t>
        <a:bodyPr/>
        <a:lstStyle/>
        <a:p>
          <a:endParaRPr lang="ru-RU"/>
        </a:p>
      </dgm:t>
    </dgm:pt>
    <dgm:pt modelId="{A6A491D7-0A8E-4DD3-909D-DCF5551EFF7A}" type="sibTrans" cxnId="{9730414C-7772-4B55-BA95-890E878375B6}">
      <dgm:prSet/>
      <dgm:spPr/>
      <dgm:t>
        <a:bodyPr/>
        <a:lstStyle/>
        <a:p>
          <a:endParaRPr lang="ru-RU"/>
        </a:p>
      </dgm:t>
    </dgm:pt>
    <dgm:pt modelId="{007FFCB1-7002-4674-BD0A-36BA33E777AF}">
      <dgm:prSet phldrT="[Текст]" phldr="1"/>
      <dgm:spPr/>
      <dgm:t>
        <a:bodyPr/>
        <a:lstStyle/>
        <a:p>
          <a:endParaRPr lang="ru-RU" dirty="0"/>
        </a:p>
      </dgm:t>
    </dgm:pt>
    <dgm:pt modelId="{CE4AF4F6-A8D7-4271-A456-4D86AF0246EB}" type="parTrans" cxnId="{F9A9A37E-052E-4CD6-86FF-03B30521B0DA}">
      <dgm:prSet/>
      <dgm:spPr/>
      <dgm:t>
        <a:bodyPr/>
        <a:lstStyle/>
        <a:p>
          <a:endParaRPr lang="ru-RU"/>
        </a:p>
      </dgm:t>
    </dgm:pt>
    <dgm:pt modelId="{058E10A2-EC92-4BD7-BA69-B93AB77AABAC}" type="sibTrans" cxnId="{F9A9A37E-052E-4CD6-86FF-03B30521B0DA}">
      <dgm:prSet/>
      <dgm:spPr/>
      <dgm:t>
        <a:bodyPr/>
        <a:lstStyle/>
        <a:p>
          <a:endParaRPr lang="ru-RU"/>
        </a:p>
      </dgm:t>
    </dgm:pt>
    <dgm:pt modelId="{17B05FE9-1F8C-4336-82C3-4BA970BAB8F2}">
      <dgm:prSet phldrT="[Текст]"/>
      <dgm:spPr/>
      <dgm:t>
        <a:bodyPr/>
        <a:lstStyle/>
        <a:p>
          <a:r>
            <a:rPr lang="ru-RU" dirty="0" err="1" smtClean="0"/>
            <a:t>Гипотиреоидное</a:t>
          </a:r>
          <a:r>
            <a:rPr lang="ru-RU" dirty="0" smtClean="0"/>
            <a:t> ожирение — следствие недостаточности функции щитовидной железы.</a:t>
          </a:r>
          <a:endParaRPr lang="ru-RU" dirty="0"/>
        </a:p>
      </dgm:t>
    </dgm:pt>
    <dgm:pt modelId="{18D5FDBE-3C56-4795-974A-E4666619FDAD}" type="parTrans" cxnId="{30778794-7D05-4F98-96B7-D87DBBE21990}">
      <dgm:prSet/>
      <dgm:spPr/>
      <dgm:t>
        <a:bodyPr/>
        <a:lstStyle/>
        <a:p>
          <a:endParaRPr lang="ru-RU"/>
        </a:p>
      </dgm:t>
    </dgm:pt>
    <dgm:pt modelId="{76990956-413F-4EA0-9FA2-181EA685C4B8}" type="sibTrans" cxnId="{30778794-7D05-4F98-96B7-D87DBBE21990}">
      <dgm:prSet/>
      <dgm:spPr/>
      <dgm:t>
        <a:bodyPr/>
        <a:lstStyle/>
        <a:p>
          <a:endParaRPr lang="ru-RU"/>
        </a:p>
      </dgm:t>
    </dgm:pt>
    <dgm:pt modelId="{A25CE195-E962-4C2E-8F62-7DE5CFD43E48}">
      <dgm:prSet phldrT="[Текст]" phldr="1"/>
      <dgm:spPr/>
      <dgm:t>
        <a:bodyPr/>
        <a:lstStyle/>
        <a:p>
          <a:endParaRPr lang="ru-RU" dirty="0"/>
        </a:p>
      </dgm:t>
    </dgm:pt>
    <dgm:pt modelId="{8C5FAA01-287A-4125-9505-7E62C6D2F320}" type="parTrans" cxnId="{203C6AFA-386C-416C-B2BC-B0E48AF0B8B0}">
      <dgm:prSet/>
      <dgm:spPr/>
      <dgm:t>
        <a:bodyPr/>
        <a:lstStyle/>
        <a:p>
          <a:endParaRPr lang="ru-RU"/>
        </a:p>
      </dgm:t>
    </dgm:pt>
    <dgm:pt modelId="{BCC63B40-0FD3-4DF8-B8A1-35182164D27A}" type="sibTrans" cxnId="{203C6AFA-386C-416C-B2BC-B0E48AF0B8B0}">
      <dgm:prSet/>
      <dgm:spPr/>
      <dgm:t>
        <a:bodyPr/>
        <a:lstStyle/>
        <a:p>
          <a:endParaRPr lang="ru-RU"/>
        </a:p>
      </dgm:t>
    </dgm:pt>
    <dgm:pt modelId="{297CCDF3-FC2B-44E8-8258-CEF71E55902A}">
      <dgm:prSet phldrT="[Текст]"/>
      <dgm:spPr/>
      <dgm:t>
        <a:bodyPr/>
        <a:lstStyle/>
        <a:p>
          <a:r>
            <a:rPr lang="ru-RU" dirty="0" err="1" smtClean="0"/>
            <a:t>Гипоовариальное</a:t>
          </a:r>
          <a:r>
            <a:rPr lang="ru-RU" dirty="0" smtClean="0"/>
            <a:t> ожирение — результат снижения секреции половых гормонов, часто развивается после удаления яичников.</a:t>
          </a:r>
          <a:endParaRPr lang="ru-RU" dirty="0"/>
        </a:p>
      </dgm:t>
    </dgm:pt>
    <dgm:pt modelId="{98C8386B-AB1D-4B14-92B1-10290A1FFA3D}" type="parTrans" cxnId="{8BDB32EE-21F2-4029-BB52-8ACAFAACC3DC}">
      <dgm:prSet/>
      <dgm:spPr/>
      <dgm:t>
        <a:bodyPr/>
        <a:lstStyle/>
        <a:p>
          <a:endParaRPr lang="ru-RU"/>
        </a:p>
      </dgm:t>
    </dgm:pt>
    <dgm:pt modelId="{615C273B-057F-4354-B07F-4088E0A16C03}" type="sibTrans" cxnId="{8BDB32EE-21F2-4029-BB52-8ACAFAACC3DC}">
      <dgm:prSet/>
      <dgm:spPr/>
      <dgm:t>
        <a:bodyPr/>
        <a:lstStyle/>
        <a:p>
          <a:endParaRPr lang="ru-RU"/>
        </a:p>
      </dgm:t>
    </dgm:pt>
    <dgm:pt modelId="{9E8C0195-9FFC-4590-8E2D-944E4927EB44}" type="pres">
      <dgm:prSet presAssocID="{30836CE7-8923-427E-99C6-A6B8670D6A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FB6697-D5DF-4B40-A672-5A2F91AEBC44}" type="pres">
      <dgm:prSet presAssocID="{F45A51FF-8EB7-40B8-8327-534094E8C795}" presName="composite" presStyleCnt="0"/>
      <dgm:spPr/>
    </dgm:pt>
    <dgm:pt modelId="{2F80E30A-C4DC-47F3-BAEE-94C5F3859922}" type="pres">
      <dgm:prSet presAssocID="{F45A51FF-8EB7-40B8-8327-534094E8C795}" presName="parentText" presStyleLbl="alignNode1" presStyleIdx="0" presStyleCnt="3" custLinFactNeighborX="6930" custLinFactNeighborY="9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9F8EF-E12D-480B-9D8D-6DAC7839F3A3}" type="pres">
      <dgm:prSet presAssocID="{F45A51FF-8EB7-40B8-8327-534094E8C795}" presName="descendantText" presStyleLbl="alignAcc1" presStyleIdx="0" presStyleCnt="3" custScaleX="97131" custLinFactNeighborX="-767" custLinFactNeighborY="1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EB6EE-82B2-4A21-9D4E-B5FAC8937C7A}" type="pres">
      <dgm:prSet presAssocID="{3A050DB1-FCB4-4657-A57A-F52E49D7373C}" presName="sp" presStyleCnt="0"/>
      <dgm:spPr/>
    </dgm:pt>
    <dgm:pt modelId="{FBFCDBA2-027B-403C-ABC5-9A634F189354}" type="pres">
      <dgm:prSet presAssocID="{007FFCB1-7002-4674-BD0A-36BA33E777AF}" presName="composite" presStyleCnt="0"/>
      <dgm:spPr/>
    </dgm:pt>
    <dgm:pt modelId="{8896D07B-464E-4884-BCA9-C5D70605B4F5}" type="pres">
      <dgm:prSet presAssocID="{007FFCB1-7002-4674-BD0A-36BA33E777A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BA8DA-E274-4FD4-A995-0E9AF5657352}" type="pres">
      <dgm:prSet presAssocID="{007FFCB1-7002-4674-BD0A-36BA33E777AF}" presName="descendantText" presStyleLbl="alignAcc1" presStyleIdx="1" presStyleCnt="3" custLinFactNeighborX="136" custLinFactNeighborY="-2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4CB05-202D-4784-B58F-512B5D4F89EE}" type="pres">
      <dgm:prSet presAssocID="{058E10A2-EC92-4BD7-BA69-B93AB77AABAC}" presName="sp" presStyleCnt="0"/>
      <dgm:spPr/>
    </dgm:pt>
    <dgm:pt modelId="{D7E63929-94F2-4186-BEF2-235468E882CA}" type="pres">
      <dgm:prSet presAssocID="{A25CE195-E962-4C2E-8F62-7DE5CFD43E48}" presName="composite" presStyleCnt="0"/>
      <dgm:spPr/>
    </dgm:pt>
    <dgm:pt modelId="{AF8EBFE3-CA89-4C53-A865-D1B3ABC620C1}" type="pres">
      <dgm:prSet presAssocID="{A25CE195-E962-4C2E-8F62-7DE5CFD43E4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E505F-7599-43D6-885C-3576CFDBFFA9}" type="pres">
      <dgm:prSet presAssocID="{A25CE195-E962-4C2E-8F62-7DE5CFD43E4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0964A5-42E7-4380-8F41-760D8C089EAC}" type="presOf" srcId="{F45A51FF-8EB7-40B8-8327-534094E8C795}" destId="{2F80E30A-C4DC-47F3-BAEE-94C5F3859922}" srcOrd="0" destOrd="0" presId="urn:microsoft.com/office/officeart/2005/8/layout/chevron2"/>
    <dgm:cxn modelId="{30DF4A74-020D-4371-A04D-D1ACEBE3120B}" srcId="{30836CE7-8923-427E-99C6-A6B8670D6A56}" destId="{F45A51FF-8EB7-40B8-8327-534094E8C795}" srcOrd="0" destOrd="0" parTransId="{E95C7BCA-DA07-4E3B-8942-D0BB86AF96E0}" sibTransId="{3A050DB1-FCB4-4657-A57A-F52E49D7373C}"/>
    <dgm:cxn modelId="{86B8E61B-B899-41D1-937A-E2017A675996}" type="presOf" srcId="{30836CE7-8923-427E-99C6-A6B8670D6A56}" destId="{9E8C0195-9FFC-4590-8E2D-944E4927EB44}" srcOrd="0" destOrd="0" presId="urn:microsoft.com/office/officeart/2005/8/layout/chevron2"/>
    <dgm:cxn modelId="{9730414C-7772-4B55-BA95-890E878375B6}" srcId="{F45A51FF-8EB7-40B8-8327-534094E8C795}" destId="{842B7B91-0FB0-4CBA-9951-5F5C8E599561}" srcOrd="0" destOrd="0" parTransId="{43133044-315B-445A-8B85-5608B17709D5}" sibTransId="{A6A491D7-0A8E-4DD3-909D-DCF5551EFF7A}"/>
    <dgm:cxn modelId="{30778794-7D05-4F98-96B7-D87DBBE21990}" srcId="{007FFCB1-7002-4674-BD0A-36BA33E777AF}" destId="{17B05FE9-1F8C-4336-82C3-4BA970BAB8F2}" srcOrd="0" destOrd="0" parTransId="{18D5FDBE-3C56-4795-974A-E4666619FDAD}" sibTransId="{76990956-413F-4EA0-9FA2-181EA685C4B8}"/>
    <dgm:cxn modelId="{36700691-BCC6-4045-A5A1-408DA8A58BA3}" type="presOf" srcId="{297CCDF3-FC2B-44E8-8258-CEF71E55902A}" destId="{10CE505F-7599-43D6-885C-3576CFDBFFA9}" srcOrd="0" destOrd="0" presId="urn:microsoft.com/office/officeart/2005/8/layout/chevron2"/>
    <dgm:cxn modelId="{203C6AFA-386C-416C-B2BC-B0E48AF0B8B0}" srcId="{30836CE7-8923-427E-99C6-A6B8670D6A56}" destId="{A25CE195-E962-4C2E-8F62-7DE5CFD43E48}" srcOrd="2" destOrd="0" parTransId="{8C5FAA01-287A-4125-9505-7E62C6D2F320}" sibTransId="{BCC63B40-0FD3-4DF8-B8A1-35182164D27A}"/>
    <dgm:cxn modelId="{74BBC1CB-6712-48C4-9A34-C6B91A379359}" type="presOf" srcId="{842B7B91-0FB0-4CBA-9951-5F5C8E599561}" destId="{6DE9F8EF-E12D-480B-9D8D-6DAC7839F3A3}" srcOrd="0" destOrd="0" presId="urn:microsoft.com/office/officeart/2005/8/layout/chevron2"/>
    <dgm:cxn modelId="{CC79F475-114C-433A-9B08-2B3A0E4482A1}" type="presOf" srcId="{17B05FE9-1F8C-4336-82C3-4BA970BAB8F2}" destId="{648BA8DA-E274-4FD4-A995-0E9AF5657352}" srcOrd="0" destOrd="0" presId="urn:microsoft.com/office/officeart/2005/8/layout/chevron2"/>
    <dgm:cxn modelId="{8BDB32EE-21F2-4029-BB52-8ACAFAACC3DC}" srcId="{A25CE195-E962-4C2E-8F62-7DE5CFD43E48}" destId="{297CCDF3-FC2B-44E8-8258-CEF71E55902A}" srcOrd="0" destOrd="0" parTransId="{98C8386B-AB1D-4B14-92B1-10290A1FFA3D}" sibTransId="{615C273B-057F-4354-B07F-4088E0A16C03}"/>
    <dgm:cxn modelId="{F9A9A37E-052E-4CD6-86FF-03B30521B0DA}" srcId="{30836CE7-8923-427E-99C6-A6B8670D6A56}" destId="{007FFCB1-7002-4674-BD0A-36BA33E777AF}" srcOrd="1" destOrd="0" parTransId="{CE4AF4F6-A8D7-4271-A456-4D86AF0246EB}" sibTransId="{058E10A2-EC92-4BD7-BA69-B93AB77AABAC}"/>
    <dgm:cxn modelId="{BB37ABEE-54A7-4B40-BD3A-E86400616F8E}" type="presOf" srcId="{007FFCB1-7002-4674-BD0A-36BA33E777AF}" destId="{8896D07B-464E-4884-BCA9-C5D70605B4F5}" srcOrd="0" destOrd="0" presId="urn:microsoft.com/office/officeart/2005/8/layout/chevron2"/>
    <dgm:cxn modelId="{3CEFC3FE-3856-4B19-A2D3-2B2E8B3478AB}" type="presOf" srcId="{A25CE195-E962-4C2E-8F62-7DE5CFD43E48}" destId="{AF8EBFE3-CA89-4C53-A865-D1B3ABC620C1}" srcOrd="0" destOrd="0" presId="urn:microsoft.com/office/officeart/2005/8/layout/chevron2"/>
    <dgm:cxn modelId="{805601EC-1788-478A-B87B-62C041BF3D20}" type="presParOf" srcId="{9E8C0195-9FFC-4590-8E2D-944E4927EB44}" destId="{3DFB6697-D5DF-4B40-A672-5A2F91AEBC44}" srcOrd="0" destOrd="0" presId="urn:microsoft.com/office/officeart/2005/8/layout/chevron2"/>
    <dgm:cxn modelId="{C9783841-F5D0-409C-802A-4C0F634E31A4}" type="presParOf" srcId="{3DFB6697-D5DF-4B40-A672-5A2F91AEBC44}" destId="{2F80E30A-C4DC-47F3-BAEE-94C5F3859922}" srcOrd="0" destOrd="0" presId="urn:microsoft.com/office/officeart/2005/8/layout/chevron2"/>
    <dgm:cxn modelId="{A623ED4F-0EA3-4F05-9BE8-B42180D47ACD}" type="presParOf" srcId="{3DFB6697-D5DF-4B40-A672-5A2F91AEBC44}" destId="{6DE9F8EF-E12D-480B-9D8D-6DAC7839F3A3}" srcOrd="1" destOrd="0" presId="urn:microsoft.com/office/officeart/2005/8/layout/chevron2"/>
    <dgm:cxn modelId="{19071E7A-A24E-4654-B987-06287619C84D}" type="presParOf" srcId="{9E8C0195-9FFC-4590-8E2D-944E4927EB44}" destId="{A56EB6EE-82B2-4A21-9D4E-B5FAC8937C7A}" srcOrd="1" destOrd="0" presId="urn:microsoft.com/office/officeart/2005/8/layout/chevron2"/>
    <dgm:cxn modelId="{228F6BA4-0D66-47CD-BF9F-BC2C7862F640}" type="presParOf" srcId="{9E8C0195-9FFC-4590-8E2D-944E4927EB44}" destId="{FBFCDBA2-027B-403C-ABC5-9A634F189354}" srcOrd="2" destOrd="0" presId="urn:microsoft.com/office/officeart/2005/8/layout/chevron2"/>
    <dgm:cxn modelId="{13597D1C-B4CB-467C-ACAD-A54B579A7F11}" type="presParOf" srcId="{FBFCDBA2-027B-403C-ABC5-9A634F189354}" destId="{8896D07B-464E-4884-BCA9-C5D70605B4F5}" srcOrd="0" destOrd="0" presId="urn:microsoft.com/office/officeart/2005/8/layout/chevron2"/>
    <dgm:cxn modelId="{636237F2-094C-4E1B-9EC4-39D02157361C}" type="presParOf" srcId="{FBFCDBA2-027B-403C-ABC5-9A634F189354}" destId="{648BA8DA-E274-4FD4-A995-0E9AF5657352}" srcOrd="1" destOrd="0" presId="urn:microsoft.com/office/officeart/2005/8/layout/chevron2"/>
    <dgm:cxn modelId="{101D2DCD-827C-4165-9DF1-05C4736E286F}" type="presParOf" srcId="{9E8C0195-9FFC-4590-8E2D-944E4927EB44}" destId="{B114CB05-202D-4784-B58F-512B5D4F89EE}" srcOrd="3" destOrd="0" presId="urn:microsoft.com/office/officeart/2005/8/layout/chevron2"/>
    <dgm:cxn modelId="{92EFE42B-7683-4C9D-955F-6B4C261F19F5}" type="presParOf" srcId="{9E8C0195-9FFC-4590-8E2D-944E4927EB44}" destId="{D7E63929-94F2-4186-BEF2-235468E882CA}" srcOrd="4" destOrd="0" presId="urn:microsoft.com/office/officeart/2005/8/layout/chevron2"/>
    <dgm:cxn modelId="{D889595E-C33C-464A-979F-6325045BB989}" type="presParOf" srcId="{D7E63929-94F2-4186-BEF2-235468E882CA}" destId="{AF8EBFE3-CA89-4C53-A865-D1B3ABC620C1}" srcOrd="0" destOrd="0" presId="urn:microsoft.com/office/officeart/2005/8/layout/chevron2"/>
    <dgm:cxn modelId="{E73931D0-2F88-4EC3-89C6-CFCCF9160AA4}" type="presParOf" srcId="{D7E63929-94F2-4186-BEF2-235468E882CA}" destId="{10CE505F-7599-43D6-885C-3576CFDBFF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39763-CF43-4727-8040-A0254077A807}">
      <dsp:nvSpPr>
        <dsp:cNvPr id="0" name=""/>
        <dsp:cNvSpPr/>
      </dsp:nvSpPr>
      <dsp:spPr>
        <a:xfrm>
          <a:off x="0" y="0"/>
          <a:ext cx="6220252" cy="388765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87140-9A8F-4D28-80B7-41916C711C16}">
      <dsp:nvSpPr>
        <dsp:cNvPr id="0" name=""/>
        <dsp:cNvSpPr/>
      </dsp:nvSpPr>
      <dsp:spPr>
        <a:xfrm>
          <a:off x="612694" y="3151433"/>
          <a:ext cx="143065" cy="143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0D4DB-3847-4B55-BBA9-0DE7DC30688D}">
      <dsp:nvSpPr>
        <dsp:cNvPr id="0" name=""/>
        <dsp:cNvSpPr/>
      </dsp:nvSpPr>
      <dsp:spPr>
        <a:xfrm>
          <a:off x="487902" y="3222966"/>
          <a:ext cx="1456314" cy="925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808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Температура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тела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87902" y="3222966"/>
        <a:ext cx="1456314" cy="925262"/>
      </dsp:txXfrm>
    </dsp:sp>
    <dsp:sp modelId="{D7B38A13-A776-4F8E-AD85-997EB9BB8A55}">
      <dsp:nvSpPr>
        <dsp:cNvPr id="0" name=""/>
        <dsp:cNvSpPr/>
      </dsp:nvSpPr>
      <dsp:spPr>
        <a:xfrm>
          <a:off x="1623485" y="2247164"/>
          <a:ext cx="248810" cy="2488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35579-80F1-4F31-A069-33BC87EF8F7A}">
      <dsp:nvSpPr>
        <dsp:cNvPr id="0" name=""/>
        <dsp:cNvSpPr/>
      </dsp:nvSpPr>
      <dsp:spPr>
        <a:xfrm>
          <a:off x="1747890" y="2371569"/>
          <a:ext cx="1306252" cy="1776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839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Потребление кислорода</a:t>
          </a:r>
          <a:endParaRPr lang="ru-RU" sz="1400" b="1" kern="1200" dirty="0"/>
        </a:p>
      </dsp:txBody>
      <dsp:txXfrm>
        <a:off x="1747890" y="2371569"/>
        <a:ext cx="1306252" cy="1776659"/>
      </dsp:txXfrm>
    </dsp:sp>
    <dsp:sp modelId="{6E5A66CD-3DB1-4FD9-B511-A3FC616FBD9D}">
      <dsp:nvSpPr>
        <dsp:cNvPr id="0" name=""/>
        <dsp:cNvSpPr/>
      </dsp:nvSpPr>
      <dsp:spPr>
        <a:xfrm>
          <a:off x="2914188" y="1580819"/>
          <a:ext cx="329673" cy="329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5920D-4CB9-4C7A-B0B5-032E5E65F6AB}">
      <dsp:nvSpPr>
        <dsp:cNvPr id="0" name=""/>
        <dsp:cNvSpPr/>
      </dsp:nvSpPr>
      <dsp:spPr>
        <a:xfrm>
          <a:off x="2844728" y="1831500"/>
          <a:ext cx="1896744" cy="2402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687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Энергетический обмен</a:t>
          </a:r>
          <a:endParaRPr lang="ru-RU" sz="1400" b="1" kern="1200" dirty="0"/>
        </a:p>
      </dsp:txBody>
      <dsp:txXfrm>
        <a:off x="2844728" y="1831500"/>
        <a:ext cx="1896744" cy="2402572"/>
      </dsp:txXfrm>
    </dsp:sp>
    <dsp:sp modelId="{F292253E-7D69-4AB5-810B-8A4CA033CFCC}">
      <dsp:nvSpPr>
        <dsp:cNvPr id="0" name=""/>
        <dsp:cNvSpPr/>
      </dsp:nvSpPr>
      <dsp:spPr>
        <a:xfrm>
          <a:off x="4319965" y="1139959"/>
          <a:ext cx="441637" cy="441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C92E8-CA72-4DF3-BF8A-BFF2C175DED6}">
      <dsp:nvSpPr>
        <dsp:cNvPr id="0" name=""/>
        <dsp:cNvSpPr/>
      </dsp:nvSpPr>
      <dsp:spPr>
        <a:xfrm>
          <a:off x="4540783" y="1360778"/>
          <a:ext cx="1306252" cy="278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015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Двигательная активность</a:t>
          </a:r>
          <a:endParaRPr lang="ru-RU" sz="1400" b="1" kern="1200" dirty="0"/>
        </a:p>
      </dsp:txBody>
      <dsp:txXfrm>
        <a:off x="4540783" y="1360778"/>
        <a:ext cx="1306252" cy="2787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0E30A-C4DC-47F3-BAEE-94C5F3859922}">
      <dsp:nvSpPr>
        <dsp:cNvPr id="0" name=""/>
        <dsp:cNvSpPr/>
      </dsp:nvSpPr>
      <dsp:spPr>
        <a:xfrm rot="5400000">
          <a:off x="-150642" y="238417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-5400000">
        <a:off x="72005" y="535279"/>
        <a:ext cx="1039018" cy="445294"/>
      </dsp:txXfrm>
    </dsp:sp>
    <dsp:sp modelId="{6DE9F8EF-E12D-480B-9D8D-6DAC7839F3A3}">
      <dsp:nvSpPr>
        <dsp:cNvPr id="0" name=""/>
        <dsp:cNvSpPr/>
      </dsp:nvSpPr>
      <dsp:spPr>
        <a:xfrm rot="5400000">
          <a:off x="3590246" y="-2494320"/>
          <a:ext cx="964803" cy="5984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Гипофизарное ожирение (болезнь Иценко — </a:t>
          </a:r>
          <a:r>
            <a:rPr lang="ru-RU" sz="2000" kern="1200" dirty="0" err="1" smtClean="0"/>
            <a:t>Кушинга</a:t>
          </a:r>
          <a:r>
            <a:rPr lang="ru-RU" sz="2000" kern="1200" dirty="0" smtClean="0"/>
            <a:t>) развивается в результате гиперфункции коры надпочечников.</a:t>
          </a:r>
          <a:endParaRPr lang="ru-RU" sz="2000" kern="1200" dirty="0"/>
        </a:p>
      </dsp:txBody>
      <dsp:txXfrm rot="-5400000">
        <a:off x="1080148" y="62876"/>
        <a:ext cx="5937901" cy="870607"/>
      </dsp:txXfrm>
    </dsp:sp>
    <dsp:sp modelId="{8896D07B-464E-4884-BCA9-C5D70605B4F5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1809352"/>
        <a:ext cx="1039018" cy="445294"/>
      </dsp:txXfrm>
    </dsp:sp>
    <dsp:sp modelId="{648BA8DA-E274-4FD4-A995-0E9AF5657352}">
      <dsp:nvSpPr>
        <dsp:cNvPr id="0" name=""/>
        <dsp:cNvSpPr/>
      </dsp:nvSpPr>
      <dsp:spPr>
        <a:xfrm rot="5400000">
          <a:off x="3637507" y="-1336074"/>
          <a:ext cx="964803" cy="61617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Гипотиреоидное</a:t>
          </a:r>
          <a:r>
            <a:rPr lang="ru-RU" sz="2000" kern="1200" dirty="0" smtClean="0"/>
            <a:t> ожирение — следствие недостаточности функции щитовидной железы.</a:t>
          </a:r>
          <a:endParaRPr lang="ru-RU" sz="2000" kern="1200" dirty="0"/>
        </a:p>
      </dsp:txBody>
      <dsp:txXfrm rot="-5400000">
        <a:off x="1039018" y="1309513"/>
        <a:ext cx="6114683" cy="870607"/>
      </dsp:txXfrm>
    </dsp:sp>
    <dsp:sp modelId="{AF8EBFE3-CA89-4C53-A865-D1B3ABC620C1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3098016"/>
        <a:ext cx="1039018" cy="445294"/>
      </dsp:txXfrm>
    </dsp:sp>
    <dsp:sp modelId="{10CE505F-7599-43D6-885C-3576CFDBFFA9}">
      <dsp:nvSpPr>
        <dsp:cNvPr id="0" name=""/>
        <dsp:cNvSpPr/>
      </dsp:nvSpPr>
      <dsp:spPr>
        <a:xfrm rot="5400000">
          <a:off x="3637507" y="-19981"/>
          <a:ext cx="964803" cy="61617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Гипоовариальное</a:t>
          </a:r>
          <a:r>
            <a:rPr lang="ru-RU" sz="2000" kern="1200" dirty="0" smtClean="0"/>
            <a:t> ожирение — результат снижения секреции половых гормонов, часто развивается после удаления яичников.</a:t>
          </a:r>
          <a:endParaRPr lang="ru-RU" sz="2000" kern="1200" dirty="0"/>
        </a:p>
      </dsp:txBody>
      <dsp:txXfrm rot="-5400000">
        <a:off x="1039018" y="2625606"/>
        <a:ext cx="61146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0.30635</cdr:y>
    </cdr:from>
    <cdr:to>
      <cdr:x>0.26969</cdr:x>
      <cdr:y>0.53765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771972" y="1102989"/>
          <a:ext cx="1078682" cy="832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002060"/>
              </a:solidFill>
            </a:rPr>
            <a:t>13%</a:t>
          </a:r>
          <a:endParaRPr lang="ru-RU" sz="2000" b="1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0.01181</cdr:x>
      <cdr:y>0.08859</cdr:y>
    </cdr:from>
    <cdr:to>
      <cdr:x>0.23625</cdr:x>
      <cdr:y>0.26107</cdr:y>
    </cdr:to>
    <cdr:cxnSp macro="">
      <cdr:nvCxnSpPr>
        <cdr:cNvPr id="3" name="Соединительная линия уступом 2"/>
        <cdr:cNvCxnSpPr/>
      </cdr:nvCxnSpPr>
      <cdr:spPr>
        <a:xfrm xmlns:a="http://schemas.openxmlformats.org/drawingml/2006/main">
          <a:off x="72008" y="360040"/>
          <a:ext cx="1368152" cy="700964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10E3B-F947-4DEA-B6B6-262B425DEB25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2BB36-AADF-4F94-9B76-1158FB07C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8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1703-EA6F-45D9-9D5A-75A68801607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0971-A0FA-4274-882F-45695B5E4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9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1703-EA6F-45D9-9D5A-75A68801607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0971-A0FA-4274-882F-45695B5E4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51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1703-EA6F-45D9-9D5A-75A68801607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0971-A0FA-4274-882F-45695B5E4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8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1703-EA6F-45D9-9D5A-75A68801607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0971-A0FA-4274-882F-45695B5E4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6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1703-EA6F-45D9-9D5A-75A68801607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0971-A0FA-4274-882F-45695B5E4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8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1703-EA6F-45D9-9D5A-75A68801607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0971-A0FA-4274-882F-45695B5E4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2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1703-EA6F-45D9-9D5A-75A68801607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0971-A0FA-4274-882F-45695B5E4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4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1703-EA6F-45D9-9D5A-75A68801607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0971-A0FA-4274-882F-45695B5E4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6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1703-EA6F-45D9-9D5A-75A68801607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0971-A0FA-4274-882F-45695B5E4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46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1703-EA6F-45D9-9D5A-75A68801607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0971-A0FA-4274-882F-45695B5E4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4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1703-EA6F-45D9-9D5A-75A68801607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0971-A0FA-4274-882F-45695B5E4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7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81703-EA6F-45D9-9D5A-75A68801607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0971-A0FA-4274-882F-45695B5E4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5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4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microsoft.com/office/2007/relationships/hdphoto" Target="../media/hdphoto5.wdp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Патобиохимические</a:t>
            </a:r>
            <a:r>
              <a:rPr lang="ru-RU" sz="5400" b="1" dirty="0" smtClean="0"/>
              <a:t> </a:t>
            </a:r>
            <a:r>
              <a:rPr lang="ru-RU" sz="5400" b="1" dirty="0" smtClean="0"/>
              <a:t>аспекты ожирения 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1737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C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6154" l="0" r="6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5036660" cy="3717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9217">
            <a:off x="1862939" y="3810197"/>
            <a:ext cx="3519835" cy="3519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35956">
            <a:off x="2196579" y="5216172"/>
            <a:ext cx="2799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ЛЕПТИН</a:t>
            </a:r>
            <a:endParaRPr lang="ru-RU"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16586334"/>
              </p:ext>
            </p:extLst>
          </p:nvPr>
        </p:nvGraphicFramePr>
        <p:xfrm>
          <a:off x="2411760" y="661390"/>
          <a:ext cx="6220252" cy="44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226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C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7464"/>
            <a:ext cx="2553072" cy="2553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3322896"/>
            <a:ext cx="8192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Патогенез ожирения при дефекте гена </a:t>
            </a:r>
            <a:r>
              <a:rPr lang="ru-RU" sz="2400" dirty="0" err="1"/>
              <a:t>ob</a:t>
            </a:r>
            <a:r>
              <a:rPr lang="ru-RU" sz="2400" dirty="0"/>
              <a:t> может быть следующим: низкий уровень лептина в крови является сигналом недостаточного количества запаса жиров в организме и этот сигнал включает механизмы, приводящие к повышению аппетита и в результате к увеличению массы тела. </a:t>
            </a:r>
          </a:p>
        </p:txBody>
      </p:sp>
    </p:spTree>
    <p:extLst>
      <p:ext uri="{BB962C8B-B14F-4D97-AF65-F5344CB8AC3E}">
        <p14:creationId xmlns:p14="http://schemas.microsoft.com/office/powerpoint/2010/main" val="7787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C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ВТОРИЧНОЕ ОЖИРЕНИЕ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1050995"/>
            <a:ext cx="777686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99140252"/>
              </p:ext>
            </p:extLst>
          </p:nvPr>
        </p:nvGraphicFramePr>
        <p:xfrm>
          <a:off x="899592" y="1397000"/>
          <a:ext cx="72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62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C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Downloads\5dac44f5b21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6" y="499102"/>
            <a:ext cx="4114428" cy="411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2172" y="35907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ГЛЮКОКОРТИКОИДЫ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204" y="1554897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блокировка </a:t>
            </a:r>
            <a:r>
              <a:rPr lang="ru-RU" sz="2400" b="1" dirty="0">
                <a:solidFill>
                  <a:srgbClr val="002060"/>
                </a:solidFill>
              </a:rPr>
              <a:t>чувствительности мозга к лептину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0204" y="3496597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подавление сигнала </a:t>
            </a:r>
            <a:r>
              <a:rPr lang="ru-RU" sz="2400" b="1" dirty="0">
                <a:solidFill>
                  <a:srgbClr val="002060"/>
                </a:solidFill>
              </a:rPr>
              <a:t>о насыщении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482743" y="2823998"/>
            <a:ext cx="0" cy="67259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476408" y="882298"/>
            <a:ext cx="0" cy="67259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27364"/>
            <a:ext cx="2857500" cy="2009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2172" y="4497448"/>
            <a:ext cx="490364" cy="4903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6990" y="5618571"/>
            <a:ext cx="490364" cy="4903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9754" y="5144587"/>
            <a:ext cx="490364" cy="4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C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6" y="1988840"/>
            <a:ext cx="3810000" cy="25273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499992" y="404664"/>
            <a:ext cx="0" cy="532859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33633" y="1914798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Нарушение  структур </a:t>
            </a:r>
            <a:r>
              <a:rPr lang="ru-RU" dirty="0"/>
              <a:t>мембранных органелл клетки — эндоплазматической сети (ЭПС) и </a:t>
            </a:r>
            <a:r>
              <a:rPr lang="ru-RU" dirty="0" smtClean="0"/>
              <a:t>митохондрий</a:t>
            </a:r>
          </a:p>
          <a:p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Ухудшение </a:t>
            </a:r>
            <a:r>
              <a:rPr lang="ru-RU" dirty="0"/>
              <a:t>качества </a:t>
            </a:r>
            <a:r>
              <a:rPr lang="ru-RU" dirty="0" smtClean="0"/>
              <a:t>ооцитов</a:t>
            </a:r>
          </a:p>
          <a:p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Избыток ионов кальция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3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C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2657248" cy="2657248"/>
          </a:xfrm>
          <a:prstGeom prst="ellipse">
            <a:avLst/>
          </a:prstGeom>
        </p:spPr>
      </p:pic>
      <p:sp>
        <p:nvSpPr>
          <p:cNvPr id="3" name="Выноска 1 (без границы) 2"/>
          <p:cNvSpPr/>
          <p:nvPr/>
        </p:nvSpPr>
        <p:spPr>
          <a:xfrm>
            <a:off x="4211960" y="1445256"/>
            <a:ext cx="3528392" cy="2160240"/>
          </a:xfrm>
          <a:prstGeom prst="callout1">
            <a:avLst>
              <a:gd name="adj1" fmla="val 16826"/>
              <a:gd name="adj2" fmla="val -2443"/>
              <a:gd name="adj3" fmla="val 65682"/>
              <a:gd name="adj4" fmla="val -56002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Ранее обнаружили специальные </a:t>
            </a:r>
            <a:r>
              <a:rPr lang="ru-RU" sz="1600" b="1" dirty="0" err="1">
                <a:solidFill>
                  <a:srgbClr val="002060"/>
                </a:solidFill>
              </a:rPr>
              <a:t>пуговицевидные</a:t>
            </a:r>
            <a:r>
              <a:rPr lang="ru-RU" sz="1600" b="1" dirty="0">
                <a:solidFill>
                  <a:srgbClr val="002060"/>
                </a:solidFill>
              </a:rPr>
              <a:t> контакты между эндотелиальными клетками лимфатических каналов. Сейчас ученые показали, что два эндотелиальных клеточных рецептора, </a:t>
            </a:r>
            <a:r>
              <a:rPr lang="ru-RU" sz="1600" b="1" dirty="0">
                <a:solidFill>
                  <a:srgbClr val="FF0000"/>
                </a:solidFill>
              </a:rPr>
              <a:t>нейропилин-1 (NRP1</a:t>
            </a:r>
            <a:r>
              <a:rPr lang="ru-RU" sz="1600" b="1" dirty="0">
                <a:solidFill>
                  <a:srgbClr val="002060"/>
                </a:solidFill>
              </a:rPr>
              <a:t>) и </a:t>
            </a:r>
            <a:r>
              <a:rPr lang="ru-RU" sz="1600" b="1" dirty="0">
                <a:solidFill>
                  <a:srgbClr val="FF0000"/>
                </a:solidFill>
              </a:rPr>
              <a:t>рецептор 1 фактора роста эндотелия сосудов (VEGFR1</a:t>
            </a:r>
            <a:r>
              <a:rPr lang="ru-RU" sz="1600" b="1" dirty="0">
                <a:solidFill>
                  <a:srgbClr val="002060"/>
                </a:solidFill>
              </a:rPr>
              <a:t>), необходимы для переведения этих каналов из открытого состояния в закрытое.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584" y="5301208"/>
            <a:ext cx="8345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Различные манипуляции с </a:t>
            </a:r>
            <a:r>
              <a:rPr lang="ru-RU" b="1" dirty="0" err="1">
                <a:solidFill>
                  <a:srgbClr val="002060"/>
                </a:solidFill>
              </a:rPr>
              <a:t>пуговицевидными</a:t>
            </a:r>
            <a:r>
              <a:rPr lang="ru-RU" b="1" dirty="0">
                <a:solidFill>
                  <a:srgbClr val="002060"/>
                </a:solidFill>
              </a:rPr>
              <a:t> контактами у мышей в опыте показали, что можно ограничить поглощение </a:t>
            </a:r>
            <a:r>
              <a:rPr lang="ru-RU" b="1" dirty="0" err="1">
                <a:solidFill>
                  <a:srgbClr val="002060"/>
                </a:solidFill>
              </a:rPr>
              <a:t>хиломикронов</a:t>
            </a:r>
            <a:r>
              <a:rPr lang="ru-RU" b="1" dirty="0">
                <a:solidFill>
                  <a:srgbClr val="002060"/>
                </a:solidFill>
              </a:rPr>
              <a:t> и сделать животных устойчивыми к ожирению при рационе, богатом жирами. </a:t>
            </a:r>
            <a:r>
              <a:rPr lang="ru-RU" dirty="0"/>
              <a:t>— </a:t>
            </a:r>
            <a:r>
              <a:rPr lang="ru-RU" dirty="0" err="1">
                <a:solidFill>
                  <a:srgbClr val="FF0000"/>
                </a:solidFill>
              </a:rPr>
              <a:t>Tighter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lymphatic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junctions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prevent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obesity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Lacteal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junction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zippering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protects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against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diet-induced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obesity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09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C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467" r="96154">
                        <a14:foregroundMark x1="29586" y1="27143" x2="30769" y2="27714"/>
                        <a14:foregroundMark x1="41124" y1="27143" x2="44083" y2="30000"/>
                        <a14:foregroundMark x1="42899" y1="25429" x2="38166" y2="33143"/>
                        <a14:foregroundMark x1="30473" y1="23143" x2="36095" y2="30571"/>
                        <a14:foregroundMark x1="87278" y1="38286" x2="92012" y2="51714"/>
                        <a14:foregroundMark x1="96154" y1="51714" x2="96154" y2="51714"/>
                        <a14:foregroundMark x1="31361" y1="31429" x2="31361" y2="31429"/>
                        <a14:foregroundMark x1="27811" y1="28571" x2="27811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219450" cy="3333750"/>
          </a:xfrm>
          <a:prstGeom prst="rect">
            <a:avLst/>
          </a:prstGeom>
        </p:spPr>
      </p:pic>
      <p:sp>
        <p:nvSpPr>
          <p:cNvPr id="4" name="Штриховая стрелка вправо 3"/>
          <p:cNvSpPr/>
          <p:nvPr/>
        </p:nvSpPr>
        <p:spPr>
          <a:xfrm>
            <a:off x="3903018" y="2393475"/>
            <a:ext cx="2036956" cy="997421"/>
          </a:xfrm>
          <a:prstGeom prst="striped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Сергей\Downloads\kisspng-drawing-obesity-painting-sketch-vitamin-dieting-and-obesity-5b7c2cc0703a63.131826561534864576459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63" y="1844824"/>
            <a:ext cx="2316634" cy="231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01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C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57273" y="894266"/>
            <a:ext cx="1512168" cy="14401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еление 2"/>
          <p:cNvSpPr/>
          <p:nvPr/>
        </p:nvSpPr>
        <p:spPr>
          <a:xfrm>
            <a:off x="2699792" y="1232756"/>
            <a:ext cx="864096" cy="792088"/>
          </a:xfrm>
          <a:prstGeom prst="mathDivid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995936" y="908720"/>
            <a:ext cx="1512168" cy="14401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5724128" y="1376772"/>
            <a:ext cx="1008112" cy="504056"/>
          </a:xfrm>
          <a:prstGeom prst="mathEqua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248" y="134288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ВЕС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3948" y="132595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РОСТ </a:t>
            </a:r>
            <a:r>
              <a:rPr lang="en-US" sz="2400" b="1" dirty="0" smtClean="0">
                <a:solidFill>
                  <a:srgbClr val="FFFF00"/>
                </a:solidFill>
              </a:rPr>
              <a:t>x2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112474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Индекс массы тела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23834"/>
              </p:ext>
            </p:extLst>
          </p:nvPr>
        </p:nvGraphicFramePr>
        <p:xfrm>
          <a:off x="862093" y="2924944"/>
          <a:ext cx="4968552" cy="2595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84276"/>
                <a:gridCol w="24842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Нормальный вес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18.5-24.9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Излишний вес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≥25.0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Предожирение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25.0-29.9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Ожирение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≥30.0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Ожирение 1 степени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30.0-34.9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Ожирение 2 степени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35.0-39.9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Ожирение 3 степени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≥40.0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31616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8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332656"/>
            <a:ext cx="6408712" cy="132901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Избыточный вес ,ожирение </a:t>
            </a:r>
            <a:r>
              <a:rPr lang="ru-RU" dirty="0" smtClean="0"/>
              <a:t>– </a:t>
            </a:r>
          </a:p>
          <a:p>
            <a:pPr marL="0" indent="0" algn="ctr">
              <a:buNone/>
            </a:pPr>
            <a:r>
              <a:rPr lang="ru-RU" dirty="0" smtClean="0"/>
              <a:t>патологическое или избыточное накопление жира, представляющее риск для здоровья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6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C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02161867"/>
              </p:ext>
            </p:extLst>
          </p:nvPr>
        </p:nvGraphicFramePr>
        <p:xfrm>
          <a:off x="1997714" y="1944948"/>
          <a:ext cx="6576392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Соединительная линия уступом 9"/>
          <p:cNvCxnSpPr/>
          <p:nvPr/>
        </p:nvCxnSpPr>
        <p:spPr>
          <a:xfrm>
            <a:off x="6228184" y="5451090"/>
            <a:ext cx="1224136" cy="79208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76306" y="5659995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650 миллионов страдающих ожирением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4350" y="352473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1.9 миллиарда взрослых с избыточным весом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71800" y="1779203"/>
            <a:ext cx="4878542" cy="4739754"/>
          </a:xfrm>
          <a:prstGeom prst="ellipse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535385977"/>
              </p:ext>
            </p:extLst>
          </p:nvPr>
        </p:nvGraphicFramePr>
        <p:xfrm>
          <a:off x="771972" y="-839823"/>
          <a:ext cx="399965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Соединительная линия уступом 16"/>
          <p:cNvCxnSpPr/>
          <p:nvPr/>
        </p:nvCxnSpPr>
        <p:spPr>
          <a:xfrm rot="10800000">
            <a:off x="603224" y="960377"/>
            <a:ext cx="720081" cy="50405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764704"/>
            <a:ext cx="60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39%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rot="10800000">
            <a:off x="1254026" y="301267"/>
            <a:ext cx="872431" cy="21602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3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C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" y="2132856"/>
            <a:ext cx="2543944" cy="2543944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1959" y="317399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ГРЕЛИН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4147" y="269379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Усиление выделения </a:t>
            </a:r>
            <a:r>
              <a:rPr lang="ru-RU" b="1" dirty="0" err="1">
                <a:solidFill>
                  <a:srgbClr val="002060"/>
                </a:solidFill>
              </a:rPr>
              <a:t>нейропептида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Y</a:t>
            </a:r>
            <a:r>
              <a:rPr lang="ru-RU" b="1" dirty="0">
                <a:solidFill>
                  <a:srgbClr val="002060"/>
                </a:solidFill>
              </a:rPr>
              <a:t> и эндогенных </a:t>
            </a:r>
            <a:r>
              <a:rPr lang="ru-RU" b="1" dirty="0" err="1">
                <a:solidFill>
                  <a:srgbClr val="002060"/>
                </a:solidFill>
              </a:rPr>
              <a:t>каннабиноидов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" b="100000" l="12199" r="82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938" y="927096"/>
            <a:ext cx="1786087" cy="13427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93" y="2398138"/>
            <a:ext cx="1791643" cy="1791643"/>
          </a:xfrm>
          <a:prstGeom prst="rect">
            <a:avLst/>
          </a:prstGeom>
        </p:spPr>
      </p:pic>
      <p:cxnSp>
        <p:nvCxnSpPr>
          <p:cNvPr id="11" name="Прямая со стрелкой 10"/>
          <p:cNvCxnSpPr>
            <a:endCxn id="6" idx="3"/>
          </p:cNvCxnSpPr>
          <p:nvPr/>
        </p:nvCxnSpPr>
        <p:spPr>
          <a:xfrm>
            <a:off x="3930111" y="3404827"/>
            <a:ext cx="648072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26643" y="3404826"/>
            <a:ext cx="648072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3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C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0" y="554145"/>
            <a:ext cx="1967880" cy="1967880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3" y="2937794"/>
            <a:ext cx="1818973" cy="1818973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1" y="1168753"/>
            <a:ext cx="132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ОБЕСТАТИН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7377" y="3474948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ПЕПТИД</a:t>
            </a:r>
            <a:r>
              <a:rPr lang="en-US" b="1" dirty="0" smtClean="0">
                <a:solidFill>
                  <a:srgbClr val="002060"/>
                </a:solidFill>
              </a:rPr>
              <a:t> YY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33" y="1472845"/>
            <a:ext cx="1941761" cy="1941761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5466781" y="1811626"/>
            <a:ext cx="1232520" cy="1113770"/>
            <a:chOff x="6012160" y="1919759"/>
            <a:chExt cx="1232520" cy="1113770"/>
          </a:xfrm>
        </p:grpSpPr>
        <p:sp>
          <p:nvSpPr>
            <p:cNvPr id="10" name="Овал 9"/>
            <p:cNvSpPr/>
            <p:nvPr/>
          </p:nvSpPr>
          <p:spPr>
            <a:xfrm>
              <a:off x="6012160" y="2059702"/>
              <a:ext cx="720080" cy="64921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6384985" y="2384311"/>
              <a:ext cx="720080" cy="64921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6524600" y="1919759"/>
              <a:ext cx="720080" cy="64921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929738" y="229858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ЛЕПТИН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86" y="3659614"/>
            <a:ext cx="2886259" cy="2886259"/>
          </a:xfrm>
          <a:prstGeom prst="rect">
            <a:avLst/>
          </a:prstGeom>
        </p:spPr>
      </p:pic>
      <p:cxnSp>
        <p:nvCxnSpPr>
          <p:cNvPr id="17" name="Соединительная линия уступом 16"/>
          <p:cNvCxnSpPr/>
          <p:nvPr/>
        </p:nvCxnSpPr>
        <p:spPr>
          <a:xfrm rot="5400000">
            <a:off x="6726355" y="3114908"/>
            <a:ext cx="1440160" cy="720080"/>
          </a:xfrm>
          <a:prstGeom prst="bentConnector3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6200000" flipV="1">
            <a:off x="3508309" y="4551966"/>
            <a:ext cx="1041898" cy="974789"/>
          </a:xfrm>
          <a:prstGeom prst="bentConnector3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516653" y="5560310"/>
            <a:ext cx="631411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93633" y="5661248"/>
            <a:ext cx="194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Снижение выработки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C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27584" y="2046784"/>
            <a:ext cx="1758369" cy="1592560"/>
            <a:chOff x="3398079" y="476672"/>
            <a:chExt cx="1758369" cy="1592560"/>
          </a:xfrm>
        </p:grpSpPr>
        <p:sp>
          <p:nvSpPr>
            <p:cNvPr id="2" name="Овал 1"/>
            <p:cNvSpPr/>
            <p:nvPr/>
          </p:nvSpPr>
          <p:spPr>
            <a:xfrm>
              <a:off x="3419872" y="476672"/>
              <a:ext cx="792088" cy="7200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3815916" y="836712"/>
              <a:ext cx="792088" cy="7200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4211960" y="476672"/>
              <a:ext cx="792088" cy="7200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815916" y="1349152"/>
              <a:ext cx="792088" cy="7200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398079" y="989112"/>
              <a:ext cx="792088" cy="7200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364360" y="989112"/>
              <a:ext cx="792088" cy="7200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5341" y="39330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НОРМА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932040" y="188641"/>
            <a:ext cx="3168352" cy="2730624"/>
            <a:chOff x="3398079" y="476672"/>
            <a:chExt cx="1758369" cy="1592560"/>
          </a:xfrm>
        </p:grpSpPr>
        <p:sp>
          <p:nvSpPr>
            <p:cNvPr id="11" name="Овал 10"/>
            <p:cNvSpPr/>
            <p:nvPr/>
          </p:nvSpPr>
          <p:spPr>
            <a:xfrm>
              <a:off x="3419872" y="476672"/>
              <a:ext cx="792088" cy="7200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815916" y="836712"/>
              <a:ext cx="792088" cy="7200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211960" y="476672"/>
              <a:ext cx="792088" cy="7200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815916" y="1349152"/>
              <a:ext cx="792088" cy="7200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398079" y="989112"/>
              <a:ext cx="792088" cy="7200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364360" y="989112"/>
              <a:ext cx="792088" cy="7200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594956" y="3905315"/>
            <a:ext cx="1791816" cy="2005909"/>
            <a:chOff x="5128828" y="3493775"/>
            <a:chExt cx="1791816" cy="2005909"/>
          </a:xfrm>
        </p:grpSpPr>
        <p:sp>
          <p:nvSpPr>
            <p:cNvPr id="17" name="Овал 16"/>
            <p:cNvSpPr/>
            <p:nvPr/>
          </p:nvSpPr>
          <p:spPr>
            <a:xfrm>
              <a:off x="5148064" y="3639344"/>
              <a:ext cx="648072" cy="663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92226" y="3493775"/>
              <a:ext cx="648072" cy="663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300464" y="3791744"/>
              <a:ext cx="648072" cy="663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796136" y="3970866"/>
              <a:ext cx="648072" cy="663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468190" y="4302388"/>
              <a:ext cx="648072" cy="663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948536" y="4454788"/>
              <a:ext cx="648072" cy="663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272572" y="4173596"/>
              <a:ext cx="648072" cy="663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128828" y="4083637"/>
              <a:ext cx="648072" cy="663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5615581" y="4746681"/>
              <a:ext cx="648072" cy="663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6263653" y="4836640"/>
              <a:ext cx="648072" cy="663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9" name="Прямая соединительная линия 28"/>
          <p:cNvCxnSpPr/>
          <p:nvPr/>
        </p:nvCxnSpPr>
        <p:spPr>
          <a:xfrm>
            <a:off x="2987824" y="805970"/>
            <a:ext cx="0" cy="478327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20579" y="3126904"/>
            <a:ext cx="370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гипертрофическое </a:t>
            </a:r>
            <a:r>
              <a:rPr lang="ru-RU" dirty="0">
                <a:solidFill>
                  <a:srgbClr val="002060"/>
                </a:solidFill>
              </a:rPr>
              <a:t>ожирению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76056" y="60932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гиперпластическом ожирении </a:t>
            </a:r>
          </a:p>
        </p:txBody>
      </p:sp>
    </p:spTree>
    <p:extLst>
      <p:ext uri="{BB962C8B-B14F-4D97-AF65-F5344CB8AC3E}">
        <p14:creationId xmlns:p14="http://schemas.microsoft.com/office/powerpoint/2010/main" val="22984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C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749483" cy="3749483"/>
          </a:xfrm>
          <a:prstGeom prst="rect">
            <a:avLst/>
          </a:prstGeom>
        </p:spPr>
      </p:pic>
      <p:cxnSp>
        <p:nvCxnSpPr>
          <p:cNvPr id="4" name="Соединительная линия уступом 3"/>
          <p:cNvCxnSpPr/>
          <p:nvPr/>
        </p:nvCxnSpPr>
        <p:spPr>
          <a:xfrm>
            <a:off x="4355976" y="764704"/>
            <a:ext cx="1512168" cy="1152128"/>
          </a:xfrm>
          <a:prstGeom prst="bentConnector3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оединительная линия уступом 4"/>
          <p:cNvCxnSpPr/>
          <p:nvPr/>
        </p:nvCxnSpPr>
        <p:spPr>
          <a:xfrm>
            <a:off x="4355976" y="3215509"/>
            <a:ext cx="1512168" cy="1152128"/>
          </a:xfrm>
          <a:prstGeom prst="bentConnector3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60892" y="1547500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ПЕРВИЧНОЕ </a:t>
            </a:r>
            <a:r>
              <a:rPr lang="ru-RU" b="1" dirty="0" smtClean="0">
                <a:solidFill>
                  <a:srgbClr val="002060"/>
                </a:solidFill>
              </a:rPr>
              <a:t>ОЖИРЕНИЕ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6876" y="4182971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ВТОРИЧНОЕ</a:t>
            </a:r>
            <a:r>
              <a:rPr lang="ru-RU" b="1" dirty="0" smtClean="0">
                <a:solidFill>
                  <a:srgbClr val="002060"/>
                </a:solidFill>
              </a:rPr>
              <a:t> ОЖИРЕНИЕ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355976" y="260648"/>
            <a:ext cx="0" cy="496855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2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C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51908914"/>
              </p:ext>
            </p:extLst>
          </p:nvPr>
        </p:nvGraphicFramePr>
        <p:xfrm>
          <a:off x="1547664" y="126876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58879" y="186809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20%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429309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80%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0528" y="1175601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Дефект в структуре гипоталамуса 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16200000" flipH="1">
            <a:off x="6120172" y="4329100"/>
            <a:ext cx="1152128" cy="1080120"/>
          </a:xfrm>
          <a:prstGeom prst="bentConnector3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96236" y="5589240"/>
            <a:ext cx="2196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Гипоталамус </a:t>
            </a:r>
            <a:r>
              <a:rPr lang="ru-RU" b="1" dirty="0"/>
              <a:t>нечувствителен к лептину</a:t>
            </a:r>
          </a:p>
        </p:txBody>
      </p:sp>
    </p:spTree>
    <p:extLst>
      <p:ext uri="{BB962C8B-B14F-4D97-AF65-F5344CB8AC3E}">
        <p14:creationId xmlns:p14="http://schemas.microsoft.com/office/powerpoint/2010/main" val="20194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276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Патобиохимические аспекты ожирения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admin</cp:lastModifiedBy>
  <cp:revision>26</cp:revision>
  <dcterms:created xsi:type="dcterms:W3CDTF">2019-10-20T08:15:10Z</dcterms:created>
  <dcterms:modified xsi:type="dcterms:W3CDTF">2019-10-24T10:41:34Z</dcterms:modified>
</cp:coreProperties>
</file>