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2003"/>
    <a:srgbClr val="D3D4CE"/>
    <a:srgbClr val="00FFFF"/>
    <a:srgbClr val="00CC00"/>
    <a:srgbClr val="00FF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0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27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17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1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79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21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2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61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6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5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11000"/>
                    </a14:imgEffect>
                  </a14:imgLayer>
                </a14:imgProps>
              </a:ext>
            </a:extLst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6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8638" y="908720"/>
            <a:ext cx="9192638" cy="1510502"/>
          </a:xfrm>
          <a:solidFill>
            <a:schemeClr val="bg2">
              <a:lumMod val="10000"/>
            </a:schemeClr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6"/>
                </a:solidFill>
                <a:latin typeface="Arial Black" pitchFamily="34" charset="0"/>
                <a:cs typeface="Aparajita" pitchFamily="34" charset="0"/>
              </a:rPr>
              <a:t>Р</a:t>
            </a:r>
            <a:r>
              <a:rPr lang="ru-RU" sz="3600" dirty="0" smtClean="0">
                <a:solidFill>
                  <a:schemeClr val="accent6"/>
                </a:solidFill>
                <a:latin typeface="Arial Black" pitchFamily="34" charset="0"/>
                <a:cs typeface="Aparajita" pitchFamily="34" charset="0"/>
              </a:rPr>
              <a:t>асстройства </a:t>
            </a:r>
            <a:r>
              <a:rPr lang="ru-RU" sz="3600" dirty="0">
                <a:solidFill>
                  <a:schemeClr val="accent6"/>
                </a:solidFill>
                <a:latin typeface="Arial Black" pitchFamily="34" charset="0"/>
                <a:cs typeface="Aparajita" pitchFamily="34" charset="0"/>
              </a:rPr>
              <a:t>пищевого поведения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0112" y="5157192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bg1"/>
                </a:solidFill>
              </a:rPr>
              <a:t>Обуховский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Алексей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 3 курс, 5гр., МПФ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482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4032448" cy="981337"/>
          </a:xfrm>
          <a:solidFill>
            <a:srgbClr val="D3D4CE"/>
          </a:solidFill>
        </p:spPr>
        <p:txBody>
          <a:bodyPr/>
          <a:lstStyle/>
          <a:p>
            <a:r>
              <a:rPr lang="ru-RU" b="1" dirty="0" err="1" smtClean="0">
                <a:solidFill>
                  <a:srgbClr val="432003"/>
                </a:solidFill>
              </a:rPr>
              <a:t>Бигорексия</a:t>
            </a:r>
            <a:endParaRPr lang="ru-RU" b="1" dirty="0">
              <a:solidFill>
                <a:srgbClr val="4320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326" y="620688"/>
            <a:ext cx="3600400" cy="969760"/>
          </a:xfrm>
          <a:solidFill>
            <a:srgbClr val="D3D4CE"/>
          </a:solidFill>
        </p:spPr>
        <p:txBody>
          <a:bodyPr/>
          <a:lstStyle/>
          <a:p>
            <a:r>
              <a:rPr lang="ru-RU" b="1" dirty="0">
                <a:solidFill>
                  <a:srgbClr val="432003"/>
                </a:solidFill>
              </a:rPr>
              <a:t>Цицеро</a:t>
            </a:r>
            <a:endParaRPr lang="ru-RU" dirty="0">
              <a:solidFill>
                <a:srgbClr val="43200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6912"/>
            <a:ext cx="6376425" cy="4246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52" y="33523"/>
            <a:ext cx="492870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9114" y="2708920"/>
            <a:ext cx="6676595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Благодарю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внимание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33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888" y="188640"/>
            <a:ext cx="9151888" cy="2246769"/>
          </a:xfrm>
          <a:prstGeom prst="rect">
            <a:avLst/>
          </a:prstGeom>
          <a:solidFill>
            <a:srgbClr val="D3D4CE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Расстройства приёма пищи по МКБ 10: </a:t>
            </a:r>
            <a:endParaRPr lang="ru-RU" sz="2800" b="1" dirty="0">
              <a:solidFill>
                <a:srgbClr val="43200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1) Нервная анорексия </a:t>
            </a:r>
          </a:p>
          <a:p>
            <a:r>
              <a:rPr lang="ru-RU" sz="2800" dirty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2) Нервная булимия </a:t>
            </a:r>
          </a:p>
          <a:p>
            <a:r>
              <a:rPr lang="ru-RU" sz="2800" dirty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3) Психогенное переедание</a:t>
            </a:r>
          </a:p>
          <a:p>
            <a:r>
              <a:rPr lang="ru-RU" sz="2800" dirty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4) Психогенная рвота</a:t>
            </a:r>
            <a:endParaRPr lang="ru-RU" sz="2800" dirty="0">
              <a:solidFill>
                <a:srgbClr val="43200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6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827" y="7115"/>
            <a:ext cx="9144000" cy="3847207"/>
          </a:xfrm>
          <a:prstGeom prst="rect">
            <a:avLst/>
          </a:prstGeom>
          <a:solidFill>
            <a:srgbClr val="D3D4CE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Психологические </a:t>
            </a:r>
            <a:r>
              <a:rPr lang="ru-RU" sz="2800" b="1" dirty="0" smtClean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факторы риска</a:t>
            </a:r>
            <a:r>
              <a:rPr lang="ru-RU" sz="2000" b="1" dirty="0" smtClean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dirty="0">
              <a:solidFill>
                <a:srgbClr val="432003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неблагоприятные/травматические события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хронические детские болезни и трудности с ранним питанием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избыточный вес в детстве и подростковом возрасте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социально-культурное </a:t>
            </a:r>
            <a:r>
              <a:rPr lang="ru-RU" sz="2400" dirty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давление в отношении </a:t>
            </a:r>
            <a:r>
              <a:rPr lang="ru-RU" sz="2400" dirty="0" smtClean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худобы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неудовлетворенность </a:t>
            </a:r>
            <a:r>
              <a:rPr lang="ru-RU" sz="2400" dirty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внешним видом, низкая самооценка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400" dirty="0" err="1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перфекционизм</a:t>
            </a:r>
            <a:r>
              <a:rPr lang="ru-RU" sz="2400" dirty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, навязчивые мысли и действия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400" dirty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негативные эмоциональные </a:t>
            </a:r>
            <a:r>
              <a:rPr lang="ru-RU" sz="2400" dirty="0" smtClean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состояния, депрессия</a:t>
            </a:r>
            <a:endParaRPr lang="ru-RU" sz="2400" dirty="0">
              <a:solidFill>
                <a:srgbClr val="432003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400" dirty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наркомания и алкоголизм</a:t>
            </a:r>
            <a:endParaRPr lang="ru-RU" sz="2400" dirty="0">
              <a:solidFill>
                <a:srgbClr val="43200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85" y="332656"/>
            <a:ext cx="6336704" cy="1143000"/>
          </a:xfrm>
          <a:solidFill>
            <a:srgbClr val="D3D4CE"/>
          </a:solidFill>
        </p:spPr>
        <p:txBody>
          <a:bodyPr/>
          <a:lstStyle/>
          <a:p>
            <a:r>
              <a:rPr lang="ru-RU" b="1" dirty="0">
                <a:solidFill>
                  <a:srgbClr val="432003"/>
                </a:solidFill>
              </a:rPr>
              <a:t>Нервная анорексия </a:t>
            </a:r>
            <a:endParaRPr lang="ru-RU" dirty="0">
              <a:solidFill>
                <a:srgbClr val="43200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861048"/>
            <a:ext cx="4663496" cy="1846659"/>
          </a:xfrm>
          <a:prstGeom prst="rect">
            <a:avLst/>
          </a:prstGeom>
          <a:solidFill>
            <a:srgbClr val="D3D4CE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432003"/>
                </a:solidFill>
              </a:rPr>
              <a:t>Самая высокая смертность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432003"/>
                </a:solidFill>
              </a:rPr>
              <a:t>Критически низкая масса тела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432003"/>
                </a:solidFill>
              </a:rPr>
              <a:t>Страх набора веса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432003"/>
                </a:solidFill>
              </a:rPr>
              <a:t>Влияние на самооценку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6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esktop\AУЕ\anorexia _ Thanks to everyone who takes the time to view, co… _ Flickr_files\15032059044_56bf346973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999" cy="688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1711" y="332656"/>
            <a:ext cx="7200800" cy="3231654"/>
          </a:xfrm>
          <a:prstGeom prst="rect">
            <a:avLst/>
          </a:prstGeom>
          <a:solidFill>
            <a:srgbClr val="D3D4CE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432003"/>
                </a:solidFill>
              </a:rPr>
              <a:t>Подтипы анорексии</a:t>
            </a:r>
            <a:r>
              <a:rPr lang="ru-RU" sz="2000" dirty="0" smtClean="0">
                <a:solidFill>
                  <a:srgbClr val="432003"/>
                </a:solidFill>
              </a:rPr>
              <a:t>:</a:t>
            </a:r>
            <a:endParaRPr lang="ru-RU" sz="2000" dirty="0">
              <a:solidFill>
                <a:srgbClr val="432003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432003"/>
                </a:solidFill>
              </a:rPr>
              <a:t>с ограничениями в режиме питания </a:t>
            </a:r>
            <a:endParaRPr lang="ru-RU" sz="2400" b="1" dirty="0" smtClean="0">
              <a:solidFill>
                <a:srgbClr val="432003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432003"/>
                </a:solidFill>
              </a:rPr>
              <a:t>(</a:t>
            </a:r>
            <a:r>
              <a:rPr lang="ru-RU" sz="2400" b="1" dirty="0" err="1" smtClean="0">
                <a:solidFill>
                  <a:srgbClr val="432003"/>
                </a:solidFill>
              </a:rPr>
              <a:t>restricting</a:t>
            </a:r>
            <a:r>
              <a:rPr lang="ru-RU" sz="2400" b="1" dirty="0" smtClean="0">
                <a:solidFill>
                  <a:srgbClr val="432003"/>
                </a:solidFill>
              </a:rPr>
              <a:t> </a:t>
            </a:r>
            <a:r>
              <a:rPr lang="ru-RU" sz="2400" b="1" dirty="0" err="1" smtClean="0">
                <a:solidFill>
                  <a:srgbClr val="432003"/>
                </a:solidFill>
              </a:rPr>
              <a:t>type</a:t>
            </a:r>
            <a:r>
              <a:rPr lang="ru-RU" sz="2400" b="1" dirty="0" smtClean="0">
                <a:solidFill>
                  <a:srgbClr val="432003"/>
                </a:solidFill>
              </a:rPr>
              <a:t>) - </a:t>
            </a:r>
            <a:r>
              <a:rPr lang="ru-RU" sz="2400" dirty="0" smtClean="0">
                <a:solidFill>
                  <a:srgbClr val="432003"/>
                </a:solidFill>
              </a:rPr>
              <a:t>без «компенсаторного поведения».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432003"/>
                </a:solidFill>
              </a:rPr>
              <a:t> </a:t>
            </a:r>
            <a:r>
              <a:rPr lang="ru-RU" sz="2400" b="1" dirty="0" smtClean="0">
                <a:solidFill>
                  <a:srgbClr val="432003"/>
                </a:solidFill>
              </a:rPr>
              <a:t>с </a:t>
            </a:r>
            <a:r>
              <a:rPr lang="ru-RU" sz="2400" b="1" dirty="0">
                <a:solidFill>
                  <a:srgbClr val="432003"/>
                </a:solidFill>
              </a:rPr>
              <a:t>эпизодами переедания или компенсаторного поведения (</a:t>
            </a:r>
            <a:r>
              <a:rPr lang="ru-RU" sz="2400" b="1" dirty="0" err="1" smtClean="0">
                <a:solidFill>
                  <a:srgbClr val="432003"/>
                </a:solidFill>
              </a:rPr>
              <a:t>binge-eating</a:t>
            </a:r>
            <a:r>
              <a:rPr lang="ru-RU" sz="2400" b="1" dirty="0" smtClean="0">
                <a:solidFill>
                  <a:srgbClr val="432003"/>
                </a:solidFill>
              </a:rPr>
              <a:t>/</a:t>
            </a:r>
            <a:r>
              <a:rPr lang="ru-RU" sz="2400" b="1" dirty="0" err="1" smtClean="0">
                <a:solidFill>
                  <a:srgbClr val="432003"/>
                </a:solidFill>
              </a:rPr>
              <a:t>purging</a:t>
            </a:r>
            <a:r>
              <a:rPr lang="ru-RU" sz="2400" dirty="0" smtClean="0">
                <a:solidFill>
                  <a:srgbClr val="432003"/>
                </a:solidFill>
              </a:rPr>
              <a:t> </a:t>
            </a:r>
            <a:r>
              <a:rPr lang="ru-RU" sz="2400" b="1" dirty="0" err="1" smtClean="0">
                <a:solidFill>
                  <a:srgbClr val="432003"/>
                </a:solidFill>
              </a:rPr>
              <a:t>type</a:t>
            </a:r>
            <a:r>
              <a:rPr lang="ru-RU" sz="2400" b="1" dirty="0" smtClean="0">
                <a:solidFill>
                  <a:srgbClr val="432003"/>
                </a:solidFill>
              </a:rPr>
              <a:t>)</a:t>
            </a:r>
            <a:r>
              <a:rPr lang="ru-RU" sz="2400" dirty="0">
                <a:solidFill>
                  <a:srgbClr val="432003"/>
                </a:solidFill>
              </a:rPr>
              <a:t> </a:t>
            </a:r>
            <a:r>
              <a:rPr lang="ru-RU" sz="2400" dirty="0" smtClean="0">
                <a:solidFill>
                  <a:srgbClr val="432003"/>
                </a:solidFill>
              </a:rPr>
              <a:t>– с эпизодами </a:t>
            </a:r>
            <a:r>
              <a:rPr lang="ru-RU" sz="2400" dirty="0">
                <a:solidFill>
                  <a:srgbClr val="432003"/>
                </a:solidFill>
              </a:rPr>
              <a:t>переедания и компенсаторного поведения, либо только компенсаторное поведение без предшествующего переедания.</a:t>
            </a:r>
            <a:endParaRPr lang="ru-RU" sz="2400" dirty="0">
              <a:solidFill>
                <a:srgbClr val="43200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23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328592" cy="1143000"/>
          </a:xfrm>
          <a:solidFill>
            <a:srgbClr val="D3D4CE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432003"/>
                </a:solidFill>
              </a:rPr>
              <a:t>Нервная </a:t>
            </a:r>
            <a:r>
              <a:rPr lang="ru-RU" b="1" dirty="0" smtClean="0">
                <a:solidFill>
                  <a:srgbClr val="432003"/>
                </a:solidFill>
              </a:rPr>
              <a:t>Булимия </a:t>
            </a:r>
            <a:r>
              <a:rPr lang="ru-RU" dirty="0">
                <a:solidFill>
                  <a:srgbClr val="432003"/>
                </a:solidFill>
              </a:rPr>
              <a:t>(</a:t>
            </a:r>
            <a:r>
              <a:rPr lang="ru-RU" dirty="0" err="1" smtClean="0">
                <a:solidFill>
                  <a:srgbClr val="432003"/>
                </a:solidFill>
              </a:rPr>
              <a:t>Bulimia</a:t>
            </a:r>
            <a:r>
              <a:rPr lang="ru-RU" dirty="0" smtClean="0">
                <a:solidFill>
                  <a:srgbClr val="432003"/>
                </a:solidFill>
              </a:rPr>
              <a:t> </a:t>
            </a:r>
            <a:r>
              <a:rPr lang="ru-RU" dirty="0" err="1" smtClean="0">
                <a:solidFill>
                  <a:srgbClr val="432003"/>
                </a:solidFill>
              </a:rPr>
              <a:t>Nervosa</a:t>
            </a:r>
            <a:r>
              <a:rPr lang="ru-RU" dirty="0" smtClean="0">
                <a:solidFill>
                  <a:srgbClr val="432003"/>
                </a:solidFill>
              </a:rPr>
              <a:t>)</a:t>
            </a:r>
            <a:endParaRPr lang="ru-RU" dirty="0">
              <a:solidFill>
                <a:srgbClr val="43200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190617"/>
            <a:ext cx="4572000" cy="2400657"/>
          </a:xfrm>
          <a:prstGeom prst="rect">
            <a:avLst/>
          </a:prstGeom>
          <a:solidFill>
            <a:srgbClr val="D3D4CE"/>
          </a:solidFill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повторяющиеся эпизоды </a:t>
            </a:r>
            <a:r>
              <a:rPr lang="ru-RU" sz="2400" dirty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избыточного переедания </a:t>
            </a:r>
            <a:endParaRPr lang="ru-RU" sz="2400" dirty="0" smtClean="0">
              <a:solidFill>
                <a:srgbClr val="43200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400" dirty="0" smtClean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ет </a:t>
            </a:r>
            <a:r>
              <a:rPr lang="ru-RU" sz="2400" dirty="0" smtClean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контроля аппетита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400" dirty="0" smtClean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омпенсаторное </a:t>
            </a:r>
            <a:r>
              <a:rPr lang="ru-RU" sz="2400" dirty="0" smtClean="0">
                <a:solidFill>
                  <a:srgbClr val="432003"/>
                </a:solidFill>
                <a:latin typeface="Arial" pitchFamily="34" charset="0"/>
                <a:cs typeface="Arial" pitchFamily="34" charset="0"/>
              </a:rPr>
              <a:t>поведение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rgbClr val="43200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rgbClr val="43200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424936" cy="1754326"/>
          </a:xfrm>
          <a:prstGeom prst="rect">
            <a:avLst/>
          </a:prstGeom>
          <a:solidFill>
            <a:srgbClr val="D3D4CE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432003"/>
                </a:solidFill>
              </a:rPr>
              <a:t>Подтипы булимии</a:t>
            </a:r>
            <a:r>
              <a:rPr lang="ru-RU" sz="2400" b="1" dirty="0" smtClean="0">
                <a:solidFill>
                  <a:srgbClr val="432003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432003"/>
                </a:solidFill>
              </a:rPr>
              <a:t>С компенсаторным(очистительным</a:t>
            </a:r>
            <a:r>
              <a:rPr lang="ru-RU" sz="2400" b="1" dirty="0">
                <a:solidFill>
                  <a:srgbClr val="432003"/>
                </a:solidFill>
              </a:rPr>
              <a:t>) поведением (</a:t>
            </a:r>
            <a:r>
              <a:rPr lang="ru-RU" sz="2400" b="1" dirty="0" err="1" smtClean="0">
                <a:solidFill>
                  <a:srgbClr val="432003"/>
                </a:solidFill>
              </a:rPr>
              <a:t>purging</a:t>
            </a:r>
            <a:r>
              <a:rPr lang="ru-RU" sz="2400" b="1" dirty="0" smtClean="0">
                <a:solidFill>
                  <a:srgbClr val="432003"/>
                </a:solidFill>
              </a:rPr>
              <a:t> </a:t>
            </a:r>
            <a:r>
              <a:rPr lang="ru-RU" sz="2400" b="1" dirty="0" err="1" smtClean="0">
                <a:solidFill>
                  <a:srgbClr val="432003"/>
                </a:solidFill>
              </a:rPr>
              <a:t>type</a:t>
            </a:r>
            <a:r>
              <a:rPr lang="ru-RU" sz="2400" b="1" dirty="0" smtClean="0">
                <a:solidFill>
                  <a:srgbClr val="432003"/>
                </a:solidFill>
              </a:rPr>
              <a:t>)</a:t>
            </a:r>
            <a:r>
              <a:rPr lang="ru-RU" sz="2400" dirty="0">
                <a:solidFill>
                  <a:srgbClr val="432003"/>
                </a:solidFill>
              </a:rPr>
              <a:t>,</a:t>
            </a:r>
            <a:endParaRPr lang="ru-RU" sz="2400" dirty="0" smtClean="0">
              <a:solidFill>
                <a:srgbClr val="43200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432003"/>
                </a:solidFill>
              </a:rPr>
              <a:t>Без </a:t>
            </a:r>
            <a:r>
              <a:rPr lang="ru-RU" sz="2400" b="1" dirty="0">
                <a:solidFill>
                  <a:srgbClr val="432003"/>
                </a:solidFill>
              </a:rPr>
              <a:t>очистительного поведения (</a:t>
            </a:r>
            <a:r>
              <a:rPr lang="ru-RU" sz="2400" b="1" dirty="0" err="1" smtClean="0">
                <a:solidFill>
                  <a:srgbClr val="432003"/>
                </a:solidFill>
              </a:rPr>
              <a:t>non</a:t>
            </a:r>
            <a:r>
              <a:rPr lang="ru-RU" sz="2400" b="1" dirty="0" smtClean="0">
                <a:solidFill>
                  <a:srgbClr val="432003"/>
                </a:solidFill>
              </a:rPr>
              <a:t> </a:t>
            </a:r>
            <a:r>
              <a:rPr lang="ru-RU" sz="2400" b="1" dirty="0" err="1" smtClean="0">
                <a:solidFill>
                  <a:srgbClr val="432003"/>
                </a:solidFill>
              </a:rPr>
              <a:t>purging</a:t>
            </a:r>
            <a:r>
              <a:rPr lang="ru-RU" sz="2400" b="1" dirty="0" smtClean="0">
                <a:solidFill>
                  <a:srgbClr val="432003"/>
                </a:solidFill>
              </a:rPr>
              <a:t> </a:t>
            </a:r>
            <a:r>
              <a:rPr lang="ru-RU" sz="2400" b="1" dirty="0" err="1" smtClean="0">
                <a:solidFill>
                  <a:srgbClr val="432003"/>
                </a:solidFill>
              </a:rPr>
              <a:t>type</a:t>
            </a:r>
            <a:r>
              <a:rPr lang="ru-RU" sz="2400" b="1" dirty="0" smtClean="0">
                <a:solidFill>
                  <a:srgbClr val="432003"/>
                </a:solidFill>
              </a:rPr>
              <a:t>).</a:t>
            </a:r>
            <a:endParaRPr lang="ru-RU" sz="2400" dirty="0">
              <a:solidFill>
                <a:srgbClr val="432003"/>
              </a:solidFill>
              <a:effectLst/>
            </a:endParaRPr>
          </a:p>
        </p:txBody>
      </p:sp>
      <p:pic>
        <p:nvPicPr>
          <p:cNvPr id="2050" name="Picture 2" descr="C:\Users\win7\Desktop\AУЕ\6 Mi transtorno _ Propiedad de Sebastian Orozco. jycoro@gmai… _ Sebastian Orozco _ Flickr_files\4093249763_5031ccd45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1" y="2204864"/>
            <a:ext cx="4760202" cy="33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in7\Desktop\AУЕ\Bulimia Nervosa _ Northborough, MA _ Behzad Massah Photograp… _ Flickr_files\4462188491_116281b194_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77" y="3356992"/>
            <a:ext cx="4876410" cy="355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1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solidFill>
            <a:srgbClr val="D3D4CE"/>
          </a:solidFill>
          <a:ln>
            <a:solidFill>
              <a:srgbClr val="D3D4CE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32003"/>
                </a:solidFill>
              </a:rPr>
              <a:t>Психогенное \ </a:t>
            </a:r>
            <a:r>
              <a:rPr lang="ru-RU" b="1" dirty="0" err="1" smtClean="0">
                <a:solidFill>
                  <a:srgbClr val="432003"/>
                </a:solidFill>
              </a:rPr>
              <a:t>Компульсивное</a:t>
            </a:r>
            <a:r>
              <a:rPr lang="ru-RU" b="1" dirty="0" smtClean="0">
                <a:solidFill>
                  <a:srgbClr val="432003"/>
                </a:solidFill>
              </a:rPr>
              <a:t> </a:t>
            </a:r>
            <a:r>
              <a:rPr lang="ru-RU" b="1" dirty="0" smtClean="0">
                <a:solidFill>
                  <a:srgbClr val="432003"/>
                </a:solidFill>
              </a:rPr>
              <a:t>переедание</a:t>
            </a:r>
            <a:r>
              <a:rPr lang="ru-RU" dirty="0" smtClean="0">
                <a:solidFill>
                  <a:srgbClr val="432003"/>
                </a:solidFill>
              </a:rPr>
              <a:t> </a:t>
            </a:r>
            <a:endParaRPr lang="ru-RU" dirty="0">
              <a:solidFill>
                <a:srgbClr val="4320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3707904" cy="1143000"/>
          </a:xfrm>
          <a:solidFill>
            <a:srgbClr val="D3D4CE"/>
          </a:solidFill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432003"/>
                </a:solidFill>
              </a:rPr>
              <a:t>Орторексия</a:t>
            </a:r>
            <a:endParaRPr lang="ru-RU" dirty="0">
              <a:solidFill>
                <a:srgbClr val="4320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185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Aparajita</vt:lpstr>
      <vt:lpstr>Arial</vt:lpstr>
      <vt:lpstr>Arial Black</vt:lpstr>
      <vt:lpstr>Times New Roman</vt:lpstr>
      <vt:lpstr>Wingdings</vt:lpstr>
      <vt:lpstr>Тема Office</vt:lpstr>
      <vt:lpstr>Расстройства пищевого поведения</vt:lpstr>
      <vt:lpstr>Презентация PowerPoint</vt:lpstr>
      <vt:lpstr>Презентация PowerPoint</vt:lpstr>
      <vt:lpstr>Нервная анорексия </vt:lpstr>
      <vt:lpstr>Презентация PowerPoint</vt:lpstr>
      <vt:lpstr>Нервная Булимия (Bulimia Nervosa)</vt:lpstr>
      <vt:lpstr>Презентация PowerPoint</vt:lpstr>
      <vt:lpstr>Психогенное \ Компульсивное переедание </vt:lpstr>
      <vt:lpstr>Орторексия</vt:lpstr>
      <vt:lpstr>Бигорексия</vt:lpstr>
      <vt:lpstr>Цицеро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Пользователь</cp:lastModifiedBy>
  <cp:revision>35</cp:revision>
  <dcterms:created xsi:type="dcterms:W3CDTF">2019-10-23T22:45:55Z</dcterms:created>
  <dcterms:modified xsi:type="dcterms:W3CDTF">2019-10-24T08:34:59Z</dcterms:modified>
</cp:coreProperties>
</file>