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5" r:id="rId4"/>
    <p:sldId id="257" r:id="rId5"/>
    <p:sldId id="269" r:id="rId6"/>
    <p:sldId id="270" r:id="rId7"/>
    <p:sldId id="271" r:id="rId8"/>
    <p:sldId id="274" r:id="rId9"/>
    <p:sldId id="27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>
        <p:scale>
          <a:sx n="76" d="100"/>
          <a:sy n="76" d="100"/>
        </p:scale>
        <p:origin x="-12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4F22550-A977-46A1-BF4F-680139CFF7EA}" type="datetimeFigureOut">
              <a:rPr lang="ru-RU" smtClean="0"/>
              <a:t>20.11.2019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A447D4-7AA0-4BE3-B4E5-99F4417F9E8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5" t="25373" r="66915" b="53269"/>
          <a:stretch/>
        </p:blipFill>
        <p:spPr bwMode="auto">
          <a:xfrm>
            <a:off x="7364122" y="0"/>
            <a:ext cx="1779878" cy="1562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584"/>
            <a:ext cx="1579612" cy="188237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159473" y="357438"/>
            <a:ext cx="567399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УО  «Гродненский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государственный </a:t>
            </a:r>
            <a:endParaRPr lang="ru-RU" sz="2200" b="1" dirty="0" smtClean="0"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медицинский </a:t>
            </a:r>
            <a:r>
              <a:rPr lang="ru-RU" sz="2200" b="1" dirty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университет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»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Кафедра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пропедевтики</a:t>
            </a: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внутренних болезней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2060848"/>
            <a:ext cx="89804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Лидеры </a:t>
            </a:r>
            <a:r>
              <a:rPr lang="ru-RU" sz="2600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познавательно-практического </a:t>
            </a:r>
            <a:r>
              <a:rPr lang="ru-RU" sz="2600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проекта </a:t>
            </a:r>
            <a:endParaRPr lang="ru-RU" sz="2600" dirty="0" smtClean="0"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«</a:t>
            </a:r>
            <a:r>
              <a:rPr lang="ru-RU" sz="3600" b="1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Здоровый студент – здоровый врач – здоровая нация</a:t>
            </a:r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»</a:t>
            </a:r>
          </a:p>
          <a:p>
            <a:pPr algn="ctr"/>
            <a:endParaRPr lang="ru-RU" sz="28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56010" y="3861048"/>
            <a:ext cx="85199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представляют </a:t>
            </a:r>
            <a:r>
              <a:rPr lang="ru-RU" sz="3600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презентацию акции, </a:t>
            </a:r>
            <a:r>
              <a:rPr lang="ru-RU" sz="3600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посвященной </a:t>
            </a:r>
          </a:p>
          <a:p>
            <a:pPr algn="ctr"/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Международному дню </a:t>
            </a:r>
          </a:p>
          <a:p>
            <a:pPr algn="ctr"/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отказа от </a:t>
            </a:r>
            <a:r>
              <a:rPr lang="ru-RU" sz="36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курения</a:t>
            </a:r>
          </a:p>
          <a:p>
            <a:pPr algn="ctr"/>
            <a:r>
              <a:rPr lang="ru-RU" sz="2400" b="1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Руководитель – старший преподаватель Швед Ж.З.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58590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Отношение к курению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Не курил, не курю и не собираюсь курить</a:t>
            </a:r>
          </a:p>
          <a:p>
            <a:pPr algn="just"/>
            <a:r>
              <a:rPr lang="ru-RU" dirty="0" smtClean="0"/>
              <a:t>Курю, но в принципе хотел бы бросить</a:t>
            </a:r>
          </a:p>
          <a:p>
            <a:pPr algn="just"/>
            <a:r>
              <a:rPr lang="ru-RU" dirty="0" smtClean="0"/>
              <a:t>Курил, курю и буду дальше курить</a:t>
            </a:r>
          </a:p>
          <a:p>
            <a:pPr algn="just"/>
            <a:r>
              <a:rPr lang="ru-RU" dirty="0" smtClean="0"/>
              <a:t>Пассивное курение</a:t>
            </a:r>
          </a:p>
          <a:p>
            <a:pPr algn="just"/>
            <a:r>
              <a:rPr lang="ru-RU" dirty="0" smtClean="0"/>
              <a:t>Не курю, но периодически возникает желание закурить </a:t>
            </a:r>
          </a:p>
          <a:p>
            <a:pPr marL="82296" indent="0" algn="just">
              <a:buNone/>
            </a:pPr>
            <a:endParaRPr lang="ru-RU" sz="2400" dirty="0" smtClean="0">
              <a:solidFill>
                <a:srgbClr val="FF0000"/>
              </a:solidFill>
            </a:endParaRPr>
          </a:p>
          <a:p>
            <a:pPr marL="82296" indent="0"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Видео о влиянии курения на организм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7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 политике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400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Курение пошло на убыль в развитых странах Запада благодаря регулированию табачной индустрии, мониторингу и высоким пошлинам. В результате этого табачная индустрия стала проводить более активную маркетинговую кампанию в развивающихся странах, в особенности нацеленную на молодое поколение.</a:t>
            </a:r>
          </a:p>
          <a:p>
            <a:pPr algn="just"/>
            <a:r>
              <a:rPr lang="ru-RU" dirty="0"/>
              <a:t>Молодежь - это наиболее важный демографический, социальный и инновационный ресурс любой развитой нации. В то же время, молодежь — это наиболее уязвимая с точки зрения рисков поведения, здоровья и оказания медицинской помощи группа населения, подверженная </a:t>
            </a:r>
            <a:r>
              <a:rPr lang="ru-RU" dirty="0" err="1"/>
              <a:t>саморазрушающему</a:t>
            </a:r>
            <a:r>
              <a:rPr lang="ru-RU" dirty="0"/>
              <a:t> поведению в силу ряда особенностей возрастного психофизиологического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4032448" cy="2016224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effectLst/>
              </a:rPr>
              <a:t>Международный день отказа от курения отмечается по инициативе Международного общества онкологов и при поддержке </a:t>
            </a:r>
            <a:r>
              <a:rPr lang="ru-RU" sz="2200" dirty="0" smtClean="0">
                <a:effectLst/>
              </a:rPr>
              <a:t>ВОЗ</a:t>
            </a:r>
            <a:r>
              <a:rPr lang="ru-RU" sz="2000" dirty="0" smtClean="0">
                <a:effectLst/>
              </a:rPr>
              <a:t>.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4595"/>
            <a:ext cx="3384376" cy="6768751"/>
          </a:xfrm>
        </p:spPr>
      </p:pic>
      <p:sp>
        <p:nvSpPr>
          <p:cNvPr id="5" name="TextBox 4"/>
          <p:cNvSpPr txBox="1"/>
          <p:nvPr/>
        </p:nvSpPr>
        <p:spPr>
          <a:xfrm>
            <a:off x="1331640" y="1916832"/>
            <a:ext cx="38164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Одно из основных направлений деятельности нашего проекта –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профилактика и содействие отказу от зависимостей.</a:t>
            </a:r>
          </a:p>
          <a:p>
            <a:pPr algn="just"/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Именно поэтому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21 ноября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 нами были проведены акции, приуроченные к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Международному дню отказа от курения :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«НЕ  зависимость»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«Поделись добротой, а не сигаретой</a:t>
            </a:r>
            <a:r>
              <a:rPr lang="ru-RU" sz="2800" b="1" dirty="0" smtClean="0">
                <a:solidFill>
                  <a:srgbClr val="FF0000"/>
                </a:solidFill>
              </a:rPr>
              <a:t>!»</a:t>
            </a:r>
          </a:p>
          <a:p>
            <a:pPr algn="ctr"/>
            <a:r>
              <a:rPr lang="ru-RU" sz="2400" b="1" dirty="0" smtClean="0"/>
              <a:t>Видео «преображение»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2374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Актуальная статистика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052736"/>
            <a:ext cx="7498080" cy="5339680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Каждые шесть секунд на планете умирает один заядлый курильщик (к 2020 году этот уровень может повыситься до одного человека за три секунды</a:t>
            </a:r>
            <a:r>
              <a:rPr lang="ru-RU" sz="2400" dirty="0" smtClean="0"/>
              <a:t>)</a:t>
            </a:r>
            <a:endParaRPr lang="ru-RU" sz="2400" dirty="0" smtClean="0"/>
          </a:p>
          <a:p>
            <a:pPr algn="just"/>
            <a:r>
              <a:rPr lang="ru-RU" sz="2400" dirty="0"/>
              <a:t>Курение убивает больше людей, чем СПИД, наркомания, предумышленные убийства (</a:t>
            </a:r>
            <a:r>
              <a:rPr lang="ru-RU" sz="2400" i="1" dirty="0"/>
              <a:t>включая суицид</a:t>
            </a:r>
            <a:r>
              <a:rPr lang="ru-RU" sz="2400" dirty="0"/>
              <a:t>) и дорожно-транспортные происшествия, вместе </a:t>
            </a:r>
            <a:r>
              <a:rPr lang="ru-RU" sz="2400" dirty="0" smtClean="0"/>
              <a:t>взятые</a:t>
            </a:r>
          </a:p>
          <a:p>
            <a:pPr algn="just"/>
            <a:r>
              <a:rPr lang="ru-RU" sz="2400" b="1" dirty="0" smtClean="0"/>
              <a:t>В</a:t>
            </a:r>
            <a:r>
              <a:rPr lang="ru-RU" sz="2400" b="1" dirty="0"/>
              <a:t> среднем каждый курильщик сокращается свою жизнь на 18 </a:t>
            </a:r>
            <a:r>
              <a:rPr lang="ru-RU" sz="2400" b="1" dirty="0" smtClean="0"/>
              <a:t>лет</a:t>
            </a:r>
            <a:endParaRPr lang="ru-RU" sz="2400" b="1" dirty="0" smtClean="0"/>
          </a:p>
          <a:p>
            <a:pPr algn="just"/>
            <a:r>
              <a:rPr lang="ru-RU" sz="2400" dirty="0" smtClean="0"/>
              <a:t>Ученые </a:t>
            </a:r>
            <a:r>
              <a:rPr lang="ru-RU" sz="2400" dirty="0"/>
              <a:t>утверждают, что именно молодые курильщики (до 18 лет) не могут в дальнейшем расстаться с сигаретой до конца жизни. Молодые люди уверены, что бросить курить </a:t>
            </a:r>
            <a:r>
              <a:rPr lang="ru-RU" sz="2400" dirty="0" smtClean="0"/>
              <a:t>легко</a:t>
            </a:r>
            <a:endParaRPr lang="ru-RU" sz="2400" dirty="0" smtClean="0"/>
          </a:p>
          <a:p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26907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pPr algn="ctr"/>
            <a:r>
              <a:rPr lang="ru-RU" dirty="0"/>
              <a:t>Актуальная статистика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На первом месте по смертности в результате курения — сердечно-сосудистые заболевания — инфаркты и инсульты. На втором — рак. И это не только рак легких, а 28 локализаций раковых опухолей. На третьем месте среди причин смертности, связанных с курением, — хроническая </a:t>
            </a:r>
            <a:r>
              <a:rPr lang="ru-RU" sz="2000" dirty="0" err="1"/>
              <a:t>обструктивная</a:t>
            </a:r>
            <a:r>
              <a:rPr lang="ru-RU" sz="2000" dirty="0"/>
              <a:t> болезнь легких.</a:t>
            </a:r>
          </a:p>
          <a:p>
            <a:pPr algn="just"/>
            <a:r>
              <a:rPr lang="ru-RU" sz="2000" b="1" dirty="0" smtClean="0"/>
              <a:t>По </a:t>
            </a:r>
            <a:r>
              <a:rPr lang="ru-RU" sz="2000" b="1" dirty="0"/>
              <a:t>данным </a:t>
            </a:r>
            <a:r>
              <a:rPr lang="ru-RU" sz="2000" b="1" dirty="0" err="1"/>
              <a:t>Белстата</a:t>
            </a:r>
            <a:r>
              <a:rPr lang="ru-RU" sz="2000" b="1" dirty="0"/>
              <a:t> на начало 2019 года курили 23,8% белорусов старше 16 лет. </a:t>
            </a:r>
            <a:r>
              <a:rPr lang="ru-RU" sz="2000" dirty="0"/>
              <a:t>Средний возраст начала курения среди 18−29-летних — 16,1 года у юношей и 17,3 года у девушек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Напомним, что каждый день в Беларуси около 40 человек </a:t>
            </a:r>
            <a:r>
              <a:rPr lang="ru-RU" sz="2000" dirty="0" smtClean="0"/>
              <a:t>умирают</a:t>
            </a:r>
            <a:r>
              <a:rPr lang="ru-RU" sz="2000" dirty="0"/>
              <a:t> от болезней, связанных с курением. Из них три-четыре человека — пассивные курильщики. </a:t>
            </a:r>
            <a:endParaRPr lang="ru-RU" sz="2000" dirty="0" smtClean="0"/>
          </a:p>
          <a:p>
            <a:pPr algn="just"/>
            <a:r>
              <a:rPr lang="ru-RU" sz="2000" dirty="0"/>
              <a:t>Курение матери во время беременности ответственно за множество проблем детского возраста – включая синдром внезапной смерти младенцев (</a:t>
            </a:r>
            <a:r>
              <a:rPr lang="ru-RU" sz="2000" i="1" dirty="0"/>
              <a:t>СВСМ</a:t>
            </a:r>
            <a:r>
              <a:rPr lang="ru-RU" sz="2000" dirty="0"/>
              <a:t>).</a:t>
            </a:r>
          </a:p>
          <a:p>
            <a:pPr marL="82296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36489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pPr algn="ctr"/>
            <a:r>
              <a:rPr lang="ru-RU" dirty="0"/>
              <a:t>Актуальная статистика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/>
          </a:bodyPr>
          <a:lstStyle/>
          <a:p>
            <a:pPr algn="just"/>
            <a:r>
              <a:rPr lang="ru-RU" sz="2200" dirty="0"/>
              <a:t>В России каждый курильщик за каждые 10 лет курения «прокуривает» одну машину среднего класса.  Это</a:t>
            </a:r>
            <a:r>
              <a:rPr lang="en-US" sz="2200" dirty="0"/>
              <a:t>, </a:t>
            </a:r>
            <a:r>
              <a:rPr lang="ru-RU" sz="2200" dirty="0"/>
              <a:t>например</a:t>
            </a:r>
            <a:r>
              <a:rPr lang="en-US" sz="2200" dirty="0"/>
              <a:t>,  Mazda6, Ford Focus, Chevrolet </a:t>
            </a:r>
            <a:r>
              <a:rPr lang="en-US" sz="2200" dirty="0" err="1"/>
              <a:t>Lacetti</a:t>
            </a:r>
            <a:r>
              <a:rPr lang="en-US" sz="2200" dirty="0"/>
              <a:t>, Skoda Octavia, Audi </a:t>
            </a:r>
            <a:r>
              <a:rPr lang="en-US" sz="2200" dirty="0" smtClean="0"/>
              <a:t>A4</a:t>
            </a:r>
            <a:endParaRPr lang="ru-RU" sz="2200" dirty="0"/>
          </a:p>
          <a:p>
            <a:pPr algn="just"/>
            <a:r>
              <a:rPr lang="ru-RU" sz="2200" dirty="0"/>
              <a:t>Курильщик в нашей стране в среднем выкуривает 15 сигарет в день. </a:t>
            </a:r>
            <a:r>
              <a:rPr lang="ru-RU" sz="2200" dirty="0" smtClean="0"/>
              <a:t>«</a:t>
            </a:r>
            <a:r>
              <a:rPr lang="ru-RU" sz="2200" dirty="0"/>
              <a:t>При средних затратах на одну пачку в 2,2 рубля можно подсчитать, что среднемесячные расходы на табачные изделия составляют около 60 </a:t>
            </a:r>
            <a:r>
              <a:rPr lang="ru-RU" sz="2200" dirty="0" smtClean="0"/>
              <a:t>рублей, соответственно 720 рублей в год</a:t>
            </a:r>
            <a:endParaRPr lang="ru-RU" sz="2200" dirty="0" smtClean="0"/>
          </a:p>
          <a:p>
            <a:pPr algn="just"/>
            <a:r>
              <a:rPr lang="ru-RU" sz="2200" dirty="0"/>
              <a:t>Тонны выброшенных окурков несут вред не только окружающей среде, но и людям, поскольку состоят из ацетата целлюлозы, продукта, практически не разлагаемого в естественных </a:t>
            </a:r>
            <a:r>
              <a:rPr lang="ru-RU" sz="2200" dirty="0" smtClean="0"/>
              <a:t>условиях</a:t>
            </a:r>
          </a:p>
          <a:p>
            <a:pPr marL="82296" indent="0" algn="ctr"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Видео – история женщины</a:t>
            </a:r>
            <a:endParaRPr lang="ru-RU" sz="2200" dirty="0">
              <a:solidFill>
                <a:srgbClr val="FF0000"/>
              </a:solidFill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65855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pPr algn="ctr"/>
            <a:r>
              <a:rPr lang="ru-RU" dirty="0"/>
              <a:t>Новое в законодательстве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268760"/>
            <a:ext cx="7498080" cy="525658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4300" b="1" dirty="0"/>
              <a:t>Декретом Президента РБ №2 от 24 января 2019 года </a:t>
            </a:r>
            <a:r>
              <a:rPr lang="ru-RU" sz="4300" dirty="0"/>
              <a:t>«О государственном регулировании производства, оборота и потребления табачного сырья и табачных изделий» утверждено</a:t>
            </a:r>
          </a:p>
          <a:p>
            <a:pPr algn="just"/>
            <a:r>
              <a:rPr lang="ru-RU" sz="4300" b="1" dirty="0"/>
              <a:t>ПОЛОЖЕНИЕ</a:t>
            </a:r>
            <a:r>
              <a:rPr lang="ru-RU" sz="4300" dirty="0"/>
              <a:t> о государственном регулировании производства, оборота и потребления табачного сырья и табачных изделий, производства, оборота и использования электронных систем курения, жидкостей для электронных систем курения, систем для потребления </a:t>
            </a:r>
            <a:r>
              <a:rPr lang="ru-RU" sz="4300" dirty="0" smtClean="0"/>
              <a:t>табака</a:t>
            </a:r>
          </a:p>
          <a:p>
            <a:pPr marL="82296" indent="0" algn="just">
              <a:buNone/>
            </a:pPr>
            <a:r>
              <a:rPr lang="ru-RU" sz="4300" dirty="0" smtClean="0"/>
              <a:t> (увеличение мест, запрещающих курение, штраф – 102 рубля)</a:t>
            </a:r>
            <a:endParaRPr lang="ru-RU" sz="4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698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clrChange>
              <a:clrFrom>
                <a:srgbClr val="366AA3"/>
              </a:clrFrom>
              <a:clrTo>
                <a:srgbClr val="366AA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349896"/>
            <a:ext cx="7543725" cy="50291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1534" y="778396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7200" dirty="0">
                <a:solidFill>
                  <a:srgbClr val="FF0000"/>
                </a:solidFill>
              </a:rPr>
              <a:t>Благодарим </a:t>
            </a:r>
            <a:br>
              <a:rPr lang="ru-RU" sz="7200" dirty="0">
                <a:solidFill>
                  <a:srgbClr val="FF0000"/>
                </a:solidFill>
              </a:rPr>
            </a:br>
            <a:r>
              <a:rPr lang="ru-RU" sz="7200" dirty="0">
                <a:solidFill>
                  <a:srgbClr val="FF0000"/>
                </a:solidFill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97226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371</TotalTime>
  <Words>356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Презентация PowerPoint</vt:lpstr>
      <vt:lpstr>Отношение к курению</vt:lpstr>
      <vt:lpstr>О политике</vt:lpstr>
      <vt:lpstr>Международный день отказа от курения отмечается по инициативе Международного общества онкологов и при поддержке ВОЗ. </vt:lpstr>
      <vt:lpstr>Актуальная статистика</vt:lpstr>
      <vt:lpstr>Актуальная статистика</vt:lpstr>
      <vt:lpstr>Актуальная статистика</vt:lpstr>
      <vt:lpstr>Новое в законодательстве</vt:lpstr>
      <vt:lpstr>Благодарим 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Пользователь Windows</cp:lastModifiedBy>
  <cp:revision>21</cp:revision>
  <dcterms:created xsi:type="dcterms:W3CDTF">2019-11-19T15:57:25Z</dcterms:created>
  <dcterms:modified xsi:type="dcterms:W3CDTF">2019-11-20T19:34:15Z</dcterms:modified>
</cp:coreProperties>
</file>