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4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9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9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1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4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4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35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632848" cy="980870"/>
          </a:xfr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Bahnschrift SemiLight SemiConde" panose="020B0502040204020203" pitchFamily="34" charset="0"/>
              </a:rPr>
              <a:t>Плод и алкоголь</a:t>
            </a:r>
            <a:endParaRPr lang="ru-RU" dirty="0">
              <a:latin typeface="Bahnschrift SemiLight SemiConde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661248"/>
            <a:ext cx="7200800" cy="68103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Подготовили студенты 2 курса лечебного факультета 14 группы</a:t>
            </a:r>
          </a:p>
          <a:p>
            <a:pPr algn="r"/>
            <a:r>
              <a:rPr lang="ru-RU" dirty="0" smtClean="0"/>
              <a:t>  </a:t>
            </a:r>
            <a:r>
              <a:rPr lang="ru-RU" dirty="0" err="1" smtClean="0"/>
              <a:t>Бобрина</a:t>
            </a:r>
            <a:r>
              <a:rPr lang="ru-RU" dirty="0" smtClean="0"/>
              <a:t> У.В. И Маликова А.С.</a:t>
            </a:r>
          </a:p>
          <a:p>
            <a:pPr algn="r"/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s://detkisovet.ru/wp-content/uploads/2021/07/beremennost-po-nedelyam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662931" y="931103"/>
            <a:ext cx="389014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Биомаркеры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FASD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4" cy="45339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Схема цикла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метионин-гомоцистеин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в печени.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Цитокины и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хемокины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как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биомаркеры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нейровоспаления</a:t>
            </a:r>
            <a:endParaRPr lang="ru-R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Экспрессия связанных с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ангиогенезом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белков в плаценте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Различия в метаболитах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391" y="260648"/>
            <a:ext cx="6336704" cy="14507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u="sng" dirty="0" smtClean="0">
                <a:latin typeface="+mj-lt"/>
              </a:rPr>
              <a:t>Схема цикла метионин-</a:t>
            </a:r>
            <a:r>
              <a:rPr lang="ru-RU" u="sng" dirty="0" err="1" smtClean="0">
                <a:latin typeface="+mj-lt"/>
              </a:rPr>
              <a:t>гомоцистеин</a:t>
            </a:r>
            <a:r>
              <a:rPr lang="ru-RU" u="sng" dirty="0" smtClean="0">
                <a:latin typeface="+mj-lt"/>
              </a:rPr>
              <a:t> в печени</a:t>
            </a: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03" y="5301208"/>
            <a:ext cx="7543801" cy="9398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3100" dirty="0" smtClean="0">
                <a:latin typeface="+mj-lt"/>
              </a:rPr>
              <a:t>Алкоголь воздействует на цикл метионин-</a:t>
            </a:r>
            <a:r>
              <a:rPr lang="ru-RU" sz="3100" dirty="0" err="1" smtClean="0">
                <a:latin typeface="+mj-lt"/>
              </a:rPr>
              <a:t>гомоцистеин</a:t>
            </a:r>
            <a:r>
              <a:rPr lang="ru-RU" sz="3100" dirty="0" smtClean="0">
                <a:latin typeface="+mj-lt"/>
              </a:rPr>
              <a:t>, что приводит к </a:t>
            </a:r>
            <a:r>
              <a:rPr lang="ru-RU" sz="3100" dirty="0" err="1" smtClean="0">
                <a:latin typeface="+mj-lt"/>
              </a:rPr>
              <a:t>метилированию</a:t>
            </a:r>
            <a:r>
              <a:rPr lang="ru-RU" sz="3100" dirty="0" smtClean="0">
                <a:latin typeface="+mj-lt"/>
              </a:rPr>
              <a:t> ДНК</a:t>
            </a:r>
          </a:p>
          <a:p>
            <a:endParaRPr lang="ru-RU" dirty="0"/>
          </a:p>
        </p:txBody>
      </p:sp>
      <p:pic>
        <p:nvPicPr>
          <p:cNvPr id="4" name="Рисунок 3" descr="https://www.ncbi.nlm.nih.gov/pmc/articles/instance/3860549/bin/arh-34-1-29f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844824"/>
            <a:ext cx="64494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931" y="548680"/>
            <a:ext cx="804785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Цитокины и </a:t>
            </a:r>
            <a:r>
              <a:rPr lang="ru-RU" u="sng" dirty="0" err="1" smtClean="0"/>
              <a:t>хемокины</a:t>
            </a:r>
            <a:r>
              <a:rPr lang="ru-RU" u="sng" dirty="0" smtClean="0"/>
              <a:t> как </a:t>
            </a:r>
            <a:r>
              <a:rPr lang="ru-RU" u="sng" dirty="0" err="1" smtClean="0"/>
              <a:t>биомаркеры</a:t>
            </a:r>
            <a:r>
              <a:rPr lang="ru-RU" u="sng" dirty="0" smtClean="0"/>
              <a:t> </a:t>
            </a:r>
            <a:r>
              <a:rPr lang="ru-RU" u="sng" dirty="0" err="1" smtClean="0"/>
              <a:t>нейровоспаления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873" y="2492896"/>
            <a:ext cx="8321549" cy="14392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j-lt"/>
              </a:rPr>
              <a:t>Э</a:t>
            </a:r>
            <a:r>
              <a:rPr lang="ru-RU" sz="2800" dirty="0" smtClean="0">
                <a:latin typeface="+mj-lt"/>
              </a:rPr>
              <a:t>танол активирует врожденную иммунную систему, стимулируя передачу сигналов toll-подобного рецептора 4 (TLR4) в глиальных клетках, что запускает высвобождение медиаторов воспаления и вызывает </a:t>
            </a:r>
            <a:r>
              <a:rPr lang="ru-RU" sz="2800" dirty="0" err="1" smtClean="0">
                <a:latin typeface="+mj-lt"/>
              </a:rPr>
              <a:t>нейровоспаление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97512" cy="14507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Экспрессия связанных с </a:t>
            </a:r>
            <a:r>
              <a:rPr lang="ru-RU" dirty="0" err="1" smtClean="0"/>
              <a:t>ангиогенезом</a:t>
            </a:r>
            <a:r>
              <a:rPr lang="ru-RU" dirty="0" smtClean="0"/>
              <a:t> белков в плаценте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+mj-lt"/>
              </a:rPr>
              <a:t>Э</a:t>
            </a:r>
            <a:r>
              <a:rPr lang="ru-RU" sz="2800" dirty="0" smtClean="0">
                <a:latin typeface="+mj-lt"/>
              </a:rPr>
              <a:t>кспрессия связанных с </a:t>
            </a:r>
            <a:r>
              <a:rPr lang="ru-RU" sz="2800" dirty="0" err="1" smtClean="0">
                <a:latin typeface="+mj-lt"/>
              </a:rPr>
              <a:t>ангиогенезом</a:t>
            </a:r>
            <a:r>
              <a:rPr lang="ru-RU" sz="2800" dirty="0" smtClean="0">
                <a:latin typeface="+mj-lt"/>
              </a:rPr>
              <a:t> белков в плаценте может служить </a:t>
            </a:r>
            <a:r>
              <a:rPr lang="ru-RU" sz="2800" dirty="0" err="1" smtClean="0">
                <a:latin typeface="+mj-lt"/>
              </a:rPr>
              <a:t>биомаркером</a:t>
            </a:r>
            <a:r>
              <a:rPr lang="ru-RU" sz="2800" dirty="0" smtClean="0">
                <a:latin typeface="+mj-lt"/>
              </a:rPr>
              <a:t> индуцированных этанолом изменений в развитии микрососудов в головном мозге плода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01008"/>
            <a:ext cx="6414635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11977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Воздействие алкоголя на ЦНС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916832"/>
            <a:ext cx="3794760" cy="40315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j-lt"/>
              </a:rPr>
              <a:t>У</a:t>
            </a:r>
            <a:r>
              <a:rPr lang="ru-RU" sz="2400" dirty="0" smtClean="0">
                <a:latin typeface="+mj-lt"/>
              </a:rPr>
              <a:t>меньшения общего объема серого вещества и дезорганизации структур центральной нервной системы особенно в теменной и лобной долях коры головного мозга, мозолистого тела, мозжечка, хвостатого тела, </a:t>
            </a:r>
            <a:r>
              <a:rPr lang="ru-RU" sz="2400" dirty="0" err="1" smtClean="0">
                <a:latin typeface="+mj-lt"/>
              </a:rPr>
              <a:t>гиппокампа</a:t>
            </a:r>
            <a:r>
              <a:rPr lang="ru-RU" sz="2400" dirty="0" smtClean="0">
                <a:latin typeface="+mj-lt"/>
              </a:rPr>
              <a:t>, базальных ганглий, промежуточного мозга, таламуса и миндалевидного тела.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4076157" cy="50517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43800" cy="1188681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1610" y="2060848"/>
            <a:ext cx="7543801" cy="3311458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Внутриутробное воздействие алкоголя, способность его оказывать негативное влияние на развитие плода, часто проявляется неврологическими и поведенческими нарушениями, отставанием в физическом развитии, врожденными пороками развития и стигмами </a:t>
            </a:r>
            <a:r>
              <a:rPr lang="ru-RU" dirty="0" err="1" smtClean="0">
                <a:latin typeface="+mj-lt"/>
              </a:rPr>
              <a:t>дисэмбриогенеза</a:t>
            </a:r>
            <a:r>
              <a:rPr lang="ru-RU" dirty="0" smtClean="0">
                <a:latin typeface="+mj-lt"/>
              </a:rPr>
              <a:t> лицевого черепа. Несмотря на то, что на сегодня проведено большое количество исследований, посвященных этой проблеме, наши знания в данной сфере все еще недостаточны. Необходимо подробно изучить данные механизмы и последствий влияния алкоголя на организм матери и плода не только на протяжении всего периода внутриутробного развития, но и после рождения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8064896" cy="110488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ahnschrift SemiLight" panose="020B0502040204020203" pitchFamily="34" charset="0"/>
              </a:rPr>
              <a:t>Впервые воздействие алкоголя на плод было описано в научной литературе в середине ХХ века </a:t>
            </a:r>
            <a:r>
              <a:rPr lang="en-US" sz="3600" dirty="0" smtClean="0">
                <a:latin typeface="Bahnschrift SemiLight" panose="020B0502040204020203" pitchFamily="34" charset="0"/>
              </a:rPr>
              <a:t>P</a:t>
            </a:r>
            <a:r>
              <a:rPr lang="ru-RU" sz="3600" dirty="0" smtClean="0">
                <a:latin typeface="Bahnschrift SemiLight" panose="020B0502040204020203" pitchFamily="34" charset="0"/>
              </a:rPr>
              <a:t>. </a:t>
            </a:r>
            <a:r>
              <a:rPr lang="en-US" sz="3600" dirty="0" err="1" smtClean="0">
                <a:latin typeface="Bahnschrift SemiLight" panose="020B0502040204020203" pitchFamily="34" charset="0"/>
              </a:rPr>
              <a:t>Lemoine</a:t>
            </a:r>
            <a:r>
              <a:rPr lang="ru-RU" sz="3600" dirty="0" smtClean="0">
                <a:latin typeface="Bahnschrift SemiLight" panose="020B0502040204020203" pitchFamily="34" charset="0"/>
              </a:rPr>
              <a:t> </a:t>
            </a:r>
            <a:r>
              <a:rPr lang="en-US" sz="3600" dirty="0">
                <a:latin typeface="Bahnschrift SemiLight" panose="020B0502040204020203" pitchFamily="34" charset="0"/>
              </a:rPr>
              <a:t> </a:t>
            </a:r>
            <a:r>
              <a:rPr lang="ru-RU" sz="3600" dirty="0" smtClean="0">
                <a:latin typeface="Bahnschrift SemiLight" panose="020B0502040204020203" pitchFamily="34" charset="0"/>
              </a:rPr>
              <a:t>(1968) </a:t>
            </a:r>
            <a:r>
              <a:rPr lang="en-US" sz="3600" dirty="0" smtClean="0">
                <a:latin typeface="Bahnschrift SemiLight" panose="020B0502040204020203" pitchFamily="34" charset="0"/>
              </a:rPr>
              <a:t>, </a:t>
            </a:r>
            <a:r>
              <a:rPr lang="ru-RU" sz="3600" dirty="0">
                <a:latin typeface="Bahnschrift SemiLight" panose="020B0502040204020203" pitchFamily="34" charset="0"/>
              </a:rPr>
              <a:t>которые обследовали 127  детей, родившихся в семьях алкоголиков и имевших различные аномалии.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Расстройства алкогольного спектра плода (FASD) включает: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388424" cy="3960440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/>
              <a:t>FAS</a:t>
            </a:r>
            <a:r>
              <a:rPr lang="ru-RU" dirty="0" smtClean="0"/>
              <a:t> </a:t>
            </a:r>
            <a:r>
              <a:rPr lang="ru-RU" sz="2200" dirty="0" smtClean="0"/>
              <a:t>(</a:t>
            </a:r>
            <a:r>
              <a:rPr lang="ru-RU" sz="2200" dirty="0" err="1" smtClean="0"/>
              <a:t>Fetal</a:t>
            </a:r>
            <a:r>
              <a:rPr lang="ru-RU" sz="2200" dirty="0" smtClean="0"/>
              <a:t> </a:t>
            </a:r>
            <a:r>
              <a:rPr lang="ru-RU" sz="2200" dirty="0" err="1" smtClean="0"/>
              <a:t>Alcohol</a:t>
            </a:r>
            <a:r>
              <a:rPr lang="ru-RU" sz="2200" dirty="0" smtClean="0"/>
              <a:t> </a:t>
            </a:r>
            <a:r>
              <a:rPr lang="ru-RU" sz="2200" dirty="0" err="1" smtClean="0"/>
              <a:t>Syndrome</a:t>
            </a:r>
            <a:r>
              <a:rPr lang="ru-RU" sz="2200" dirty="0" smtClean="0"/>
              <a:t>) – </a:t>
            </a:r>
            <a:r>
              <a:rPr lang="ru-RU" sz="2600" dirty="0" smtClean="0"/>
              <a:t>фетальный алкогольный синдром.  </a:t>
            </a:r>
          </a:p>
          <a:p>
            <a:r>
              <a:rPr lang="en-US" sz="4000" b="1" dirty="0" err="1" smtClean="0"/>
              <a:t>pFAS</a:t>
            </a:r>
            <a:r>
              <a:rPr lang="ru-RU" dirty="0" smtClean="0"/>
              <a:t> </a:t>
            </a:r>
            <a:r>
              <a:rPr lang="ru-RU" sz="2600" dirty="0" smtClean="0"/>
              <a:t>– частичный алкогольный синдром плода.</a:t>
            </a:r>
          </a:p>
          <a:p>
            <a:r>
              <a:rPr lang="en-US" sz="4000" b="1" dirty="0" smtClean="0"/>
              <a:t>ARND</a:t>
            </a:r>
            <a:r>
              <a:rPr lang="ru-RU" sz="4000" b="1" dirty="0" smtClean="0"/>
              <a:t> </a:t>
            </a:r>
            <a:r>
              <a:rPr lang="ru-RU" dirty="0" smtClean="0"/>
              <a:t>(</a:t>
            </a:r>
            <a:r>
              <a:rPr lang="ru-RU" sz="2600" dirty="0" err="1" smtClean="0"/>
              <a:t>Alcohol</a:t>
            </a:r>
            <a:r>
              <a:rPr lang="ru-RU" sz="2600" dirty="0" smtClean="0"/>
              <a:t> </a:t>
            </a:r>
            <a:r>
              <a:rPr lang="ru-RU" sz="2600" dirty="0" err="1" smtClean="0"/>
              <a:t>Related</a:t>
            </a:r>
            <a:r>
              <a:rPr lang="ru-RU" sz="2600" dirty="0" smtClean="0"/>
              <a:t> </a:t>
            </a:r>
            <a:r>
              <a:rPr lang="ru-RU" sz="2600" dirty="0" err="1" smtClean="0"/>
              <a:t>Neuro</a:t>
            </a:r>
            <a:r>
              <a:rPr lang="ru-RU" sz="2600" dirty="0" smtClean="0"/>
              <a:t> </a:t>
            </a:r>
            <a:r>
              <a:rPr lang="ru-RU" sz="2600" dirty="0" err="1" smtClean="0"/>
              <a:t>developmental</a:t>
            </a:r>
            <a:r>
              <a:rPr lang="ru-RU" sz="2600" dirty="0" smtClean="0"/>
              <a:t> </a:t>
            </a:r>
            <a:r>
              <a:rPr lang="ru-RU" sz="2600" dirty="0" err="1" smtClean="0"/>
              <a:t>Disorder</a:t>
            </a:r>
            <a:r>
              <a:rPr lang="ru-RU" sz="2600" dirty="0" smtClean="0"/>
              <a:t>) </a:t>
            </a:r>
            <a:r>
              <a:rPr lang="ru-RU" sz="2600" dirty="0"/>
              <a:t>–связанные с алкоголем нарушения </a:t>
            </a:r>
            <a:r>
              <a:rPr lang="ru-RU" sz="2600" dirty="0" err="1"/>
              <a:t>нейроразвития</a:t>
            </a:r>
            <a:r>
              <a:rPr lang="ru-RU" sz="2600" dirty="0"/>
              <a:t> (</a:t>
            </a:r>
            <a:r>
              <a:rPr lang="ru-RU" sz="2600" dirty="0" err="1"/>
              <a:t>нейроповеденческими</a:t>
            </a:r>
            <a:r>
              <a:rPr lang="ru-RU" sz="2600" dirty="0"/>
              <a:t> нарушениями: когнитивными и поведенческими). 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ND-PAE</a:t>
            </a:r>
            <a:r>
              <a:rPr lang="en-US" dirty="0" smtClean="0">
                <a:latin typeface="Barlow Condensed" panose="00000506000000000000" pitchFamily="2" charset="0"/>
              </a:rPr>
              <a:t>-</a:t>
            </a:r>
            <a:r>
              <a:rPr lang="ru-RU" dirty="0" smtClean="0">
                <a:latin typeface="Barlow Condensed" panose="00000506000000000000" pitchFamily="2" charset="0"/>
              </a:rPr>
              <a:t> </a:t>
            </a:r>
            <a:r>
              <a:rPr lang="ru-RU" sz="2600" dirty="0" err="1" smtClean="0"/>
              <a:t>нейроповеденческое</a:t>
            </a:r>
            <a:r>
              <a:rPr lang="ru-RU" sz="2600" dirty="0" smtClean="0"/>
              <a:t> расстройство, связанное с </a:t>
            </a:r>
            <a:r>
              <a:rPr lang="ru-RU" sz="2600" dirty="0" err="1" smtClean="0"/>
              <a:t>пренатальным</a:t>
            </a:r>
            <a:r>
              <a:rPr lang="ru-RU" sz="2600" dirty="0" smtClean="0"/>
              <a:t> воздействием алкоголя</a:t>
            </a:r>
          </a:p>
          <a:p>
            <a:r>
              <a:rPr lang="en-US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ARBD</a:t>
            </a:r>
            <a:r>
              <a:rPr lang="en-US" dirty="0" smtClean="0">
                <a:latin typeface="Barlow Condensed" panose="00000506000000000000" pitchFamily="2" charset="0"/>
              </a:rPr>
              <a:t>-</a:t>
            </a:r>
            <a:r>
              <a:rPr lang="ru-RU" sz="2600" dirty="0" smtClean="0"/>
              <a:t>врожденные пороки развития, связанные с алкоголем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6605"/>
            <a:ext cx="8682168" cy="8381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Главными клиническими проявлением ФАС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085184"/>
            <a:ext cx="7848872" cy="149420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Несоответствие роста и массы тела детей их возрасту в сочетании с неврологическими нарушениями, черепно-мозговыми аномалиями и другими дефектами развития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https://i2.wp.com/abort-spb.ru/wp-content/uploads/2020/07/%D0%A5%D0%B0%D1%80%D0%B0%D0%BA%D1%82%D0%B5%D1%80%D0%BD%D0%B0%D1%8F-%D0%B2%D0%BD%D0%B5%D1%88%D0%BD%D0%BE%D1%81%D1%82%D1%8C-%D1%80%D0%B5%D0%B1%D0%B5%D0%BD%D0%BA%D0%B0-%D1%81-%D0%A4%D0%90%D0%A1.jpg?w=900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489" y="1340768"/>
            <a:ext cx="6072230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6381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476672"/>
            <a:ext cx="802531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52" y="120855"/>
            <a:ext cx="8640960" cy="1450757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Факторы</a:t>
            </a:r>
            <a:r>
              <a:rPr lang="ru-RU" dirty="0" smtClean="0"/>
              <a:t>, влияющие на вероятность рождения ребенка с ФАС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857340"/>
            <a:ext cx="5472608" cy="50006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материнский возраст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социально-экономический статус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этическую принадлежность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генетические факторы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особенности материнского метаболизма этанола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доза, характер, время и длительность употребления алкоголя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употребление большого количества алкоголя за короткий период времени</a:t>
            </a:r>
          </a:p>
          <a:p>
            <a:endParaRPr lang="ru-RU" dirty="0"/>
          </a:p>
        </p:txBody>
      </p:sp>
      <p:pic>
        <p:nvPicPr>
          <p:cNvPr id="3076" name="Picture 4" descr="https://studfile.net/html/71052/2231/html_RS9oS4qgLK.vF7B/htmlconvd-Axcs7J13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71612"/>
            <a:ext cx="2871780" cy="4970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43800" cy="115173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Распространенности </a:t>
            </a:r>
            <a:r>
              <a:rPr lang="ru-RU" sz="5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ФАС </a:t>
            </a:r>
            <a:endParaRPr lang="ru-RU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284529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 активном выявлении детей, страдающих ФАС при обследовании детей в школах, ФАС был диагностирован 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3,1 на 1000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учащихся. </a:t>
            </a:r>
          </a:p>
          <a:p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 исследовании детей в школах в Италии ФАС был выявлен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3,7 до 7,4 случаях на 1000 детей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и ФАСН 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23-41 случаях на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Наиболее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высокая распространённость в настоящее время была выявлена при исследовании детей в школах в Южной Африке.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40,5 до 46,4 на 1000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детей 5-9 лет страдали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ФАС.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5934"/>
            <a:ext cx="7543800" cy="10123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Диагностика</a:t>
            </a:r>
            <a:r>
              <a:rPr lang="ru-RU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ФАС </a:t>
            </a:r>
            <a:endParaRPr lang="ru-RU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2033582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1)  CDC (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Centers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Desease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Control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Prevention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Department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Health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Human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Services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2004)</a:t>
            </a:r>
          </a:p>
          <a:p>
            <a:pPr marL="82296" indent="0">
              <a:buNone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2)  4-х-бальный код Университета штата Вашингтон (1999) </a:t>
            </a:r>
          </a:p>
          <a:p>
            <a:pPr marL="82296" indent="0">
              <a:buNone/>
            </a:pP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3)  Канадская диагностическая система.</a:t>
            </a:r>
          </a:p>
          <a:p>
            <a:endParaRPr lang="ru-RU" dirty="0"/>
          </a:p>
        </p:txBody>
      </p:sp>
      <p:pic>
        <p:nvPicPr>
          <p:cNvPr id="1026" name="Picture 2" descr="https://logos-world.net/wp-content/uploads/2021/08/CDC-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5184576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</TotalTime>
  <Words>541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Bahnschrift SemiLight</vt:lpstr>
      <vt:lpstr>Bahnschrift SemiLight SemiConde</vt:lpstr>
      <vt:lpstr>Barlow Condensed</vt:lpstr>
      <vt:lpstr>Calibri</vt:lpstr>
      <vt:lpstr>Calibri Light</vt:lpstr>
      <vt:lpstr>Wingdings</vt:lpstr>
      <vt:lpstr>Ретро</vt:lpstr>
      <vt:lpstr>   Плод и алкоголь</vt:lpstr>
      <vt:lpstr>Презентация PowerPoint</vt:lpstr>
      <vt:lpstr>Расстройства алкогольного спектра плода (FASD) включает: </vt:lpstr>
      <vt:lpstr>Главными клиническими проявлением ФАС </vt:lpstr>
      <vt:lpstr>Презентация PowerPoint</vt:lpstr>
      <vt:lpstr>Презентация PowerPoint</vt:lpstr>
      <vt:lpstr>Факторы, влияющие на вероятность рождения ребенка с ФАС </vt:lpstr>
      <vt:lpstr>Распространенности ФАС </vt:lpstr>
      <vt:lpstr>Диагностика ФАС </vt:lpstr>
      <vt:lpstr>Биомаркеры FASD</vt:lpstr>
      <vt:lpstr>Схема цикла метионин-гомоцистеин в печени</vt:lpstr>
      <vt:lpstr> Цитокины и хемокины как биомаркеры нейровоспаления </vt:lpstr>
      <vt:lpstr>Экспрессия связанных с ангиогенезом белков в плаценте</vt:lpstr>
      <vt:lpstr>Воздействие алкоголя на ЦНС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 и алкоголь</dc:title>
  <dc:creator>User_PC</dc:creator>
  <cp:lastModifiedBy>User</cp:lastModifiedBy>
  <cp:revision>21</cp:revision>
  <dcterms:created xsi:type="dcterms:W3CDTF">2023-03-11T08:36:10Z</dcterms:created>
  <dcterms:modified xsi:type="dcterms:W3CDTF">2023-03-16T18:45:37Z</dcterms:modified>
</cp:coreProperties>
</file>