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64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F5FB"/>
    <a:srgbClr val="EFDAFE"/>
    <a:srgbClr val="E3BE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82" autoAdjust="0"/>
    <p:restoredTop sz="94660"/>
  </p:normalViewPr>
  <p:slideViewPr>
    <p:cSldViewPr snapToGrid="0">
      <p:cViewPr varScale="1">
        <p:scale>
          <a:sx n="74" d="100"/>
          <a:sy n="74" d="100"/>
        </p:scale>
        <p:origin x="642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A23243F7-0B39-44EC-9BF7-15524A82871D}" type="datetimeFigureOut">
              <a:rPr lang="ru-RU" smtClean="0"/>
              <a:t>13.03.2022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C575E-869C-48C1-A556-3E2992870910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4210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243F7-0B39-44EC-9BF7-15524A82871D}" type="datetimeFigureOut">
              <a:rPr lang="ru-RU" smtClean="0"/>
              <a:t>13.03.2022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C575E-869C-48C1-A556-3E29928709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3212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243F7-0B39-44EC-9BF7-15524A82871D}" type="datetimeFigureOut">
              <a:rPr lang="ru-RU" smtClean="0"/>
              <a:t>13.03.2022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C575E-869C-48C1-A556-3E2992870910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0107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243F7-0B39-44EC-9BF7-15524A82871D}" type="datetimeFigureOut">
              <a:rPr lang="ru-RU" smtClean="0"/>
              <a:t>13.03.2022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C575E-869C-48C1-A556-3E29928709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77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243F7-0B39-44EC-9BF7-15524A82871D}" type="datetimeFigureOut">
              <a:rPr lang="ru-RU" smtClean="0"/>
              <a:t>13.03.2022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C575E-869C-48C1-A556-3E2992870910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369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243F7-0B39-44EC-9BF7-15524A82871D}" type="datetimeFigureOut">
              <a:rPr lang="ru-RU" smtClean="0"/>
              <a:t>13.03.2022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C575E-869C-48C1-A556-3E29928709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1195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243F7-0B39-44EC-9BF7-15524A82871D}" type="datetimeFigureOut">
              <a:rPr lang="ru-RU" smtClean="0"/>
              <a:t>13.03.2022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C575E-869C-48C1-A556-3E29928709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9665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243F7-0B39-44EC-9BF7-15524A82871D}" type="datetimeFigureOut">
              <a:rPr lang="ru-RU" smtClean="0"/>
              <a:t>13.03.2022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C575E-869C-48C1-A556-3E29928709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8784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243F7-0B39-44EC-9BF7-15524A82871D}" type="datetimeFigureOut">
              <a:rPr lang="ru-RU" smtClean="0"/>
              <a:t>13.03.2022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C575E-869C-48C1-A556-3E29928709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0836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243F7-0B39-44EC-9BF7-15524A82871D}" type="datetimeFigureOut">
              <a:rPr lang="ru-RU" smtClean="0"/>
              <a:t>13.03.2022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C575E-869C-48C1-A556-3E29928709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6543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243F7-0B39-44EC-9BF7-15524A82871D}" type="datetimeFigureOut">
              <a:rPr lang="ru-RU" smtClean="0"/>
              <a:t>13.03.2022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C575E-869C-48C1-A556-3E2992870910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3897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F5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A23243F7-0B39-44EC-9BF7-15524A82871D}" type="datetimeFigureOut">
              <a:rPr lang="ru-RU" smtClean="0"/>
              <a:t>13.03.2022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71C575E-869C-48C1-A556-3E2992870910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2000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89088" y="1435959"/>
            <a:ext cx="9144000" cy="23876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34649" y="559035"/>
            <a:ext cx="11122701" cy="5486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5460" y="747690"/>
            <a:ext cx="1083295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Гродненский государственный медицинский университет</a:t>
            </a:r>
          </a:p>
          <a:p>
            <a:pPr algn="ctr"/>
            <a:r>
              <a:rPr lang="ru-RU" sz="2800" dirty="0" smtClean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Кафедра биологической химии</a:t>
            </a:r>
          </a:p>
          <a:p>
            <a:pPr algn="ctr"/>
            <a:r>
              <a:rPr lang="ru-RU" sz="3200" dirty="0" smtClean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/>
            </a:r>
            <a:br>
              <a:rPr lang="ru-RU" sz="3200" dirty="0" smtClean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</a:br>
            <a:r>
              <a:rPr lang="ru-RU" sz="3200" dirty="0" smtClean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ИНГИБИТОРЫ ПРОТЕАЗЫ КАК АНТИРЕТРОВИРУСНЫЕ ЛЕКАРСТВЕННЫЕ ПРЕПАРАТЫ</a:t>
            </a:r>
          </a:p>
          <a:p>
            <a:pPr algn="ctr"/>
            <a:endParaRPr lang="ru-RU" sz="3200" dirty="0"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  <a:p>
            <a:pPr algn="r"/>
            <a:r>
              <a:rPr lang="ru-RU" sz="2400" b="1" dirty="0" smtClean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Докладчик: </a:t>
            </a:r>
            <a:r>
              <a:rPr lang="ru-RU" sz="2400" dirty="0" err="1" smtClean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Ярошук</a:t>
            </a:r>
            <a:r>
              <a:rPr lang="ru-RU" sz="2400" dirty="0" smtClean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 Ольга, </a:t>
            </a:r>
          </a:p>
          <a:p>
            <a:pPr algn="r"/>
            <a:r>
              <a:rPr lang="ru-RU" sz="2400" dirty="0" smtClean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лечебный факультет, 2 курс, 20 группа</a:t>
            </a:r>
          </a:p>
          <a:p>
            <a:pPr algn="r"/>
            <a:endParaRPr lang="ru-RU" sz="2400" dirty="0"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  <a:p>
            <a:pPr algn="r"/>
            <a:r>
              <a:rPr lang="ru-RU" sz="2400" b="1" dirty="0" smtClean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Научный руководитель: </a:t>
            </a:r>
            <a:r>
              <a:rPr lang="ru-RU" sz="2400" dirty="0" err="1" smtClean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Курбат</a:t>
            </a:r>
            <a:r>
              <a:rPr lang="ru-RU" sz="2400" dirty="0" smtClean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 М.Н.,</a:t>
            </a:r>
          </a:p>
          <a:p>
            <a:pPr algn="r"/>
            <a:r>
              <a:rPr lang="ru-RU" sz="2400" dirty="0" smtClean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канд. мед. наук, доцент</a:t>
            </a:r>
            <a:endParaRPr lang="ru-RU" sz="2400" dirty="0"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97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34643" y="706621"/>
            <a:ext cx="6763871" cy="29852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448090" y="829546"/>
            <a:ext cx="67504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Ритонавир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 (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Ritonavir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) -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ш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ироко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используется в качестве бустера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для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других ингибиторов вирусной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протеазы.</a:t>
            </a:r>
          </a:p>
          <a:p>
            <a:pPr marL="285750" indent="-285750" algn="ctr">
              <a:buFont typeface="Courier New" panose="02070309020205020404" pitchFamily="49" charset="0"/>
              <a:buChar char="o"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Лучше усваивается при приеме вместе с пищей</a:t>
            </a:r>
          </a:p>
          <a:p>
            <a:pPr marL="285750" indent="-285750" algn="ctr">
              <a:buFont typeface="Courier New" panose="02070309020205020404" pitchFamily="49" charset="0"/>
              <a:buChar char="o"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Время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достижения максимальной концентрации в крови варьирует от 2 ч до 4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ч</a:t>
            </a:r>
          </a:p>
          <a:p>
            <a:pPr marL="285750" indent="-285750" algn="ctr">
              <a:buFont typeface="Courier New" panose="02070309020205020404" pitchFamily="49" charset="0"/>
              <a:buChar char="o"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 С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белками плазмы крови связывается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98-99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% препарата. </a:t>
            </a:r>
            <a:endParaRPr lang="ru-RU" dirty="0" smtClean="0">
              <a:solidFill>
                <a:schemeClr val="bg2">
                  <a:lumMod val="25000"/>
                </a:schemeClr>
              </a:solidFill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  <a:p>
            <a:pPr marL="285750" indent="-285750" algn="ctr">
              <a:buFont typeface="Courier New" panose="02070309020205020404" pitchFamily="49" charset="0"/>
              <a:buChar char="o"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Т1/2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варьирует от 3 до 5 ч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.</a:t>
            </a:r>
          </a:p>
          <a:p>
            <a:pPr marL="285750" indent="-285750" algn="ctr">
              <a:buFont typeface="Courier New" panose="02070309020205020404" pitchFamily="49" charset="0"/>
              <a:buChar char="o"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Выводится с фекалиями (20-40%) в неизмененном виде. </a:t>
            </a:r>
          </a:p>
          <a:p>
            <a:endParaRPr lang="ru-RU" dirty="0"/>
          </a:p>
        </p:txBody>
      </p:sp>
      <p:pic>
        <p:nvPicPr>
          <p:cNvPr id="5122" name="Picture 2" descr="Ритонавир — Википеди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403796"/>
            <a:ext cx="4599012" cy="4319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43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02306" y="2502870"/>
            <a:ext cx="6790765" cy="39703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5002306" y="2502870"/>
            <a:ext cx="679076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Типранавир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 (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Tipranavir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). </a:t>
            </a:r>
            <a:endParaRPr lang="ru-RU" b="1" dirty="0" smtClean="0">
              <a:solidFill>
                <a:schemeClr val="bg2">
                  <a:lumMod val="25000"/>
                </a:schemeClr>
              </a:solidFill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  <a:p>
            <a:pPr marL="285750" indent="-285750" algn="ctr">
              <a:buFont typeface="Courier New" panose="02070309020205020404" pitchFamily="49" charset="0"/>
              <a:buChar char="o"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При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приеме внутрь максимальная концентрация в плазме достигается в течение 1-5 ч и ее величина зависит от дозы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.</a:t>
            </a:r>
          </a:p>
          <a:p>
            <a:pPr marL="285750" indent="-285750" algn="ctr">
              <a:buFont typeface="Courier New" panose="02070309020205020404" pitchFamily="49" charset="0"/>
              <a:buChar char="o"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Типранавир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 почти полностью связывается с плазменными белками (&gt;99,9%). </a:t>
            </a:r>
            <a:endParaRPr lang="ru-RU" dirty="0" smtClean="0">
              <a:solidFill>
                <a:schemeClr val="bg2">
                  <a:lumMod val="25000"/>
                </a:schemeClr>
              </a:solidFill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  <a:p>
            <a:pPr marL="285750" indent="-285750" algn="ctr">
              <a:buFont typeface="Courier New" panose="02070309020205020404" pitchFamily="49" charset="0"/>
              <a:buChar char="o"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Препарат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находится в организме в неизменном виде и мало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метаболизируется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 ферментами. </a:t>
            </a:r>
            <a:endParaRPr lang="ru-RU" dirty="0" smtClean="0">
              <a:solidFill>
                <a:schemeClr val="bg2">
                  <a:lumMod val="25000"/>
                </a:schemeClr>
              </a:solidFill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  <a:p>
            <a:pPr marL="285750" indent="-285750" algn="ctr">
              <a:buFont typeface="Courier New" panose="02070309020205020404" pitchFamily="49" charset="0"/>
              <a:buChar char="o"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Большая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часть введенной дозы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типранавира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выводится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кишечником в неизмененном виде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.</a:t>
            </a:r>
          </a:p>
          <a:p>
            <a:pPr marL="285750" indent="-285750" algn="ctr">
              <a:buFont typeface="Courier New" panose="02070309020205020404" pitchFamily="49" charset="0"/>
              <a:buChar char="o"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 Резистентность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ВИЧ к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типранавиру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 вырабатывается медленно. Препарат сохраняет свою эффективность при наличии резистентности вируса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к другим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ингибиторам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протеазы. </a:t>
            </a:r>
            <a:endParaRPr lang="ru-RU" dirty="0">
              <a:solidFill>
                <a:schemeClr val="bg2">
                  <a:lumMod val="25000"/>
                </a:schemeClr>
              </a:solidFill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</p:txBody>
      </p:sp>
      <p:pic>
        <p:nvPicPr>
          <p:cNvPr id="7170" name="Picture 2" descr="Типранавир — Википед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81" y="976123"/>
            <a:ext cx="5034990" cy="3511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39264" y="798490"/>
            <a:ext cx="668319" cy="1056068"/>
          </a:xfrm>
          <a:prstGeom prst="rect">
            <a:avLst/>
          </a:prstGeom>
          <a:solidFill>
            <a:srgbClr val="DD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027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1014" y="808286"/>
            <a:ext cx="696557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АРТ более эффективна при 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употреблении нескольких препаратов, атакующих вирус на различных стадиях его жизненного цикла. Был проведен ряд исследований, в ходе которых сравнивали эффект от приема </a:t>
            </a:r>
            <a:r>
              <a:rPr lang="ru-RU" sz="2000" dirty="0" err="1">
                <a:solidFill>
                  <a:schemeClr val="bg2">
                    <a:lumMod val="25000"/>
                  </a:schemeClr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лопинавира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/</a:t>
            </a:r>
            <a:r>
              <a:rPr lang="ru-RU" sz="2000" dirty="0" err="1">
                <a:solidFill>
                  <a:schemeClr val="bg2">
                    <a:lumMod val="25000"/>
                  </a:schemeClr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ритонавира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(только ингибиторов протеаз) и их комплекса с </a:t>
            </a:r>
            <a:r>
              <a:rPr lang="ru-RU" sz="2000" dirty="0" err="1">
                <a:solidFill>
                  <a:schemeClr val="bg2">
                    <a:lumMod val="25000"/>
                  </a:schemeClr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зидовудином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 и </a:t>
            </a:r>
            <a:r>
              <a:rPr lang="ru-RU" sz="2000" dirty="0" err="1">
                <a:solidFill>
                  <a:schemeClr val="bg2">
                    <a:lumMod val="25000"/>
                  </a:schemeClr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ламивудином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. </a:t>
            </a:r>
            <a:endParaRPr lang="ru-RU" sz="2000" dirty="0" smtClean="0">
              <a:solidFill>
                <a:schemeClr val="bg2">
                  <a:lumMod val="25000"/>
                </a:schemeClr>
              </a:solidFill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  <a:p>
            <a:pPr algn="just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Исследование </a:t>
            </a: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MONARK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(</a:t>
            </a: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Monotherapy Antiretroviral </a:t>
            </a:r>
            <a:r>
              <a:rPr lang="en-US" sz="2000" b="1" dirty="0" err="1">
                <a:solidFill>
                  <a:schemeClr val="bg2">
                    <a:lumMod val="25000"/>
                  </a:schemeClr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Kaltera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) 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включало 138 пациентов с вирусной нагрузкой &lt; 100 000 копий/мл и CD4+ количеством клеток &gt; 100 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клеток/мл</a:t>
            </a:r>
          </a:p>
          <a:p>
            <a:pPr algn="just"/>
            <a:endParaRPr lang="ru-RU" sz="2000" dirty="0">
              <a:solidFill>
                <a:schemeClr val="bg2">
                  <a:lumMod val="25000"/>
                </a:schemeClr>
              </a:solidFill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  <a:p>
            <a:pPr algn="just"/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После 24 недель 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наблюдения статистически значимых различий между скоростью вирусологического подавления 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не 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было(&lt; 400 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копий/мл). 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Тем не менее, большая часть пациентов в группе тройной лекарственной терапии имела вирусные нагрузки 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&lt;50 копий 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на 48-й неделе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, 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в группе </a:t>
            </a:r>
            <a:r>
              <a:rPr lang="ru-RU" sz="2000" dirty="0" err="1" smtClean="0">
                <a:solidFill>
                  <a:schemeClr val="bg2">
                    <a:lumMod val="25000"/>
                  </a:schemeClr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монотерапии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 - 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&lt;55</a:t>
            </a:r>
            <a:r>
              <a:rPr lang="be-BY" sz="2000" dirty="0" smtClean="0">
                <a:solidFill>
                  <a:schemeClr val="bg2">
                    <a:lumMod val="25000"/>
                  </a:schemeClr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 копий</a:t>
            </a:r>
            <a:endParaRPr lang="ru-RU" sz="2000" dirty="0">
              <a:solidFill>
                <a:schemeClr val="bg2">
                  <a:lumMod val="25000"/>
                </a:schemeClr>
              </a:solidFill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</p:txBody>
      </p:sp>
      <p:pic>
        <p:nvPicPr>
          <p:cNvPr id="8203" name="Picture 11" descr="Эксперты опасаются исчезновения с рынка РФ современных препаратов для  АРВ-терапии » Медвестни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3123" y="2030570"/>
            <a:ext cx="3987263" cy="2651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61014" y="808286"/>
            <a:ext cx="45719" cy="1081825"/>
          </a:xfrm>
          <a:prstGeom prst="rect">
            <a:avLst/>
          </a:prstGeom>
          <a:solidFill>
            <a:srgbClr val="DD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3662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7714" y="718699"/>
            <a:ext cx="6790764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Данные 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ОК-исследования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 включают в себя следующее: 42м пациентам было предложено проходить тройную терапию в течении полугода. Их вирусная нагрузка составила &lt; 50 копий/мл. Затем, половина участников была переведена на </a:t>
            </a:r>
            <a:r>
              <a:rPr lang="ru-RU" sz="2000" dirty="0" err="1" smtClean="0">
                <a:solidFill>
                  <a:schemeClr val="bg2">
                    <a:lumMod val="25000"/>
                  </a:schemeClr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монотерапию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  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(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ОК-группа), а остальные пациенты остались на тройной терапии (контрольная группа). Из 21 одного пациента ОК-группы, трое потеряли вирусологическое подавление через две недели (&gt;500 копий/мл), 1 пациент из которых после прекратил лечение. Оставшимся двум были введены </a:t>
            </a:r>
            <a:r>
              <a:rPr lang="ru-RU" sz="2000" dirty="0" err="1">
                <a:solidFill>
                  <a:schemeClr val="bg2">
                    <a:lumMod val="25000"/>
                  </a:schemeClr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нуклеозидные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 </a:t>
            </a:r>
            <a:r>
              <a:rPr lang="ru-RU" sz="2000" dirty="0" err="1">
                <a:solidFill>
                  <a:schemeClr val="bg2">
                    <a:lumMod val="25000"/>
                  </a:schemeClr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ингибторы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 обратной 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транскриптазы и 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их вирусологическая нагрузка восстановилась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.</a:t>
            </a:r>
          </a:p>
          <a:p>
            <a:pPr algn="just"/>
            <a:endParaRPr lang="ru-RU" sz="2000" dirty="0" smtClean="0">
              <a:solidFill>
                <a:schemeClr val="bg2">
                  <a:lumMod val="25000"/>
                </a:schemeClr>
              </a:solidFill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  <a:p>
            <a:pPr algn="just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Результаты исследований показывают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, 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что, 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несмотря на действие </a:t>
            </a:r>
            <a:r>
              <a:rPr lang="ru-RU" sz="2000" dirty="0" err="1">
                <a:solidFill>
                  <a:schemeClr val="bg2">
                    <a:lumMod val="25000"/>
                  </a:schemeClr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монотерапии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,</a:t>
            </a:r>
            <a:r>
              <a:rPr lang="ru-RU" sz="2000" dirty="0"/>
              <a:t> 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использование различных препаратов улучшает результаты 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лечения.</a:t>
            </a:r>
            <a:endParaRPr lang="ru-RU" sz="2000" dirty="0">
              <a:solidFill>
                <a:schemeClr val="bg2">
                  <a:lumMod val="25000"/>
                </a:schemeClr>
              </a:solidFill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  <a:p>
            <a:endParaRPr lang="ru-RU" dirty="0"/>
          </a:p>
        </p:txBody>
      </p:sp>
      <p:pic>
        <p:nvPicPr>
          <p:cNvPr id="10242" name="Picture 2" descr="Когда нужно начинать прием АРВ-терапии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3430" y="1777285"/>
            <a:ext cx="3680102" cy="2814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82580" y="837127"/>
            <a:ext cx="115134" cy="940158"/>
          </a:xfrm>
          <a:prstGeom prst="rect">
            <a:avLst/>
          </a:prstGeom>
          <a:solidFill>
            <a:srgbClr val="DD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162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0375" y="501337"/>
            <a:ext cx="11235096" cy="17077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813944" y="970504"/>
            <a:ext cx="77867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Спасибо за внимание!!!</a:t>
            </a:r>
            <a:endParaRPr lang="ru-RU" sz="4400" dirty="0"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</p:txBody>
      </p:sp>
      <p:sp>
        <p:nvSpPr>
          <p:cNvPr id="5" name="AutoShape 12" descr="blob:https://web.telegram.org/16874a34-bae4-421e-a72f-517de2f8d890"/>
          <p:cNvSpPr>
            <a:spLocks noChangeAspect="1" noChangeArrowheads="1"/>
          </p:cNvSpPr>
          <p:nvPr/>
        </p:nvSpPr>
        <p:spPr bwMode="auto">
          <a:xfrm>
            <a:off x="-1893194" y="-144463"/>
            <a:ext cx="2353569" cy="2353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4" descr="blob:https://web.telegram.org/16874a34-bae4-421e-a72f-517de2f8d89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 descr="6 Surprising Things You May Not Know About HIV/AIDS Today | Johnson &amp;  Johns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330" y="2104502"/>
            <a:ext cx="7799186" cy="4094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6909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2229" y="745901"/>
            <a:ext cx="7340958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Ферменты в медицинской практике находят широкое применение в качестве диагностических 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и 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терапевтических 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средств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. 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Отдельное 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место занимают лекарственные препараты – ингибиторы ферментов.</a:t>
            </a:r>
          </a:p>
          <a:p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Для действия большинства из них мишенью является фермент, изменение активности которого благоприятно влияет на течение заболевания. </a:t>
            </a:r>
            <a:endParaRPr lang="ru-RU" sz="2000" dirty="0" smtClean="0">
              <a:solidFill>
                <a:schemeClr val="bg2">
                  <a:lumMod val="25000"/>
                </a:schemeClr>
              </a:solidFill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  <a:p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Одними 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из таких лекарственных средств являются антиретровирусные препараты, применяющиеся для лечения 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ВИЧ-инфекции.</a:t>
            </a:r>
            <a:endParaRPr lang="ru-RU" sz="2000" dirty="0">
              <a:solidFill>
                <a:schemeClr val="bg2">
                  <a:lumMod val="25000"/>
                </a:schemeClr>
              </a:solidFill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  <a:p>
            <a:endParaRPr lang="ru-RU" dirty="0"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</p:txBody>
      </p:sp>
      <p:pic>
        <p:nvPicPr>
          <p:cNvPr id="1026" name="Picture 2" descr="Ингибирование ферментов — Википед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3055" y="906887"/>
            <a:ext cx="2443068" cy="5177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8241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9378" y="2610781"/>
            <a:ext cx="5114437" cy="3461063"/>
          </a:xfrm>
          <a:prstGeom prst="rect">
            <a:avLst/>
          </a:prstGeom>
        </p:spPr>
      </p:pic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734095" y="1094704"/>
            <a:ext cx="6516710" cy="3477296"/>
          </a:xfrm>
          <a:prstGeom prst="round2DiagRect">
            <a:avLst>
              <a:gd name="adj1" fmla="val 29265"/>
              <a:gd name="adj2" fmla="val 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049627" y="1556079"/>
            <a:ext cx="588564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Вирус иммунодефицита человека (ВИЧ) 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– </a:t>
            </a:r>
            <a:r>
              <a:rPr lang="ru-RU" sz="2000" dirty="0" err="1">
                <a:solidFill>
                  <a:schemeClr val="bg2">
                    <a:lumMod val="50000"/>
                  </a:schemeClr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ретровирус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, </a:t>
            </a: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поражающий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 CD4-</a:t>
            </a: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лимфоциты 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и </a:t>
            </a: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ослабляющий 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защиту от многих инфекций и некоторых типов рака, с которыми может справиться иммунитет здорового человека. </a:t>
            </a: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Самой 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поздней стадией ВИЧ-инфекции является 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синдром приобретенного иммунодефицита (СПИД)</a:t>
            </a:r>
          </a:p>
        </p:txBody>
      </p:sp>
      <p:sp>
        <p:nvSpPr>
          <p:cNvPr id="7" name="AutoShape 6" descr="Approvato il primo farmaco iniettabile al mondo per prevenire l'HIV/AID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8" descr="Approvato il primo farmaco iniettabile al mondo per prevenire l'HIV/AID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12775" y="708338"/>
            <a:ext cx="211473" cy="1068947"/>
          </a:xfrm>
          <a:prstGeom prst="rect">
            <a:avLst/>
          </a:prstGeom>
          <a:solidFill>
            <a:srgbClr val="DD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417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8738" y="730285"/>
            <a:ext cx="6949524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Антиретровирусная терапия (АРВТ)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– специфическое противовирусное лечение 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ВИЧ-инфекции, подразумевающий комбинацию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лекарственных средств, относящихся к различным 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классам</a:t>
            </a:r>
          </a:p>
          <a:p>
            <a:endParaRPr lang="ru-RU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  <a:p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Направлена на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:</a:t>
            </a:r>
            <a:endParaRPr lang="ru-RU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снижение в плазме уровня РНК ВИЧ до неопределенного значения (т е &lt; 20-50 копий/мл) </a:t>
            </a:r>
            <a:endParaRPr lang="ru-RU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восстановление уровня числа CD4-клеток до нормального (восстановление или реконструкция иммунитета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Повышение продолжительности жизни ВИЧ-инфицированных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Снижение риска передачи вируса окружающим людям </a:t>
            </a:r>
          </a:p>
          <a:p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9222" name="Picture 6" descr="Новости по теме антиретровирусная терап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5023" y="1619058"/>
            <a:ext cx="4423543" cy="3208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2900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blob:https://web.telegram.org/bee4d345-a6d9-454c-a0fa-668bbf2c874d"/>
          <p:cNvSpPr>
            <a:spLocks noChangeAspect="1" noChangeArrowheads="1"/>
          </p:cNvSpPr>
          <p:nvPr/>
        </p:nvSpPr>
        <p:spPr bwMode="auto">
          <a:xfrm>
            <a:off x="155574" y="-144463"/>
            <a:ext cx="9369425" cy="9369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https://i-base.info/guides/wp-content/uploads/2021/03/simple-HIV-lifecycle-202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49" b="3034"/>
          <a:stretch/>
        </p:blipFill>
        <p:spPr bwMode="auto">
          <a:xfrm>
            <a:off x="4337610" y="226516"/>
            <a:ext cx="6699369" cy="6342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3167148"/>
            <a:ext cx="41820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e-BY" sz="2400" u="sng" dirty="0" smtClean="0">
                <a:solidFill>
                  <a:schemeClr val="bg2">
                    <a:lumMod val="25000"/>
                  </a:schemeClr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Жизненный цикл ВИЧ</a:t>
            </a:r>
            <a:endParaRPr lang="ru-RU" sz="2400" u="sng" dirty="0">
              <a:solidFill>
                <a:schemeClr val="bg2">
                  <a:lumMod val="25000"/>
                </a:schemeClr>
              </a:solidFill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3639" y="785611"/>
            <a:ext cx="811369" cy="1107583"/>
          </a:xfrm>
          <a:prstGeom prst="rect">
            <a:avLst/>
          </a:prstGeom>
          <a:solidFill>
            <a:srgbClr val="DD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1191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2405" y="692500"/>
            <a:ext cx="599738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ВИЧ-протеаза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 является </a:t>
            </a:r>
            <a:r>
              <a:rPr lang="ru-RU" sz="2000" dirty="0" err="1">
                <a:solidFill>
                  <a:schemeClr val="bg2">
                    <a:lumMod val="25000"/>
                  </a:schemeClr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гомодимерной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 </a:t>
            </a:r>
            <a:r>
              <a:rPr lang="ru-RU" sz="2000" dirty="0" err="1">
                <a:solidFill>
                  <a:schemeClr val="bg2">
                    <a:lumMod val="25000"/>
                  </a:schemeClr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аспартилпротеазой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, каждый мономер состоит из 99 аминокислотных остатков с каталитическим </a:t>
            </a:r>
            <a:r>
              <a:rPr lang="ru-RU" sz="2000" dirty="0" err="1">
                <a:solidFill>
                  <a:schemeClr val="bg2">
                    <a:lumMod val="25000"/>
                  </a:schemeClr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Asp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 в 25 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положении.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 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Протеаза 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ВИЧ-1 расщепляет предшественника </a:t>
            </a:r>
            <a:r>
              <a:rPr lang="ru-RU" sz="2000" dirty="0" err="1">
                <a:solidFill>
                  <a:schemeClr val="bg2">
                    <a:lumMod val="25000"/>
                  </a:schemeClr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полипротеина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 </a:t>
            </a:r>
            <a:r>
              <a:rPr lang="ru-RU" sz="2000" dirty="0" err="1" smtClean="0">
                <a:solidFill>
                  <a:schemeClr val="bg2">
                    <a:lumMod val="25000"/>
                  </a:schemeClr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Gag-Pol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  </a:t>
            </a:r>
            <a:r>
              <a:rPr lang="be-BY" sz="2000" dirty="0" smtClean="0">
                <a:solidFill>
                  <a:schemeClr val="bg2">
                    <a:lumMod val="25000"/>
                  </a:schemeClr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с 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образованием активных белков: протеазы, обратной транскриптазы, </a:t>
            </a:r>
            <a:r>
              <a:rPr lang="ru-RU" sz="2000" dirty="0" err="1" smtClean="0">
                <a:solidFill>
                  <a:schemeClr val="bg2">
                    <a:lumMod val="25000"/>
                  </a:schemeClr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интегразы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, </a:t>
            </a:r>
            <a:r>
              <a:rPr lang="ru-RU" sz="2000" dirty="0" err="1" smtClean="0">
                <a:solidFill>
                  <a:schemeClr val="bg2">
                    <a:lumMod val="25000"/>
                  </a:schemeClr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рибонуклеазы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 Н</a:t>
            </a:r>
            <a:endParaRPr lang="ru-RU" sz="2000" dirty="0">
              <a:solidFill>
                <a:schemeClr val="bg2">
                  <a:lumMod val="25000"/>
                </a:schemeClr>
              </a:solidFill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</p:txBody>
      </p:sp>
      <p:pic>
        <p:nvPicPr>
          <p:cNvPr id="2050" name="Picture 2" descr="파일:HIV protease 1KJF.png - 위키백과, 우리 모두의 백과사전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0466" y="570404"/>
            <a:ext cx="4518561" cy="2798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t="5603" r="10033"/>
          <a:stretch/>
        </p:blipFill>
        <p:spPr>
          <a:xfrm>
            <a:off x="329451" y="3514128"/>
            <a:ext cx="6595784" cy="295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883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IV Treatment: The Basics | NI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77"/>
          <a:stretch/>
        </p:blipFill>
        <p:spPr bwMode="auto">
          <a:xfrm>
            <a:off x="6091080" y="2814554"/>
            <a:ext cx="5638003" cy="3615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425966" y="510669"/>
            <a:ext cx="5856845" cy="425305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243200" y="929038"/>
            <a:ext cx="422237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Активность фермента протеазы ВИЧ-1 может быть подавлена путем блокирования активного центра протеазы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.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/>
            </a:r>
            <a:br>
              <a:rPr lang="ru-RU" dirty="0">
                <a:solidFill>
                  <a:schemeClr val="bg2">
                    <a:lumMod val="25000"/>
                  </a:schemeClr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</a:b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Незаменимая роль ВИЧ-протеазы в вирусном созревании делает ее основным объектом исследования для разработки лекарств. Большое количество раскодированных белковых структур ВИЧ-протеазы значительно облегчило разработку новых улучшенных ингибиторов.</a:t>
            </a:r>
          </a:p>
        </p:txBody>
      </p:sp>
    </p:spTree>
    <p:extLst>
      <p:ext uri="{BB962C8B-B14F-4D97-AF65-F5344CB8AC3E}">
        <p14:creationId xmlns:p14="http://schemas.microsoft.com/office/powerpoint/2010/main" val="388993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048518" y="2396800"/>
            <a:ext cx="6800044" cy="37863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4867836" y="2581834"/>
            <a:ext cx="711349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Саквинавир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 (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Saquinavir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) -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я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вляется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первым селективным ингибитором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протеазы ВИЧ. </a:t>
            </a:r>
          </a:p>
          <a:p>
            <a:pPr marL="285750" indent="-285750" algn="ctr">
              <a:buFont typeface="Courier New" panose="02070309020205020404" pitchFamily="49" charset="0"/>
              <a:buChar char="o"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Сродство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саквинавира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 к протеазе ВИЧ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в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50 000 раз выше, чем к протеазам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человека. </a:t>
            </a:r>
          </a:p>
          <a:p>
            <a:pPr marL="285750" indent="-285750" algn="ctr">
              <a:buFont typeface="Courier New" panose="02070309020205020404" pitchFamily="49" charset="0"/>
              <a:buChar char="o"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Лучше всасывается при приеме с пищей</a:t>
            </a:r>
          </a:p>
          <a:p>
            <a:pPr marL="285750" indent="-285750" algn="ctr">
              <a:buFont typeface="Courier New" panose="02070309020205020404" pitchFamily="49" charset="0"/>
              <a:buChar char="o"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Препарат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связывается с белками плазмы на 97%, хорошо проникает в ткани. </a:t>
            </a:r>
            <a:endParaRPr lang="ru-RU" dirty="0" smtClean="0">
              <a:solidFill>
                <a:schemeClr val="bg2">
                  <a:lumMod val="25000"/>
                </a:schemeClr>
              </a:solidFill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  <a:p>
            <a:pPr marL="285750" indent="-285750" algn="ctr">
              <a:buFont typeface="Courier New" panose="02070309020205020404" pitchFamily="49" charset="0"/>
              <a:buChar char="o"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Т1/2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составляет 1-2ч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.</a:t>
            </a:r>
          </a:p>
          <a:p>
            <a:pPr marL="285750" indent="-285750" algn="ctr">
              <a:buFont typeface="Courier New" panose="02070309020205020404" pitchFamily="49" charset="0"/>
              <a:buChar char="o"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Выводится препарат из организма через кишечник в виде метаболитов. </a:t>
            </a:r>
            <a:endParaRPr lang="ru-RU" dirty="0" smtClean="0">
              <a:solidFill>
                <a:schemeClr val="bg2">
                  <a:lumMod val="25000"/>
                </a:schemeClr>
              </a:solidFill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  <a:p>
            <a:pPr marL="285750" indent="-285750" algn="ctr">
              <a:buFont typeface="Courier New" panose="02070309020205020404" pitchFamily="49" charset="0"/>
              <a:buChar char="o"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При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применении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саквинавира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, особенно в случае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монотерапии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, развивается резистентность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возбудителей.</a:t>
            </a:r>
            <a:endParaRPr lang="ru-RU" dirty="0">
              <a:solidFill>
                <a:schemeClr val="bg2">
                  <a:lumMod val="25000"/>
                </a:schemeClr>
              </a:solidFill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</p:txBody>
      </p:sp>
      <p:pic>
        <p:nvPicPr>
          <p:cNvPr id="6146" name="Picture 2" descr="Ритонавир — Википед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93" y="658904"/>
            <a:ext cx="5005616" cy="4701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31065" y="772732"/>
            <a:ext cx="347729" cy="1043189"/>
          </a:xfrm>
          <a:prstGeom prst="rect">
            <a:avLst/>
          </a:prstGeom>
          <a:solidFill>
            <a:srgbClr val="DD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241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03412" y="647575"/>
            <a:ext cx="6387354" cy="38124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403412" y="845620"/>
            <a:ext cx="638735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Индинавир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 (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Indinavir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). </a:t>
            </a:r>
            <a:endParaRPr lang="ru-RU" b="1" dirty="0" smtClean="0">
              <a:solidFill>
                <a:schemeClr val="bg2">
                  <a:lumMod val="25000"/>
                </a:schemeClr>
              </a:solidFill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  <a:p>
            <a:pPr marL="285750" indent="-285750" algn="ctr">
              <a:buFont typeface="Courier New" panose="02070309020205020404" pitchFamily="49" charset="0"/>
              <a:buChar char="o"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При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приеме натощак препарат быстро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всасывается.</a:t>
            </a:r>
          </a:p>
          <a:p>
            <a:pPr marL="285750" indent="-285750" algn="ctr">
              <a:buFont typeface="Courier New" panose="02070309020205020404" pitchFamily="49" charset="0"/>
              <a:buChar char="o"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 Максимальная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концентрация в крови достигается через 40-50 мин. </a:t>
            </a:r>
            <a:endParaRPr lang="ru-RU" dirty="0" smtClean="0">
              <a:solidFill>
                <a:schemeClr val="bg2">
                  <a:lumMod val="25000"/>
                </a:schemeClr>
              </a:solidFill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  <a:p>
            <a:pPr marL="285750" indent="-285750" algn="ctr">
              <a:buFont typeface="Courier New" panose="02070309020205020404" pitchFamily="49" charset="0"/>
              <a:buChar char="o"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С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белками плазмы крови связывается 60% препарата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.</a:t>
            </a:r>
          </a:p>
          <a:p>
            <a:pPr marL="285750" indent="-285750" algn="ctr">
              <a:buFont typeface="Courier New" panose="02070309020205020404" pitchFamily="49" charset="0"/>
              <a:buChar char="o"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Период полувыведения составляет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2 ч. </a:t>
            </a:r>
          </a:p>
          <a:p>
            <a:pPr marL="285750" indent="-285750" algn="ctr">
              <a:buFont typeface="Courier New" panose="02070309020205020404" pitchFamily="49" charset="0"/>
              <a:buChar char="o"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Около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80% принятой дозы выводится в виде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метаболитов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и 20% выводится почками в неизмененном виде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.</a:t>
            </a:r>
          </a:p>
          <a:p>
            <a:pPr marL="285750" indent="-285750" algn="ctr">
              <a:buFont typeface="Courier New" panose="02070309020205020404" pitchFamily="49" charset="0"/>
              <a:buChar char="o"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 Обладает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высокой противовирусной активностью, однако к нему быстро развивается резистентность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возбудителей</a:t>
            </a:r>
            <a:endParaRPr lang="ru-RU" dirty="0">
              <a:solidFill>
                <a:schemeClr val="bg2">
                  <a:lumMod val="25000"/>
                </a:schemeClr>
              </a:solidFill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</p:txBody>
      </p:sp>
      <p:pic>
        <p:nvPicPr>
          <p:cNvPr id="4098" name="Picture 2" descr="Индинавир — формул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0766" y="1163768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336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нтеграл">
  <a:themeElements>
    <a:clrScheme name="Интеграл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Интеграл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330</TotalTime>
  <Words>723</Words>
  <Application>Microsoft Office PowerPoint</Application>
  <PresentationFormat>Широкоэкранный</PresentationFormat>
  <Paragraphs>57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Microsoft JhengHei Light</vt:lpstr>
      <vt:lpstr>Calibri</vt:lpstr>
      <vt:lpstr>Courier New</vt:lpstr>
      <vt:lpstr>Tw Cen MT</vt:lpstr>
      <vt:lpstr>Tw Cen MT Condensed</vt:lpstr>
      <vt:lpstr>Wingdings 3</vt:lpstr>
      <vt:lpstr>Интеграл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Администратор</cp:lastModifiedBy>
  <cp:revision>32</cp:revision>
  <dcterms:created xsi:type="dcterms:W3CDTF">2022-03-11T19:15:43Z</dcterms:created>
  <dcterms:modified xsi:type="dcterms:W3CDTF">2022-03-13T21:06:51Z</dcterms:modified>
</cp:coreProperties>
</file>