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CC"/>
    <a:srgbClr val="FFFFCC"/>
    <a:srgbClr val="66FFFF"/>
    <a:srgbClr val="99CCFF"/>
    <a:srgbClr val="CC66FF"/>
    <a:srgbClr val="FFCCFF"/>
    <a:srgbClr val="339933"/>
    <a:srgbClr val="FFFF00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9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92D050"/>
        </a:solidFill>
      </c:spPr>
    </c:floor>
    <c:sideWall>
      <c:thickness val="0"/>
      <c:spPr>
        <a:solidFill>
          <a:srgbClr val="92D050"/>
        </a:solidFill>
      </c:spPr>
    </c:sideWall>
    <c:backWall>
      <c:thickness val="0"/>
      <c:spPr>
        <a:solidFill>
          <a:srgbClr val="92D050"/>
        </a:solidFill>
      </c:spPr>
    </c:backWall>
    <c:plotArea>
      <c:layout>
        <c:manualLayout>
          <c:layoutTarget val="inner"/>
          <c:xMode val="edge"/>
          <c:yMode val="edge"/>
          <c:x val="3.7863047268252237E-2"/>
          <c:y val="1.5627274796866788E-2"/>
          <c:w val="0.93343768427439688"/>
          <c:h val="0.67349164280032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печени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37580649096696E-2"/>
                  <c:y val="-2.246600576126462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3,4</a:t>
                    </a:r>
                    <a:r>
                      <a:rPr lang="en-US" sz="1200" b="0" i="0" u="none" strike="noStrike" baseline="0" dirty="0">
                        <a:effectLst/>
                      </a:rPr>
                      <a:t>±0,45</a:t>
                    </a:r>
                    <a:r>
                      <a:rPr lang="en-US" sz="120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66672534168029E-2"/>
                  <c:y val="-3.275429714158744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2,65</a:t>
                    </a:r>
                    <a:r>
                      <a:rPr lang="en-US" sz="1200" b="0" i="0" u="none" strike="noStrike" baseline="0" dirty="0">
                        <a:effectLst/>
                      </a:rPr>
                      <a:t>±0,43</a:t>
                    </a:r>
                    <a:r>
                      <a:rPr lang="en-US" sz="120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12530542958825E-2"/>
                  <c:y val="-1.889670988937737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3,15</a:t>
                    </a:r>
                    <a:r>
                      <a:rPr lang="en-US" sz="1200" b="0" i="0" u="none" strike="noStrike" baseline="0" dirty="0">
                        <a:effectLst/>
                      </a:rPr>
                      <a:t>±0,15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14599098612365E-2"/>
                  <c:y val="-4.09428714269843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3,44</a:t>
                    </a:r>
                    <a:r>
                      <a:rPr lang="en-US" sz="1200" b="0" i="0" u="none" strike="noStrike" baseline="0">
                        <a:effectLst/>
                      </a:rPr>
                      <a:t>±0,53</a:t>
                    </a:r>
                    <a:endParaRPr lang="en-US" sz="1800" b="0" i="0" u="none" strike="noStrike" baseline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#</c:v>
                </c:pt>
                <c:pt idx="3">
                  <c:v>группа III #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</c:v>
                </c:pt>
                <c:pt idx="1">
                  <c:v>2.65</c:v>
                </c:pt>
                <c:pt idx="2">
                  <c:v>3.15</c:v>
                </c:pt>
                <c:pt idx="3">
                  <c:v>3.44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93-445A-A7B6-D3E19BB866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крови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04414917163662E-2"/>
                  <c:y val="-2.41458786325328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9,32</a:t>
                    </a:r>
                    <a:r>
                      <a:rPr lang="en-US" sz="1200" b="0" i="0" u="none" strike="noStrike" baseline="0">
                        <a:effectLst/>
                      </a:rPr>
                      <a:t>±0,86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5869145424574E-2"/>
                  <c:y val="-1.97366463250115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3,47</a:t>
                    </a:r>
                    <a:r>
                      <a:rPr lang="en-US" sz="1200" b="0" i="0" u="none" strike="noStrike" baseline="0">
                        <a:effectLst/>
                      </a:rPr>
                      <a:t>±1,15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387645482082045E-2"/>
                  <c:y val="-2.05765827606456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5,01</a:t>
                    </a:r>
                    <a:r>
                      <a:rPr lang="en-US" sz="1200" b="0" i="0" u="none" strike="noStrike" baseline="0">
                        <a:effectLst/>
                      </a:rPr>
                      <a:t>±1,,06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142056565036996E-2"/>
                  <c:y val="-2.6455393845128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5,84</a:t>
                    </a:r>
                    <a:r>
                      <a:rPr lang="en-US" sz="1200" b="0" i="0" u="none" strike="noStrike" baseline="0">
                        <a:effectLst/>
                      </a:rPr>
                      <a:t>±1,47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993-445A-A7B6-D3E19BB866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#</c:v>
                </c:pt>
                <c:pt idx="3">
                  <c:v>группа III #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9.32</c:v>
                </c:pt>
                <c:pt idx="1">
                  <c:v>3.47</c:v>
                </c:pt>
                <c:pt idx="2">
                  <c:v>5.01</c:v>
                </c:pt>
                <c:pt idx="3">
                  <c:v>5.84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993-445A-A7B6-D3E19BB866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514400"/>
        <c:axId val="72514960"/>
        <c:axId val="0"/>
      </c:bar3DChart>
      <c:catAx>
        <c:axId val="7251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514960"/>
        <c:crosses val="autoZero"/>
        <c:auto val="1"/>
        <c:lblAlgn val="ctr"/>
        <c:lblOffset val="100"/>
        <c:noMultiLvlLbl val="0"/>
      </c:catAx>
      <c:valAx>
        <c:axId val="72514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51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320578198688698"/>
          <c:y val="3.5240628025457486E-2"/>
          <c:w val="0.15335902848401459"/>
          <c:h val="0.18372179954525142"/>
        </c:manualLayout>
      </c:layout>
      <c:overlay val="0"/>
      <c:spPr>
        <a:solidFill>
          <a:srgbClr val="FFFFCC"/>
        </a:solidFill>
        <a:ln w="38100">
          <a:solidFill>
            <a:srgbClr val="FFDF79"/>
          </a:solidFill>
        </a:ln>
      </c:spPr>
    </c:legend>
    <c:plotVisOnly val="1"/>
    <c:dispBlanksAs val="gap"/>
    <c:showDLblsOverMax val="0"/>
  </c:chart>
  <c:spPr>
    <a:solidFill>
      <a:srgbClr val="FFFFCC"/>
    </a:solidFill>
    <a:ln>
      <a:solidFill>
        <a:srgbClr val="66FFFF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69958675615569E-2"/>
          <c:y val="5.445394956115987E-2"/>
          <c:w val="0.90300982352723336"/>
          <c:h val="0.6259651705366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крови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561996379487247E-2"/>
                  <c:y val="-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2,09</a:t>
                    </a:r>
                    <a:r>
                      <a:rPr lang="en-US" sz="1400" b="0" i="0" u="none" strike="noStrike" baseline="0">
                        <a:effectLst/>
                      </a:rPr>
                      <a:t>±0,27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1,59</a:t>
                    </a:r>
                    <a:r>
                      <a:rPr lang="en-US" sz="1400" b="0" i="0" u="none" strike="noStrike" baseline="0" dirty="0">
                        <a:effectLst/>
                      </a:rPr>
                      <a:t>±0,27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sz="1400" b="0" i="0" u="none" strike="noStrike" baseline="0">
                        <a:effectLst/>
                      </a:rPr>
                      <a:t>±0,59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  <a:r>
                      <a:rPr lang="en-US" sz="1400" b="0" i="0" u="none" strike="noStrike" baseline="0">
                        <a:effectLst/>
                      </a:rPr>
                      <a:t>±0,29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 *</c:v>
                </c:pt>
                <c:pt idx="2">
                  <c:v>группа II #</c:v>
                </c:pt>
                <c:pt idx="3">
                  <c:v>группа III #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2.09</c:v>
                </c:pt>
                <c:pt idx="1">
                  <c:v>1.59</c:v>
                </c:pt>
                <c:pt idx="2">
                  <c:v>2</c:v>
                </c:pt>
                <c:pt idx="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1C-42CD-8BFB-ED96DC893E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печени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3,02</a:t>
                    </a:r>
                    <a:r>
                      <a:rPr lang="en-US" sz="1400" b="0" i="0" u="none" strike="noStrike" baseline="0">
                        <a:effectLst/>
                      </a:rPr>
                      <a:t>±0,72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911070883191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1,14</a:t>
                    </a:r>
                    <a:r>
                      <a:rPr lang="en-US" sz="1400" b="0" i="0" u="none" strike="noStrike" baseline="0" dirty="0">
                        <a:effectLst/>
                      </a:rPr>
                      <a:t>±0,31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291107088319164E-2"/>
                  <c:y val="3.52738584601710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1,61</a:t>
                    </a:r>
                    <a:r>
                      <a:rPr lang="en-US" sz="1400" b="0" i="0" u="none" strike="noStrike" baseline="0">
                        <a:effectLst/>
                      </a:rPr>
                      <a:t>±0,42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2911070883191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1,68</a:t>
                    </a:r>
                    <a:r>
                      <a:rPr lang="en-US" sz="1400" b="0" i="0" u="none" strike="noStrike" baseline="0">
                        <a:effectLst/>
                      </a:rPr>
                      <a:t>±0,26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1C-42CD-8BFB-ED96DC893E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 *</c:v>
                </c:pt>
                <c:pt idx="2">
                  <c:v>группа II #</c:v>
                </c:pt>
                <c:pt idx="3">
                  <c:v>группа III #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3.02</c:v>
                </c:pt>
                <c:pt idx="1">
                  <c:v>1.1399999999999999</c:v>
                </c:pt>
                <c:pt idx="2">
                  <c:v>1.61</c:v>
                </c:pt>
                <c:pt idx="3">
                  <c:v>1.68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61C-42CD-8BFB-ED96DC893E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20928"/>
        <c:axId val="110421488"/>
      </c:barChart>
      <c:catAx>
        <c:axId val="11042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421488"/>
        <c:crosses val="autoZero"/>
        <c:auto val="1"/>
        <c:lblAlgn val="ctr"/>
        <c:lblOffset val="100"/>
        <c:noMultiLvlLbl val="0"/>
      </c:catAx>
      <c:valAx>
        <c:axId val="11042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0420928"/>
        <c:crosses val="autoZero"/>
        <c:crossBetween val="between"/>
      </c:valAx>
      <c:spPr>
        <a:solidFill>
          <a:srgbClr val="92D050"/>
        </a:solidFill>
      </c:spPr>
    </c:plotArea>
    <c:legend>
      <c:legendPos val="t"/>
      <c:layout>
        <c:manualLayout>
          <c:xMode val="edge"/>
          <c:yMode val="edge"/>
          <c:x val="0.36784470691163607"/>
          <c:y val="6.9882172421093666E-2"/>
          <c:w val="0.26708825459317587"/>
          <c:h val="8.5640903631252707E-2"/>
        </c:manualLayout>
      </c:layout>
      <c:overlay val="0"/>
      <c:spPr>
        <a:solidFill>
          <a:srgbClr val="FFFFCC"/>
        </a:solidFill>
        <a:ln w="28575">
          <a:solidFill>
            <a:srgbClr val="FFDF79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92D050"/>
        </a:solidFill>
      </c:spPr>
    </c:floor>
    <c:sideWall>
      <c:thickness val="0"/>
      <c:spPr>
        <a:solidFill>
          <a:srgbClr val="92D050"/>
        </a:solidFill>
      </c:spPr>
    </c:sideWall>
    <c:backWall>
      <c:thickness val="0"/>
      <c:spPr>
        <a:solidFill>
          <a:srgbClr val="92D050"/>
        </a:solidFill>
      </c:spPr>
    </c:backWall>
    <c:plotArea>
      <c:layout>
        <c:manualLayout>
          <c:layoutTarget val="inner"/>
          <c:xMode val="edge"/>
          <c:yMode val="edge"/>
          <c:x val="8.3848333522238597E-2"/>
          <c:y val="4.0839895013123358E-2"/>
          <c:w val="0.8975258090981344"/>
          <c:h val="0.615097165129800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печени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36969678665693E-3"/>
                  <c:y val="-2.2515228804364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131</a:t>
                    </a:r>
                    <a:r>
                      <a:rPr lang="en-US" sz="1400" b="0" i="0" u="none" strike="noStrike" baseline="0" dirty="0">
                        <a:effectLst/>
                      </a:rPr>
                      <a:t>±17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  <a:r>
                      <a:rPr lang="en-US" sz="1400" b="0" i="0" u="none" strike="noStrike" baseline="0">
                        <a:effectLst/>
                      </a:rPr>
                      <a:t>±13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78445967003386E-17"/>
                  <c:y val="-2.25152288043645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</a:t>
                    </a:r>
                    <a:r>
                      <a:rPr lang="en-US" sz="1400" b="0" i="0" u="none" strike="noStrike" baseline="0">
                        <a:effectLst/>
                      </a:rPr>
                      <a:t>±15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123232262218977E-3"/>
                  <c:y val="-1.87626906703037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r>
                      <a:rPr lang="en-US" sz="1400" b="0" i="0" u="none" strike="noStrike" baseline="0">
                        <a:effectLst/>
                      </a:rPr>
                      <a:t>±8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*</c:v>
                </c:pt>
                <c:pt idx="3">
                  <c:v>группа III *#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</c:v>
                </c:pt>
                <c:pt idx="1">
                  <c:v>97</c:v>
                </c:pt>
                <c:pt idx="2">
                  <c:v>94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9C-49EF-A45D-5BB4F69C7E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крови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23232262219009E-2"/>
                  <c:y val="-1.876269067030377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66</a:t>
                    </a:r>
                    <a:r>
                      <a:rPr lang="en-US" sz="1400" b="0" i="0" u="none" strike="noStrike" baseline="0" dirty="0">
                        <a:effectLst/>
                      </a:rPr>
                      <a:t>±4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47878714662834E-2"/>
                  <c:y val="-1.50101525362430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  <a:r>
                      <a:rPr lang="en-US" sz="1400" b="0" i="0" u="none" strike="noStrike" baseline="0">
                        <a:effectLst/>
                      </a:rPr>
                      <a:t>±9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21818071994158E-2"/>
                  <c:y val="-2.25152288043645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  <a:r>
                      <a:rPr lang="en-US" sz="1400" b="0" i="0" u="none" strike="noStrike" baseline="0" dirty="0">
                        <a:effectLst/>
                      </a:rPr>
                      <a:t>±11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109494845772261E-2"/>
                  <c:y val="-1.87626906703037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</a:t>
                    </a:r>
                    <a:r>
                      <a:rPr lang="en-US" sz="1400" b="0" i="0" u="none" strike="noStrike" baseline="0" dirty="0">
                        <a:effectLst/>
                      </a:rPr>
                      <a:t>±2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89C-49EF-A45D-5BB4F69C7E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*</c:v>
                </c:pt>
                <c:pt idx="3">
                  <c:v>группа III *#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60</c:v>
                </c:pt>
                <c:pt idx="2">
                  <c:v>57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9C-49EF-A45D-5BB4F69C7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424288"/>
        <c:axId val="110424848"/>
        <c:axId val="0"/>
      </c:bar3DChart>
      <c:catAx>
        <c:axId val="1104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424848"/>
        <c:crosses val="autoZero"/>
        <c:auto val="1"/>
        <c:lblAlgn val="ctr"/>
        <c:lblOffset val="100"/>
        <c:noMultiLvlLbl val="0"/>
      </c:catAx>
      <c:valAx>
        <c:axId val="11042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424288"/>
        <c:crosses val="autoZero"/>
        <c:crossBetween val="between"/>
      </c:valAx>
      <c:spPr>
        <a:solidFill>
          <a:srgbClr val="FFDED9"/>
        </a:solidFill>
      </c:spPr>
    </c:plotArea>
    <c:legend>
      <c:legendPos val="t"/>
      <c:layout>
        <c:manualLayout>
          <c:xMode val="edge"/>
          <c:yMode val="edge"/>
          <c:x val="0.38867804024496938"/>
          <c:y val="5.7216940454629536E-2"/>
          <c:w val="0.26708825459317587"/>
          <c:h val="8.6618338360685623E-2"/>
        </c:manualLayout>
      </c:layout>
      <c:overlay val="0"/>
      <c:spPr>
        <a:solidFill>
          <a:srgbClr val="FFFFCC"/>
        </a:solidFill>
        <a:ln w="28575">
          <a:solidFill>
            <a:srgbClr val="FFDF79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92D050"/>
        </a:solidFill>
      </c:spPr>
    </c:sideWall>
    <c:backWall>
      <c:thickness val="0"/>
      <c:spPr>
        <a:solidFill>
          <a:srgbClr val="92D05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Альбумины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82548542106037E-2"/>
                  <c:y val="-2.244700083829069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36</a:t>
                    </a:r>
                    <a:r>
                      <a:rPr lang="en-US" sz="1400" b="0" i="0" u="none" strike="noStrike" baseline="0">
                        <a:effectLst/>
                      </a:rPr>
                      <a:t>±3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21372291903249E-2"/>
                  <c:y val="-2.24470008382906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  <a:r>
                      <a:rPr lang="en-US" sz="1400" b="0" i="0" u="none" strike="noStrike" baseline="0" dirty="0">
                        <a:effectLst/>
                      </a:rPr>
                      <a:t>±3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2156458705107E-2"/>
                  <c:y val="-2.56537152437607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  <a:r>
                      <a:rPr lang="en-US" sz="1400" b="0" i="0" u="none" strike="noStrike" baseline="0">
                        <a:effectLst/>
                      </a:rPr>
                      <a:t>±2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407841668018573E-3"/>
                  <c:y val="-2.88604296492308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r>
                      <a:rPr lang="en-US" sz="1400" b="0" i="0" u="none" strike="noStrike" baseline="0">
                        <a:effectLst/>
                      </a:rPr>
                      <a:t>±1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*</c:v>
                </c:pt>
                <c:pt idx="3">
                  <c:v>группа III 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9F-4A71-B558-9A44C80B26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Глобулины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62156458705107E-2"/>
                  <c:y val="-1.9240286432820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en-US" sz="1400" b="0" i="0" u="none" strike="noStrike" baseline="0">
                        <a:effectLst/>
                      </a:rPr>
                      <a:t>±4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262156458705107E-2"/>
                  <c:y val="-1.28268576218803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  <a:r>
                      <a:rPr lang="en-US" sz="1400" b="0" i="0" u="none" strike="noStrike" baseline="0">
                        <a:effectLst/>
                      </a:rPr>
                      <a:t>±8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41764375304178E-2"/>
                  <c:y val="-1.28268576218803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  <a:r>
                      <a:rPr lang="en-US" sz="1400" b="0" i="0" u="none" strike="noStrike" baseline="0">
                        <a:effectLst/>
                      </a:rPr>
                      <a:t>±9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621372291903249E-2"/>
                  <c:y val="-1.60335720273504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r>
                      <a:rPr lang="en-US" sz="1400" b="0" i="0" u="none" strike="noStrike" baseline="0">
                        <a:effectLst/>
                      </a:rPr>
                      <a:t>±2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D9F-4A71-B558-9A44C80B26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*</c:v>
                </c:pt>
                <c:pt idx="3">
                  <c:v>группа III *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33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9F-4A71-B558-9A44C80B26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контрольная группа</c:v>
                </c:pt>
                <c:pt idx="1">
                  <c:v>группа I *</c:v>
                </c:pt>
                <c:pt idx="2">
                  <c:v>группа II *</c:v>
                </c:pt>
                <c:pt idx="3">
                  <c:v>группа III *</c:v>
                </c:pt>
              </c:strCache>
            </c:strRef>
          </c:cat>
          <c:val>
            <c:numRef>
              <c:f>Лист1!$D$2:$D$5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9F-4A71-B558-9A44C80B2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459296"/>
        <c:axId val="110459856"/>
        <c:axId val="0"/>
      </c:bar3DChart>
      <c:catAx>
        <c:axId val="11045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459856"/>
        <c:crosses val="autoZero"/>
        <c:auto val="1"/>
        <c:lblAlgn val="ctr"/>
        <c:lblOffset val="100"/>
        <c:noMultiLvlLbl val="0"/>
      </c:catAx>
      <c:valAx>
        <c:axId val="11045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459296"/>
        <c:crosses val="autoZero"/>
        <c:crossBetween val="between"/>
      </c:valAx>
    </c:plotArea>
    <c:legend>
      <c:legendPos val="t"/>
      <c:layout/>
      <c:overlay val="0"/>
      <c:spPr>
        <a:solidFill>
          <a:srgbClr val="FFFFCC"/>
        </a:solidFill>
        <a:ln w="28575">
          <a:solidFill>
            <a:srgbClr val="FFDF79"/>
          </a:solidFill>
        </a:ln>
      </c:sp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0.15196</cdr:x>
      <cdr:y>0.84</cdr:y>
    </cdr:from>
    <cdr:to>
      <cdr:x>0.79902</cdr:x>
      <cdr:y>0.98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6120" y="3024336"/>
          <a:ext cx="4752536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 w="28575">
          <a:solidFill>
            <a:srgbClr val="FFDF79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>
              <a:solidFill>
                <a:srgbClr val="339933"/>
              </a:solidFill>
            </a:rPr>
            <a:t>* – </a:t>
          </a:r>
          <a:r>
            <a:rPr lang="en-US" sz="1200" b="1" i="1" dirty="0">
              <a:solidFill>
                <a:srgbClr val="339933"/>
              </a:solidFill>
            </a:rPr>
            <a:t>p</a:t>
          </a:r>
          <a:r>
            <a:rPr lang="ru-RU" sz="1200" b="1" i="1" dirty="0">
              <a:solidFill>
                <a:srgbClr val="339933"/>
              </a:solidFill>
            </a:rPr>
            <a:t>&lt;0,05 по отношению к контрольной группе;</a:t>
          </a:r>
        </a:p>
        <a:p xmlns:a="http://schemas.openxmlformats.org/drawingml/2006/main">
          <a:pPr algn="ctr"/>
          <a:r>
            <a:rPr lang="ru-RU" sz="1200" b="1" i="1" dirty="0">
              <a:solidFill>
                <a:srgbClr val="339933"/>
              </a:solidFill>
            </a:rPr>
            <a:t># – </a:t>
          </a:r>
          <a:r>
            <a:rPr lang="en-US" sz="1200" b="1" i="1" dirty="0">
              <a:solidFill>
                <a:srgbClr val="339933"/>
              </a:solidFill>
            </a:rPr>
            <a:t>p</a:t>
          </a:r>
          <a:r>
            <a:rPr lang="ru-RU" sz="1200" b="1" i="1" dirty="0">
              <a:solidFill>
                <a:srgbClr val="339933"/>
              </a:solidFill>
            </a:rPr>
            <a:t>&lt;0,05 по отношению к </a:t>
          </a:r>
          <a:r>
            <a:rPr lang="ru-RU" sz="1200" b="1" i="1" dirty="0" err="1">
              <a:solidFill>
                <a:srgbClr val="339933"/>
              </a:solidFill>
            </a:rPr>
            <a:t>интактным</a:t>
          </a:r>
          <a:r>
            <a:rPr lang="ru-RU" sz="1200" b="1" i="1" dirty="0">
              <a:solidFill>
                <a:srgbClr val="339933"/>
              </a:solidFill>
            </a:rPr>
            <a:t> крысам-</a:t>
          </a:r>
          <a:r>
            <a:rPr lang="ru-RU" sz="1200" b="1" i="1" dirty="0" err="1">
              <a:solidFill>
                <a:srgbClr val="339933"/>
              </a:solidFill>
            </a:rPr>
            <a:t>опухоленосителям</a:t>
          </a:r>
          <a:r>
            <a:rPr lang="ru-RU" sz="1200" b="1" i="1" dirty="0">
              <a:solidFill>
                <a:srgbClr val="339933"/>
              </a:solidFill>
            </a:rPr>
            <a:t>.</a:t>
          </a:r>
        </a:p>
        <a:p xmlns:a="http://schemas.openxmlformats.org/drawingml/2006/main">
          <a:endParaRPr lang="ru-RU" sz="1200" b="1" i="1" dirty="0">
            <a:solidFill>
              <a:srgbClr val="339933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0.06667</cdr:x>
      <cdr:y>0.78106</cdr:y>
    </cdr:from>
    <cdr:to>
      <cdr:x>0.90476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262064"/>
          <a:ext cx="63367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0.20863</cdr:x>
      <cdr:y>0.83966</cdr:y>
    </cdr:from>
    <cdr:to>
      <cdr:x>0.815</cdr:x>
      <cdr:y>0.97325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7704" y="3168352"/>
          <a:ext cx="5544616" cy="5040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 w="28575">
          <a:solidFill>
            <a:srgbClr val="FFDF79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latin typeface="+mn-lt"/>
              <a:ea typeface="+mn-ea"/>
              <a:cs typeface="+mn-cs"/>
            </a:rPr>
            <a:t>* – p&lt;0,05 по отношению к контрольной группе;</a:t>
          </a:r>
        </a:p>
        <a:p xmlns:a="http://schemas.openxmlformats.org/drawingml/2006/main">
          <a:pPr algn="ctr"/>
          <a:r>
            <a:rPr lang="ru-RU" sz="1200" dirty="0">
              <a:latin typeface="+mn-lt"/>
              <a:ea typeface="+mn-ea"/>
              <a:cs typeface="+mn-cs"/>
            </a:rPr>
            <a:t># – p&lt;0,05 по отношению к </a:t>
          </a:r>
          <a:r>
            <a:rPr lang="ru-RU" sz="1200" dirty="0" err="1">
              <a:latin typeface="+mn-lt"/>
              <a:ea typeface="+mn-ea"/>
              <a:cs typeface="+mn-cs"/>
            </a:rPr>
            <a:t>интактным</a:t>
          </a:r>
          <a:r>
            <a:rPr lang="ru-RU" sz="1200" dirty="0">
              <a:latin typeface="+mn-lt"/>
              <a:ea typeface="+mn-ea"/>
              <a:cs typeface="+mn-cs"/>
            </a:rPr>
            <a:t> крысам-</a:t>
          </a:r>
          <a:r>
            <a:rPr lang="ru-RU" sz="1200" dirty="0" err="1">
              <a:latin typeface="+mn-lt"/>
              <a:ea typeface="+mn-ea"/>
              <a:cs typeface="+mn-cs"/>
            </a:rPr>
            <a:t>опухоленосителям</a:t>
          </a:r>
          <a:r>
            <a:rPr lang="ru-RU" sz="1200" dirty="0">
              <a:latin typeface="+mn-lt"/>
              <a:ea typeface="+mn-ea"/>
              <a:cs typeface="+mn-cs"/>
            </a:rPr>
            <a:t>.</a:t>
          </a:r>
        </a:p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0.24048</cdr:x>
      <cdr:y>0.94102</cdr:y>
    </cdr:from>
    <cdr:to>
      <cdr:x>0.76022</cdr:x>
      <cdr:y>0.99557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8948" y="4237125"/>
          <a:ext cx="4752528" cy="245623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 w="28575">
          <a:solidFill>
            <a:srgbClr val="FFDF79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i="1" dirty="0">
              <a:solidFill>
                <a:srgbClr val="339933"/>
              </a:solidFill>
              <a:latin typeface="+mn-lt"/>
              <a:ea typeface="+mn-ea"/>
              <a:cs typeface="+mn-cs"/>
            </a:rPr>
            <a:t>* – </a:t>
          </a:r>
          <a:r>
            <a:rPr lang="en-US" sz="1400" b="1" i="1" dirty="0">
              <a:solidFill>
                <a:srgbClr val="339933"/>
              </a:solidFill>
              <a:latin typeface="+mn-lt"/>
              <a:ea typeface="+mn-ea"/>
              <a:cs typeface="+mn-cs"/>
            </a:rPr>
            <a:t>p</a:t>
          </a:r>
          <a:r>
            <a:rPr lang="ru-RU" sz="1400" b="1" i="1" dirty="0">
              <a:solidFill>
                <a:srgbClr val="339933"/>
              </a:solidFill>
              <a:latin typeface="+mn-lt"/>
              <a:ea typeface="+mn-ea"/>
              <a:cs typeface="+mn-cs"/>
            </a:rPr>
            <a:t>&lt;0,05 по отношению к контрольной группе.</a:t>
          </a:r>
        </a:p>
        <a:p xmlns:a="http://schemas.openxmlformats.org/drawingml/2006/main"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A18CE-3D18-401B-AC66-6A7D98AF82A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0413B-BD99-4C3D-8A6C-93CE5C6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0413B-BD99-4C3D-8A6C-93CE5C6C21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9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0413B-BD99-4C3D-8A6C-93CE5C6C21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7289" cy="3182971"/>
          </a:xfr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ТЕМА: ХАРАКТЕРИСТИКА МЕТАБОЛИЧЕСКОГО ПРОФИЛЯ СЫВОРОТКИ КРОВИ И ПЕЧЕНИ КРЫС С ЛИМФОСАРКОМОЙ ПЛИССА ПРИ ПРИМЕНЕНИИ КОМБИНИРОВАННОЙ ХИМИОТЕРАПИИ </a:t>
            </a:r>
            <a:endParaRPr lang="ru-RU" sz="2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54960"/>
            <a:ext cx="9144000" cy="908720"/>
          </a:xfrm>
          <a:solidFill>
            <a:srgbClr val="CCFFFF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Подготовили: студентки 2 курса, лечебного факультета 19 группы, Коршун Александра и </a:t>
            </a:r>
            <a:r>
              <a:rPr lang="ru-RU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Кривушкина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</a:t>
            </a:r>
          </a:p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доцент кафедры биохимии </a:t>
            </a:r>
            <a:r>
              <a:rPr lang="ru-RU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Маглыш</a:t>
            </a: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Сабина Степановна</a:t>
            </a:r>
          </a:p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4971"/>
            <a:ext cx="4536118" cy="2784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18" y="3164968"/>
            <a:ext cx="4607882" cy="27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90" y="0"/>
            <a:ext cx="9153789" cy="1268760"/>
          </a:xfr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8912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 На основании полученных результатов можно сделать следующие выводы: 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1.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Лимфосаркома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Плисса приводит к достоверному снижению уровня глюкозы, </a:t>
            </a:r>
            <a:r>
              <a:rPr lang="ru-RU" sz="16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холестерола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общего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белка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 его фракций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в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сыворотке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крови и печени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крыс-</a:t>
            </a:r>
            <a:r>
              <a:rPr lang="ru-RU" sz="1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опухоленосителей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, не получавших химиотерапию. 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2.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Применение химиотерапии в комплексе с ПЛ и ЦSH способствует более эффективному изменению исследованных показателей сыворотки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крови и печени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в сторону их контрольных значений, за исключением общего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белка и его фракций, по сравнению с чистой химиотерапией. 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Следовательно, 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использование ПЛ и ЦSH </a:t>
            </a:r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при ЛС Плисса снижает токсическое действие химиотерапии.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500" l="6773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6"/>
            <a:ext cx="1691680" cy="1347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5" b="92593" l="1961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18330"/>
            <a:ext cx="1649895" cy="21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KV (1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830997"/>
            <a:ext cx="9144000" cy="6018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259237" cy="830997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996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FFFFCC"/>
          </a:solidFill>
          <a:ln w="28575">
            <a:solidFill>
              <a:srgbClr val="CC66FF"/>
            </a:solidFill>
          </a:ln>
        </p:spPr>
        <p:txBody>
          <a:bodyPr>
            <a:normAutofit fontScale="62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ru-RU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Низкая избирательность действия и высокая системная токсичность противоопухолевых препаратов представляют собой главную проблему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онкофармакологии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Частота побочных и токсических реакций при проведении химиотерапии злокачественных новообразований достигает </a:t>
            </a:r>
            <a:r>
              <a:rPr lang="ru-RU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100 %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летальность от осложнений </a:t>
            </a:r>
            <a:r>
              <a:rPr lang="ru-RU" sz="2600" b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химиотерапии </a:t>
            </a:r>
            <a:r>
              <a:rPr lang="ru-RU" sz="2600" b="1" smtClean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некоторых 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опухолей достигает </a:t>
            </a:r>
            <a:r>
              <a:rPr lang="ru-RU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20 %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В связи с этим ведутся активные поиски путей снижения токсичности химиотерапии и повышения ее избирательности.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Известны соединения, которые обладают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проокисдантной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активностью, способные </a:t>
            </a:r>
            <a:r>
              <a:rPr lang="ru-RU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усиливать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противоопухолевую активность химиотерапевтических средств за счет модуляции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тиол-дисульфидного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редокс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баланса опухолевых клеток, в частности, одним из таких перспективных соединений является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26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аминотиол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обладающий антиоксидантным действием, является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химиосенсибилизирующим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 радиозащитным агентом. Известно, что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обладает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прооксидантной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активностью за счет модуляции активности фермента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глутатионпероксидазы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что приводит к интенсивному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образовыванию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пероксида водорода в опухолевых клетках.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стимулирует образование внутриклеточного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глутатиона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novo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Активация биосинтеза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глутатиона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не влияет на токсичность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цистеамина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но при накоплении последнего до концентрации </a:t>
            </a:r>
            <a:r>
              <a:rPr lang="ru-RU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200 </a:t>
            </a:r>
            <a:r>
              <a:rPr lang="ru-RU" sz="2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мкМ</a:t>
            </a:r>
            <a:r>
              <a:rPr lang="ru-RU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приводит к ингибированию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глутатионпероксидазы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клетках образуется в результате ферментативного гидролиза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пантетеина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под действием фермента </a:t>
            </a:r>
            <a:r>
              <a:rPr lang="ru-RU" sz="2600" b="1" dirty="0" err="1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пантетеиназы</a:t>
            </a:r>
            <a:r>
              <a:rPr lang="ru-RU" sz="2600" b="1" dirty="0">
                <a:solidFill>
                  <a:srgbClr val="471A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35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984"/>
            <a:ext cx="3779912" cy="5322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7211"/>
            <a:ext cx="9144000" cy="1262195"/>
          </a:xfr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224984"/>
            <a:ext cx="5356696" cy="5633016"/>
          </a:xfrm>
          <a:solidFill>
            <a:srgbClr val="FFFFCC"/>
          </a:solidFill>
          <a:ln w="19050">
            <a:solidFill>
              <a:srgbClr val="CC66FF"/>
            </a:solidFill>
          </a:ln>
        </p:spPr>
        <p:txBody>
          <a:bodyPr numCol="1"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Целью настоящего исследования явилось определение биохимических показателей сыворотки крови и печени крыс с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лимфосаркомой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(ЛС)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Плисса при применении комбинированной химиотерапии.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Лимфосаркома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злокачественная опухоль из незрелых лимфоидных клеток.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Лимфосаркома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Плисса 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(ЛСП)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разработанный профессором Плиссом штамм перевиваемой опухоли, широко используется в исследованиях противораковой активности самых разнообразных и неожиданных веществ.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134" y="6440698"/>
            <a:ext cx="3799046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Рис. 1. Плисс Г. Б.</a:t>
            </a:r>
          </a:p>
        </p:txBody>
      </p:sp>
    </p:spTree>
    <p:extLst>
      <p:ext uri="{BB962C8B-B14F-4D97-AF65-F5344CB8AC3E}">
        <p14:creationId xmlns:p14="http://schemas.microsoft.com/office/powerpoint/2010/main" val="38712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Методы и материалы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solidFill>
            <a:srgbClr val="FFFFCC"/>
          </a:solidFill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sz="2300" dirty="0"/>
              <a:t> 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Эксперимент был выполнен на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самцах крыс линии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Вистар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массой 150–200 г, содержавшихся на стандартном рационе вивария Института биохимии биологически активных соединений НАН Беларуси</a:t>
            </a: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Крыс разделили на 4 группы. Первая группа – контроль. Остальным животным прививали опухоль ЛС Плисса.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Через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 дней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животных-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опухоленосителей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разделили на три опытные группы. Группа I не получала препараты химиотерапии. Животным группы II вводили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доксорубицин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гидрохлорид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23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Dox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дозе 5 мг/кг,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внутрибрюшинно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однократно,  в течение 5 дней. Животные группы III в дополнение к аналогичной инъекции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Dox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получали композицию </a:t>
            </a:r>
            <a:r>
              <a:rPr lang="en-US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пантенола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(ПЛ, 200 мг/кг, </a:t>
            </a:r>
            <a:r>
              <a:rPr lang="ru-RU" sz="23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внутрибрюшинно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цистеамином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(ЦSH, 100 мг/кг, </a:t>
            </a:r>
            <a:r>
              <a:rPr lang="ru-RU" sz="23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внутрибрюшинно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Крысам контрольной группы вводили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эквиобъемное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количество физиологического раствора. После завершения эксперимента крыс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декапитировали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кровь собирали в </a:t>
            </a:r>
            <a:r>
              <a:rPr lang="ru-RU" sz="2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вакутейнер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 активатором </a:t>
            </a: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свертывания и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центрифугировали 15 мин при 3000 об/мин. Печень замораживали в жидком азоте.</a:t>
            </a:r>
            <a:r>
              <a:rPr lang="en-US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В сыворотке крови и печени крыс были исследованы следующие биохимические показатели: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глюкоза, </a:t>
            </a:r>
            <a:r>
              <a:rPr lang="ru-RU" sz="23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холестерол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общий </a:t>
            </a:r>
            <a:r>
              <a:rPr lang="ru-RU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белок, альбумины, глобулины</a:t>
            </a: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Для анализа использовали наборы реагентов НТПК «Анализ-Х» (Беларусь). Полученные результаты обрабатывали методом вариационной статистики.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034"/>
          </a:xfr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 их обсуждение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69731"/>
              </p:ext>
            </p:extLst>
          </p:nvPr>
        </p:nvGraphicFramePr>
        <p:xfrm>
          <a:off x="0" y="1628800"/>
          <a:ext cx="9144661" cy="338437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012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8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38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33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Контроль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 І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 ІІ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 ІІІ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Глюкоза,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ммоль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/л 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9,32±0,86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3,47±1,15*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5,01±1,06*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5,84±1,47*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Холестерол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ммоль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/л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2,09±0,27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1,59±0,27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2,00±0,59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2,10±0,29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Триглицериды,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ммоль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/л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1,31±0,23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3,32±1,24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2,58±0,59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1,87±0,79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 белок, г/л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66±4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60±9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57±11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52±2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*#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Альбумины, г/л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36±3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26±3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27±2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28±1</a:t>
                      </a: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Глобулины, г/л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30±4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33±8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29±9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24±2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*#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0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Альбумины/глобулины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0,76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75890"/>
            <a:ext cx="9144000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Результаты определения биохимических показателей сыворотки крови контрольных и опытных крыс представлены в таблице 1.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altLang="ru-RU" sz="1400" b="1" i="0" u="none" strike="noStrike" cap="none" normalizeH="0" baseline="0" dirty="0" bmk="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аблица 1. Биохимические показатели сыворотки крови контрольных и опытных крыс с ЛС Плисса</a:t>
            </a:r>
            <a:endParaRPr lang="ru-RU" altLang="ru-RU" sz="1400" dirty="0" bmk="_Hlk58942728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103"/>
            <a:ext cx="9144000" cy="16927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Примечание: группа I –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интактные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крысы-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опухоленосители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группа II – крысы-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опухоленосители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получавшие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Dox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дозе 5 мг/кг,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внутрибрюшинно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однократно; группа III – крысы-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опухоленосители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которые кроме указанной дозы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Dox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получали ПЛ в дозе 200 мг/кг и ЦSH в дозе 100 мг/кг,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внутрибрюшинно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течение 5 дней. </a:t>
            </a:r>
          </a:p>
          <a:p>
            <a:pPr marL="82296" indent="0" algn="ctr">
              <a:buNone/>
            </a:pP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* – </a:t>
            </a:r>
            <a:r>
              <a:rPr lang="en-US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p</a:t>
            </a: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&lt;0,05 по отношению к контрольной группе;</a:t>
            </a:r>
          </a:p>
          <a:p>
            <a:pPr marL="82296" indent="0" algn="ctr">
              <a:buNone/>
            </a:pP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# – </a:t>
            </a:r>
            <a:r>
              <a:rPr lang="en-US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p</a:t>
            </a: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&lt;0,05 по отношению к </a:t>
            </a:r>
            <a:r>
              <a:rPr lang="ru-RU" sz="1200" b="1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интактным</a:t>
            </a: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 крысам-</a:t>
            </a:r>
            <a:r>
              <a:rPr lang="ru-RU" sz="1200" b="1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опухоленосителям</a:t>
            </a:r>
            <a:r>
              <a:rPr lang="ru-RU" sz="1200" b="1" i="1" dirty="0">
                <a:solidFill>
                  <a:srgbClr val="339933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СОДЕРЖАНИЯ ГЛЮКОЗЫ В ПЕЧЕНИ И СЫВОРОТКЕ КРОВИ КРЫС С ЛИМФОСАРКОМОЙ ПЛИССА, ПОЛУЧАВШИХ КОМБИНИРОВАННУЮ ХИМИОТЕРАПИЮ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317585"/>
              </p:ext>
            </p:extLst>
          </p:nvPr>
        </p:nvGraphicFramePr>
        <p:xfrm>
          <a:off x="0" y="1124744"/>
          <a:ext cx="91805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0621" y="4533878"/>
            <a:ext cx="4867807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DF7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339933"/>
                </a:solidFill>
              </a:rPr>
              <a:t>* – </a:t>
            </a:r>
            <a:r>
              <a:rPr lang="ru-RU" sz="1100" b="1" i="1" dirty="0">
                <a:solidFill>
                  <a:srgbClr val="339933"/>
                </a:solidFill>
              </a:rPr>
              <a:t>p&lt;0,05</a:t>
            </a:r>
            <a:r>
              <a:rPr lang="ru-RU" sz="1200" b="1" i="1" dirty="0">
                <a:solidFill>
                  <a:srgbClr val="339933"/>
                </a:solidFill>
              </a:rPr>
              <a:t> по отношению к контрольной группе;</a:t>
            </a:r>
          </a:p>
          <a:p>
            <a:pPr algn="ctr"/>
            <a:r>
              <a:rPr lang="ru-RU" sz="1200" b="1" i="1" dirty="0">
                <a:solidFill>
                  <a:srgbClr val="339933"/>
                </a:solidFill>
              </a:rPr>
              <a:t># – p&lt;0,05 по отношению к </a:t>
            </a:r>
            <a:r>
              <a:rPr lang="ru-RU" sz="1200" b="1" i="1" dirty="0" err="1">
                <a:solidFill>
                  <a:srgbClr val="339933"/>
                </a:solidFill>
              </a:rPr>
              <a:t>интактным</a:t>
            </a:r>
            <a:r>
              <a:rPr lang="ru-RU" sz="1200" b="1" i="1" dirty="0">
                <a:solidFill>
                  <a:srgbClr val="339933"/>
                </a:solidFill>
              </a:rPr>
              <a:t> крысам-</a:t>
            </a:r>
            <a:r>
              <a:rPr lang="ru-RU" sz="1200" b="1" i="1" dirty="0" err="1">
                <a:solidFill>
                  <a:srgbClr val="339933"/>
                </a:solidFill>
              </a:rPr>
              <a:t>опухоленосителям</a:t>
            </a:r>
            <a:r>
              <a:rPr lang="ru-RU" sz="1200" b="1" dirty="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57192"/>
            <a:ext cx="9144000" cy="19082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Вывод: у крыс-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опухоленосителей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отмечается достоверное снижение уровня глюкозы как в печени, так и в сыворотке крови. Комбинированная химиотерапия по сравнению с традиционной в большей степени способствует нормализации уровня глюкозы в организме крыс с ЛСП.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ВЛИЯНИЯ КОМБИНИРОВАННОЙ ХИМИОТЕРАПИИ НА УРОВЕНЬ ХОЛЕСТЕРОЛА В СЫВОРОТКЕ КРОВИ И ПЕЧЕНИ КРЫС С ЛИМФОСАРКОМОЙ ПЛИССА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Вывод: у крыс-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опухоленосителей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наблюдается значительное снижение уровня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холестерола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как в печени, так и в сыворотке крови. Химиотерапия повышает данный показатель в исследуемых объектах, причем в присутствии ПЛ и ЦSH наблюдается более выраженный эффект.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708"/>
              </p:ext>
            </p:extLst>
          </p:nvPr>
        </p:nvGraphicFramePr>
        <p:xfrm>
          <a:off x="-16603" y="1287250"/>
          <a:ext cx="9144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340768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ОБЩЕГО БЕЛКА В ПЕЧЕНИ И СЫВОРОТКЕ КРОВИ КРЫС НА ФОНЕ КОМБИНИРОВАННОЙ ХИМИОТЕРАПИИ ПРИ ЛИМФОСАРКОМЕ ПЛИССА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97630"/>
              </p:ext>
            </p:extLst>
          </p:nvPr>
        </p:nvGraphicFramePr>
        <p:xfrm>
          <a:off x="0" y="1268760"/>
          <a:ext cx="9144000" cy="377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Вывод: </a:t>
            </a:r>
            <a:r>
              <a:rPr lang="ru-RU" sz="1600" b="1" dirty="0">
                <a:solidFill>
                  <a:srgbClr val="7030A0"/>
                </a:solidFill>
                <a:latin typeface="Arial Black" panose="020B0A04020102020204" pitchFamily="34" charset="0"/>
              </a:rPr>
              <a:t>у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крыс-</a:t>
            </a:r>
            <a:r>
              <a:rPr lang="ru-RU" sz="1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опухоленосителей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 во всех вариантах опыта наблюдается снижение общего белка, как в печени, так и в сыворотке крови. Химиотерапия существенно усиливает этот эффект вследствие цитостатического действия противоопухолевых препаратов. Использованная комбинированная химиотерапия не оказала положительного влияния на уровень общего белка в печени и сыворотке крови крыс-</a:t>
            </a:r>
            <a:r>
              <a:rPr lang="ru-RU" sz="1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опухоленосителей</a:t>
            </a: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4917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Содержание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БЕЛКОВЫХ ФРАКЦИЙ В СЫВОРОТКИ КРОВИ КРЫС С ЛИМФОСАРКОМОЙ ПЛИССА ПРИ ПРИМЕНЕНИИ   КОМБИНИРОВАННОЙ ХИМИОТЕРАПИИ</a:t>
            </a:r>
            <a:r>
              <a:rPr lang="ru-RU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64236"/>
              </p:ext>
            </p:extLst>
          </p:nvPr>
        </p:nvGraphicFramePr>
        <p:xfrm>
          <a:off x="0" y="1301387"/>
          <a:ext cx="9143999" cy="450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04103"/>
            <a:ext cx="9150424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Вывод: комбинированная химиотерапия (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Dox+ПЛ+ЦSH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незначительно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способствует изменению уровня альбуминов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сыворотке крыс с ЛСП в сторону контрольных значений.</a:t>
            </a:r>
          </a:p>
          <a:p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336</TotalTime>
  <Words>884</Words>
  <Application>Microsoft Office PowerPoint</Application>
  <PresentationFormat>Экран (4:3)</PresentationFormat>
  <Paragraphs>117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Times New Roman</vt:lpstr>
      <vt:lpstr>NewsPrint</vt:lpstr>
      <vt:lpstr>ТЕМА: ХАРАКТЕРИСТИКА МЕТАБОЛИЧЕСКОГО ПРОФИЛЯ СЫВОРОТКИ КРОВИ И ПЕЧЕНИ КРЫС С ЛИМФОСАРКОМОЙ ПЛИССА ПРИ ПРИМЕНЕНИИ КОМБИНИРОВАННОЙ ХИМИОТЕРАПИИ </vt:lpstr>
      <vt:lpstr>Актуальность исследования</vt:lpstr>
      <vt:lpstr>Цель исследования</vt:lpstr>
      <vt:lpstr>Методы и материалы исследования</vt:lpstr>
      <vt:lpstr>Результаты и их обсуждение</vt:lpstr>
      <vt:lpstr>ОПРЕДЕЛЕНИЕ СОДЕРЖАНИЯ ГЛЮКОЗЫ В ПЕЧЕНИ И СЫВОРОТКЕ КРОВИ КРЫС С ЛИМФОСАРКОМОЙ ПЛИССА, ПОЛУЧАВШИХ КОМБИНИРОВАННУЮ ХИМИОТЕРАПИЮ</vt:lpstr>
      <vt:lpstr>ОЦЕНКА ВЛИЯНИЯ КОМБИНИРОВАННОЙ ХИМИОТЕРАПИИ НА УРОВЕНЬ ХОЛЕСТЕРОЛА В СЫВОРОТКЕ КРОВИ И ПЕЧЕНИ КРЫС С ЛИМФОСАРКОМОЙ ПЛИССА </vt:lpstr>
      <vt:lpstr>ИЗУЧЕНИЕ ОБЩЕГО БЕЛКА В ПЕЧЕНИ И СЫВОРОТКЕ КРОВИ КРЫС НА ФОНЕ КОМБИНИРОВАННОЙ ХИМИОТЕРАПИИ ПРИ ЛИМФОСАРКОМЕ ПЛИССА </vt:lpstr>
      <vt:lpstr>Содержание БЕЛКОВЫХ ФРАКЦИЙ В СЫВОРОТКИ КРОВИ КРЫС С ЛИМФОСАРКОМОЙ ПЛИССА ПРИ ПРИМЕНЕНИИ   КОМБИНИРОВАННОЙ ХИМИОТЕРАПИИ 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Anna Fox</dc:creator>
  <cp:lastModifiedBy>Пользователь</cp:lastModifiedBy>
  <cp:revision>37</cp:revision>
  <dcterms:created xsi:type="dcterms:W3CDTF">2022-10-16T15:34:27Z</dcterms:created>
  <dcterms:modified xsi:type="dcterms:W3CDTF">2022-10-25T13:28:49Z</dcterms:modified>
</cp:coreProperties>
</file>