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60" r:id="rId5"/>
    <p:sldId id="257" r:id="rId6"/>
    <p:sldId id="271" r:id="rId7"/>
    <p:sldId id="270" r:id="rId8"/>
    <p:sldId id="261" r:id="rId9"/>
    <p:sldId id="262" r:id="rId10"/>
    <p:sldId id="276" r:id="rId11"/>
    <p:sldId id="263" r:id="rId12"/>
    <p:sldId id="264" r:id="rId13"/>
    <p:sldId id="277" r:id="rId14"/>
    <p:sldId id="278" r:id="rId15"/>
    <p:sldId id="272" r:id="rId16"/>
    <p:sldId id="273" r:id="rId17"/>
    <p:sldId id="275" r:id="rId18"/>
    <p:sldId id="279" r:id="rId19"/>
    <p:sldId id="265" r:id="rId20"/>
    <p:sldId id="266" r:id="rId21"/>
    <p:sldId id="280" r:id="rId22"/>
    <p:sldId id="267" r:id="rId23"/>
    <p:sldId id="268" r:id="rId24"/>
    <p:sldId id="281" r:id="rId25"/>
    <p:sldId id="274" r:id="rId26"/>
    <p:sldId id="282" r:id="rId27"/>
    <p:sldId id="269" r:id="rId2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184"/>
    <a:srgbClr val="FFCC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tableStyles" Target="tableStyle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notesMaster" Target="notesMasters/notesMaster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viewProps" Target="view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handoutMaster" Target="handoutMasters/handoutMaster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Увеличение потребления алкоголя (100% этиловый спирт) на 1 л в год</a:t>
            </a:r>
            <a:r>
              <a:rPr lang="ru-RU" dirty="0">
                <a:solidFill>
                  <a:srgbClr val="002060"/>
                </a:solidFill>
              </a:rPr>
              <a:t>
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9539255475180046E-2"/>
          <c:y val="7.5876935776098012E-2"/>
          <c:w val="0.90085427048241051"/>
          <c:h val="0.79582736879346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Увеличение потребления алкоголя (100% этиловый спирт) на 1 л в год
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Сердечно-сосудистые заболевания</c:v>
                </c:pt>
                <c:pt idx="1">
                  <c:v>Цирроз печени</c:v>
                </c:pt>
                <c:pt idx="2">
                  <c:v>Передозировка алкоголем</c:v>
                </c:pt>
                <c:pt idx="3">
                  <c:v>Алкоголизм и психозы</c:v>
                </c:pt>
                <c:pt idx="4">
                  <c:v>Травмы и несчастные случаи</c:v>
                </c:pt>
                <c:pt idx="5">
                  <c:v>Убийства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3.1E-2</c:v>
                </c:pt>
                <c:pt idx="1">
                  <c:v>6.0999999999999999E-2</c:v>
                </c:pt>
                <c:pt idx="2">
                  <c:v>0.111</c:v>
                </c:pt>
                <c:pt idx="3" formatCode="0%">
                  <c:v>0.18</c:v>
                </c:pt>
                <c:pt idx="4">
                  <c:v>6.2E-2</c:v>
                </c:pt>
                <c:pt idx="5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7A-4914-9B30-802E1C58A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axId val="582370712"/>
        <c:axId val="582371368"/>
      </c:barChart>
      <c:catAx>
        <c:axId val="582370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Bahnschrift Light Semi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582371368"/>
        <c:crosses val="autoZero"/>
        <c:auto val="1"/>
        <c:lblAlgn val="ctr"/>
        <c:lblOffset val="100"/>
        <c:noMultiLvlLbl val="0"/>
      </c:catAx>
      <c:valAx>
        <c:axId val="582371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58237071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Молдова</c:v>
                </c:pt>
                <c:pt idx="1">
                  <c:v>Литва</c:v>
                </c:pt>
                <c:pt idx="2">
                  <c:v>Чехия</c:v>
                </c:pt>
                <c:pt idx="3">
                  <c:v>Беларусь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15.2</c:v>
                </c:pt>
                <c:pt idx="1">
                  <c:v>15</c:v>
                </c:pt>
                <c:pt idx="2">
                  <c:v>14.4</c:v>
                </c:pt>
                <c:pt idx="3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88-42EC-A1B3-55BEAC5B1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1349568"/>
        <c:axId val="451349896"/>
        <c:axId val="0"/>
      </c:bar3DChart>
      <c:catAx>
        <c:axId val="45134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Bahnschrift Light Semi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51349896"/>
        <c:crosses val="autoZero"/>
        <c:auto val="1"/>
        <c:lblAlgn val="ctr"/>
        <c:lblOffset val="100"/>
        <c:noMultiLvlLbl val="0"/>
      </c:catAx>
      <c:valAx>
        <c:axId val="451349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5134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E749AC1-8D5E-4EB5-87AD-0760D45420E8}" type="datetime1">
              <a:rPr lang="ru-RU" noProof="1" smtClean="0"/>
              <a:t>20.03.2023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A45484C-7992-44E9-9002-213D76072A08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5159216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FC47C68-5B2F-42B5-95FE-C3031574EEB1}" type="datetime1">
              <a:rPr lang="ru-RU" noProof="1" smtClean="0"/>
              <a:t>20.03.2023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524A772-5D94-4F12-8B86-44D4FB26368F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8842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24A772-5D94-4F12-8B86-44D4FB26368F}" type="slidenum">
              <a:rPr lang="ru-RU" noProof="1" dirty="0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51741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24A772-5D94-4F12-8B86-44D4FB26368F}" type="slidenum">
              <a:rPr lang="ru-RU" noProof="1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80161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Полилиния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Полилиния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Полилиния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Полилиния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Полилиния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Полилиния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rtlCol="0"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F47DE-273E-488A-93E0-A11ADEA9B9C9}" type="datetime1">
              <a:rPr lang="ru-RU" noProof="1" dirty="0" smtClean="0"/>
              <a:t>20.03.2023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484311" y="5299603"/>
            <a:ext cx="10018711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853DAC-4AF5-4288-9253-BF40FCA4C3DA}" type="datetime1">
              <a:rPr lang="ru-RU" noProof="1" smtClean="0"/>
              <a:t>20.03.2023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484312" y="4343400"/>
            <a:ext cx="10018713" cy="1447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FF79C8-D3F6-4B0D-9805-10EDB1C5EE9C}" type="datetime1">
              <a:rPr lang="ru-RU" noProof="1" smtClean="0"/>
              <a:t>20.03.2023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адпись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2436811" y="3428999"/>
            <a:ext cx="8532815" cy="381000"/>
          </a:xfrm>
        </p:spPr>
        <p:txBody>
          <a:bodyPr rtlCol="0"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484311" y="4343400"/>
            <a:ext cx="10018711" cy="1447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A6AD39-F790-4AE9-A3C0-EDD83650A5A1}" type="datetime1">
              <a:rPr lang="ru-RU" noProof="1" smtClean="0"/>
              <a:t>20.03.2023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rtlCol="0" anchor="b">
            <a:normAutofit/>
          </a:bodyPr>
          <a:lstStyle>
            <a:lvl1pPr algn="r">
              <a:defRPr sz="3200" b="0" cap="none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484312" y="4777381"/>
            <a:ext cx="10018710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79C875-68A5-416C-953F-6060E3FF922E}" type="datetime1">
              <a:rPr lang="ru-RU" noProof="1" smtClean="0"/>
              <a:t>20.03.2023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адпись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484312" y="4775200"/>
            <a:ext cx="10018710" cy="10160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177B04-ADE3-4D48-9249-8F6469DAAEB4}" type="datetime1">
              <a:rPr lang="ru-RU" noProof="1" smtClean="0"/>
              <a:t>20.03.2023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ru-RU" noProof="1"/>
              <a:t>Образец заголовка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484311" y="4343400"/>
            <a:ext cx="10018713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B7D222-3BB8-4073-BC98-464DC2B015F1}" type="datetime1">
              <a:rPr lang="ru-RU" noProof="1" smtClean="0"/>
              <a:t>20.03.2023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3A6F1E-4417-474E-8283-614818F2A4DB}" type="datetime1">
              <a:rPr lang="ru-RU" noProof="1" smtClean="0"/>
              <a:t>20.03.2023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484312" y="685800"/>
            <a:ext cx="8019742" cy="5105400"/>
          </a:xfrm>
        </p:spPr>
        <p:txBody>
          <a:bodyPr vert="eaVert" rtlCol="0" anchor="t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E311C0-3E11-41B8-89EC-2FF5859D4CFC}" type="datetime1">
              <a:rPr lang="ru-RU" noProof="1" smtClean="0"/>
              <a:t>20.03.2023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370B76-9E69-4F47-AA69-EACE3D52D2E7}" type="datetime1">
              <a:rPr lang="ru-RU" noProof="1" dirty="0" smtClean="0"/>
              <a:t>20.03.2023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rtlCol="0" anchor="b"/>
          <a:lstStyle>
            <a:lvl1pPr algn="r">
              <a:defRPr sz="4000" b="0" cap="none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572278" y="4777381"/>
            <a:ext cx="8930748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D5ABB4-2D0E-4613-A5D0-676E93A46986}" type="datetime1">
              <a:rPr lang="ru-RU" noProof="1" dirty="0" smtClean="0"/>
              <a:t>20.03.2023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484312" y="2666999"/>
            <a:ext cx="4895055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607967" y="2667000"/>
            <a:ext cx="4895056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600C73-E6E6-4667-B4A9-574C1A31D491}" type="datetime1">
              <a:rPr lang="ru-RU" noProof="1" dirty="0" smtClean="0"/>
              <a:t>20.03.2023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72179" y="2658533"/>
            <a:ext cx="460718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484311" y="3335337"/>
            <a:ext cx="4895056" cy="2455862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880487" y="2667000"/>
            <a:ext cx="462253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607967" y="3335337"/>
            <a:ext cx="4895056" cy="2455862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D6C61B-4BC7-450B-B521-067888A271A6}" type="datetime1">
              <a:rPr lang="ru-RU" noProof="1" smtClean="0"/>
              <a:t>20.03.2023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369D23-9ED2-4009-8E40-364295259D64}" type="datetime1">
              <a:rPr lang="ru-RU" noProof="1" smtClean="0"/>
              <a:t>20.03.2023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259CA2-169F-4CFE-965D-8D91E640A109}" type="datetime1">
              <a:rPr lang="ru-RU" noProof="1" smtClean="0"/>
              <a:t>20.03.2023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262033" y="685799"/>
            <a:ext cx="6240990" cy="5105401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484312" y="2971800"/>
            <a:ext cx="3549121" cy="18288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509601-BFB2-4950-8529-7030D9D2783A}" type="datetime1">
              <a:rPr lang="ru-RU" noProof="1" smtClean="0"/>
              <a:t>20.03.2023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4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482724" y="3124199"/>
            <a:ext cx="5426158" cy="18288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AD2D47-3985-403D-BB64-6B05FCF3CD18}" type="datetime1">
              <a:rPr lang="ru-RU" noProof="1" smtClean="0"/>
              <a:t>20.03.2023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Полилиния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Полилиния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Полилиния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Полилиния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Полилиния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Полилиния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802C4E0A-C8FF-40F8-8BC6-6C75382E8759}" type="datetime1">
              <a:rPr lang="ru-RU" noProof="1" dirty="0" smtClean="0"/>
              <a:t>20.03.2023</a:t>
            </a:fld>
            <a:endParaRPr lang="ru-RU" noProof="1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CD06E-EB43-4697-A9C1-290232C3B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396" y="1854680"/>
            <a:ext cx="9256143" cy="167393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ctr"/>
            <a:r>
              <a:rPr lang="ru-RU" b="1" noProof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«Биохимические маркеры алкогольной интоксикации»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BBDE4E-FFA3-44D5-BA0B-7575E2214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0282" y="5210760"/>
            <a:ext cx="5086436" cy="1768007"/>
          </a:xfrm>
        </p:spPr>
        <p:txBody>
          <a:bodyPr rtlCol="0">
            <a:noAutofit/>
          </a:bodyPr>
          <a:lstStyle/>
          <a:p>
            <a:pPr algn="ctr" rtl="0"/>
            <a:r>
              <a:rPr lang="ru-RU" sz="1600" b="1" noProof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Журба Александра Николаевна, 2 курс, 10 ПФ;</a:t>
            </a:r>
          </a:p>
          <a:p>
            <a:pPr algn="ctr" rtl="0"/>
            <a:r>
              <a:rPr lang="ru-RU" sz="1600" b="1" noProof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Жданко Никита Анатольевич, 2 курс, 9 ПФ.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3653" y="6214009"/>
            <a:ext cx="2467154" cy="52322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Гродно, 2023</a:t>
            </a:r>
          </a:p>
        </p:txBody>
      </p:sp>
    </p:spTree>
    <p:extLst>
      <p:ext uri="{BB962C8B-B14F-4D97-AF65-F5344CB8AC3E}">
        <p14:creationId xmlns:p14="http://schemas.microsoft.com/office/powerpoint/2010/main" val="388446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7938" y="904193"/>
            <a:ext cx="991750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Хотя последние 5-7 лет в Беларуси наблюдается неустойчивая тенденция к снижению потребления алкоголя, </a:t>
            </a:r>
            <a:r>
              <a:rPr lang="ru-RU" sz="4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в 2020 г. в государственных организациях здравоохранения Беларуси было зарегистрировано более 150 тысяч пациентов с синдромом алкогольной зависимости</a:t>
            </a:r>
            <a:r>
              <a:rPr lang="ru-RU" sz="44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, причём большинство из них составили мужчины. </a:t>
            </a:r>
          </a:p>
        </p:txBody>
      </p:sp>
    </p:spTree>
    <p:extLst>
      <p:ext uri="{BB962C8B-B14F-4D97-AF65-F5344CB8AC3E}">
        <p14:creationId xmlns:p14="http://schemas.microsoft.com/office/powerpoint/2010/main" val="336852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2354" y="1888556"/>
            <a:ext cx="111568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u="sng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В основе экспертизы состояния опьянения лежат: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тщательное врачебное наблюдение,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правильная оценка клинического состояния,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данные лабораторных исследований. </a:t>
            </a:r>
          </a:p>
        </p:txBody>
      </p:sp>
    </p:spTree>
    <p:extLst>
      <p:ext uri="{BB962C8B-B14F-4D97-AF65-F5344CB8AC3E}">
        <p14:creationId xmlns:p14="http://schemas.microsoft.com/office/powerpoint/2010/main" val="2813409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1184" y="773366"/>
            <a:ext cx="87701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Из журнала «Наркология» известно, что на сегодняшний день </a:t>
            </a:r>
            <a:r>
              <a:rPr lang="ru-RU" sz="3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для диагностики связанных с алкоголем проблем </a:t>
            </a:r>
            <a:r>
              <a:rPr lang="ru-RU" sz="32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используются в основном </a:t>
            </a:r>
            <a:r>
              <a:rPr lang="ru-RU" sz="3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инструменты скрининга </a:t>
            </a:r>
            <a:r>
              <a:rPr lang="ru-RU" sz="32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(опросники) такие, как </a:t>
            </a:r>
            <a:r>
              <a:rPr lang="ru-RU" sz="3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AUDIT или CAGE</a:t>
            </a:r>
            <a:r>
              <a:rPr lang="ru-RU" sz="32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, так как постановка диагноза и выбор правильной стратегии лечения требует точного знания о количестве и частоте потребляемого человеком алкоголя. </a:t>
            </a:r>
          </a:p>
          <a:p>
            <a:r>
              <a:rPr lang="ru-RU" sz="3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Преимущество </a:t>
            </a:r>
            <a:r>
              <a:rPr lang="ru-RU" sz="32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данного метода в том, что он недорогой.</a:t>
            </a:r>
          </a:p>
          <a:p>
            <a:r>
              <a:rPr lang="ru-RU" sz="3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Недостаток</a:t>
            </a:r>
            <a:r>
              <a:rPr lang="ru-RU" sz="32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 заключается в низкой точности результатов из-за сокрытия опрашиваемыми проблем с алкоголем. </a:t>
            </a:r>
          </a:p>
        </p:txBody>
      </p:sp>
    </p:spTree>
    <p:extLst>
      <p:ext uri="{BB962C8B-B14F-4D97-AF65-F5344CB8AC3E}">
        <p14:creationId xmlns:p14="http://schemas.microsoft.com/office/powerpoint/2010/main" val="905944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226" y="1231519"/>
            <a:ext cx="92446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Для улучшения способа лабораторной диагностики алкогольных интоксикаций </a:t>
            </a:r>
            <a:r>
              <a:rPr lang="ru-RU" sz="36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было апробировано большое количество показателей, которые отражали уровень алкогольных проблем, и к настоящему времени появился перечень наиболее адекватных, специфичных, широко использованных </a:t>
            </a:r>
            <a:r>
              <a:rPr lang="ru-RU" sz="3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биохимических маркеров, </a:t>
            </a:r>
            <a:r>
              <a:rPr lang="ru-RU" sz="36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в наибольшей степени соответствующих уровню эффективности и цены</a:t>
            </a:r>
            <a:r>
              <a:rPr lang="ru-RU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9259" y="5658928"/>
            <a:ext cx="5805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Биохимические маркеры алкоголизма / Актуальные проблемы биохимии: сборник материалов научно-практической конференции с международным участием </a:t>
            </a:r>
            <a:r>
              <a:rPr lang="ru-RU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ГрГМУ</a:t>
            </a:r>
            <a:r>
              <a:rPr lang="ru-RU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/ Ю. Е. </a:t>
            </a:r>
            <a:r>
              <a:rPr lang="ru-RU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Разводовский</a:t>
            </a:r>
            <a:r>
              <a:rPr lang="ru-RU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, И. Н. </a:t>
            </a:r>
            <a:r>
              <a:rPr lang="ru-RU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Семененя</a:t>
            </a:r>
            <a:r>
              <a:rPr lang="ru-RU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9531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1289" y="112469"/>
            <a:ext cx="10115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В медицинской практике биохимические маркеры используются с целью </a:t>
            </a:r>
            <a:r>
              <a:rPr lang="ru-RU" sz="2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( по данным Института биохимии биологически активных соединений НАН Беларуси): </a:t>
            </a:r>
            <a:endParaRPr lang="ru-RU" sz="3600" dirty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7116" y="1312798"/>
            <a:ext cx="91842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подтверждения </a:t>
            </a:r>
            <a:r>
              <a:rPr lang="ru-RU" sz="3600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факта употребления </a:t>
            </a:r>
            <a:r>
              <a:rPr lang="ru-RU" sz="36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алкоголя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в качестве </a:t>
            </a:r>
            <a:r>
              <a:rPr lang="ru-RU" sz="3600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инструментов скрининга </a:t>
            </a:r>
            <a:r>
              <a:rPr lang="ru-RU" sz="36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и диагностики хронической алкогольной интоксикации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при проведении </a:t>
            </a:r>
            <a:r>
              <a:rPr lang="ru-RU" sz="3600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судебно-медицинских экспертиз</a:t>
            </a:r>
            <a:r>
              <a:rPr lang="ru-RU" sz="36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, </a:t>
            </a:r>
            <a:r>
              <a:rPr lang="ru-RU" sz="3600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диспансеризации лиц</a:t>
            </a:r>
            <a:r>
              <a:rPr lang="ru-RU" sz="36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, профессиональная деятельность которых сопряжена с высоким риском,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контроля качества </a:t>
            </a:r>
            <a:r>
              <a:rPr lang="ru-RU" sz="3600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ремиссии пациентов</a:t>
            </a:r>
            <a:r>
              <a:rPr lang="ru-RU" sz="36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скрининга беременных женщин с целью </a:t>
            </a:r>
            <a:r>
              <a:rPr lang="ru-RU" sz="3600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профилактики алкогольного синдрома плода.</a:t>
            </a:r>
          </a:p>
        </p:txBody>
      </p:sp>
    </p:spTree>
    <p:extLst>
      <p:ext uri="{BB962C8B-B14F-4D97-AF65-F5344CB8AC3E}">
        <p14:creationId xmlns:p14="http://schemas.microsoft.com/office/powerpoint/2010/main" val="3613388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3985" y="1119375"/>
            <a:ext cx="91497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Bahnschrift Condensed" panose="020B0502040204020203" pitchFamily="34" charset="0"/>
              </a:rPr>
              <a:t>Любой маркер может принадлежать одной из двух групп: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Ферментативные</a:t>
            </a:r>
            <a:r>
              <a:rPr lang="ru-RU" sz="36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маркеры</a:t>
            </a:r>
            <a:r>
              <a:rPr lang="ru-RU" sz="36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- это различные вещества, активность которых меняется в ответ на хроническую алкогольную интоксикацию, к примеру, АСТ или АЛТ.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Метаболические маркеры </a:t>
            </a:r>
            <a:r>
              <a:rPr lang="ru-RU" sz="36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- чаще всего метаболиты этанола, реже продукты их реакции, такие как </a:t>
            </a:r>
            <a:r>
              <a:rPr lang="ru-RU" sz="36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этилглюкуронид</a:t>
            </a:r>
            <a:r>
              <a:rPr lang="ru-RU" sz="36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или </a:t>
            </a:r>
            <a:r>
              <a:rPr lang="ru-RU" sz="36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эстерифицированные</a:t>
            </a:r>
            <a:r>
              <a:rPr lang="ru-RU" sz="36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жирные кислоты.</a:t>
            </a:r>
          </a:p>
        </p:txBody>
      </p:sp>
    </p:spTree>
    <p:extLst>
      <p:ext uri="{BB962C8B-B14F-4D97-AF65-F5344CB8AC3E}">
        <p14:creationId xmlns:p14="http://schemas.microsoft.com/office/powerpoint/2010/main" val="2635969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1172" y="2134828"/>
            <a:ext cx="77029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К ферментативным </a:t>
            </a:r>
            <a:r>
              <a:rPr lang="ru-RU" sz="3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биомаркерам</a:t>
            </a:r>
            <a:r>
              <a:rPr lang="ru-RU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относятся: </a:t>
            </a:r>
          </a:p>
          <a:p>
            <a:r>
              <a:rPr lang="ru-RU" sz="3200" dirty="0">
                <a:solidFill>
                  <a:srgbClr val="00B0F0"/>
                </a:solidFill>
                <a:latin typeface="Bahnschrift Condensed" panose="020B0502040204020203" pitchFamily="34" charset="0"/>
              </a:rPr>
              <a:t>•	</a:t>
            </a:r>
            <a:r>
              <a:rPr lang="ru-RU" sz="32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аспартатаминотрансфераза</a:t>
            </a:r>
            <a:r>
              <a:rPr lang="ru-RU" sz="32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(AСТ), </a:t>
            </a:r>
          </a:p>
          <a:p>
            <a:r>
              <a:rPr lang="ru-RU" sz="32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•	</a:t>
            </a:r>
            <a:r>
              <a:rPr lang="ru-RU" sz="32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аланинаминотрансфераза</a:t>
            </a:r>
            <a:r>
              <a:rPr lang="ru-RU" sz="32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(AЛТ), </a:t>
            </a:r>
          </a:p>
          <a:p>
            <a:r>
              <a:rPr lang="ru-RU" sz="32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•	γ-</a:t>
            </a:r>
            <a:r>
              <a:rPr lang="ru-RU" sz="32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глутамилтрансфераза</a:t>
            </a:r>
            <a:r>
              <a:rPr lang="ru-RU" sz="32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(ГГТ), </a:t>
            </a:r>
          </a:p>
          <a:p>
            <a:r>
              <a:rPr lang="ru-RU" sz="32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•	</a:t>
            </a:r>
            <a:r>
              <a:rPr lang="ru-RU" sz="32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карбогидратдефицитный</a:t>
            </a:r>
            <a:r>
              <a:rPr lang="ru-RU" sz="32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трансферрин</a:t>
            </a:r>
            <a:r>
              <a:rPr lang="ru-RU" sz="32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(КДТ).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606" y="286364"/>
            <a:ext cx="3696929" cy="36969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676181" y="5831757"/>
            <a:ext cx="6380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По данным интернет портала «Медицинский вестник» из исследования </a:t>
            </a:r>
            <a:r>
              <a:rPr lang="ru-RU" sz="24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Разводовский</a:t>
            </a:r>
            <a:r>
              <a:rPr lang="ru-RU" sz="24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Ю. Е., 2022 г.</a:t>
            </a:r>
          </a:p>
        </p:txBody>
      </p:sp>
    </p:spTree>
    <p:extLst>
      <p:ext uri="{BB962C8B-B14F-4D97-AF65-F5344CB8AC3E}">
        <p14:creationId xmlns:p14="http://schemas.microsoft.com/office/powerpoint/2010/main" val="3893451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6365" y="77638"/>
            <a:ext cx="105598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Характеристика традиционно используемых ферментативных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биохимических маркеров употребления алкоголя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по данным статьи 2022 года Гришенковой Л. Н. и Борисевич С. Н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58523"/>
              </p:ext>
            </p:extLst>
          </p:nvPr>
        </p:nvGraphicFramePr>
        <p:xfrm>
          <a:off x="2655865" y="1339522"/>
          <a:ext cx="8351440" cy="5400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9682">
                  <a:extLst>
                    <a:ext uri="{9D8B030D-6E8A-4147-A177-3AD203B41FA5}">
                      <a16:colId xmlns:a16="http://schemas.microsoft.com/office/drawing/2014/main" val="3591363365"/>
                    </a:ext>
                  </a:extLst>
                </a:gridCol>
                <a:gridCol w="2400879">
                  <a:extLst>
                    <a:ext uri="{9D8B030D-6E8A-4147-A177-3AD203B41FA5}">
                      <a16:colId xmlns:a16="http://schemas.microsoft.com/office/drawing/2014/main" val="2023934540"/>
                    </a:ext>
                  </a:extLst>
                </a:gridCol>
                <a:gridCol w="2400879">
                  <a:extLst>
                    <a:ext uri="{9D8B030D-6E8A-4147-A177-3AD203B41FA5}">
                      <a16:colId xmlns:a16="http://schemas.microsoft.com/office/drawing/2014/main" val="3047490087"/>
                    </a:ext>
                  </a:extLst>
                </a:gridCol>
              </a:tblGrid>
              <a:tr h="1417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Биомаркер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Специфичность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(%)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Чувствительность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(%)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241871"/>
                  </a:ext>
                </a:extLst>
              </a:tr>
              <a:tr h="854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Аспартатаминотрансфераза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 (</a:t>
                      </a:r>
                      <a:r>
                        <a:rPr lang="ru-RU" sz="2400" dirty="0" err="1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AсТ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Bahnschrift SemiBold Condensed" panose="020B0502040204020203" pitchFamily="34" charset="0"/>
                        </a:rPr>
                        <a:t>56,3</a:t>
                      </a:r>
                      <a:endParaRPr lang="ru-RU" sz="1800"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Bahnschrift SemiBold Condensed" panose="020B0502040204020203" pitchFamily="34" charset="0"/>
                        </a:rPr>
                        <a:t>68</a:t>
                      </a:r>
                      <a:endParaRPr lang="ru-RU" sz="1800"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759756"/>
                  </a:ext>
                </a:extLst>
              </a:tr>
              <a:tr h="854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Аланинаминотрансфераза (AлТ)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Bahnschrift SemiBold Condensed" panose="020B0502040204020203" pitchFamily="34" charset="0"/>
                        </a:rPr>
                        <a:t>76,2</a:t>
                      </a:r>
                      <a:endParaRPr lang="ru-RU" sz="1800"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Bahnschrift SemiBold Condensed" panose="020B0502040204020203" pitchFamily="34" charset="0"/>
                        </a:rPr>
                        <a:t>30-56</a:t>
                      </a:r>
                      <a:endParaRPr lang="ru-RU" sz="1800"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53799"/>
                  </a:ext>
                </a:extLst>
              </a:tr>
              <a:tr h="1137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γ-глутамилтрансфераза (ГГТ)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Bahnschrift SemiBold Condensed" panose="020B0502040204020203" pitchFamily="34" charset="0"/>
                        </a:rPr>
                        <a:t>83,9</a:t>
                      </a:r>
                      <a:endParaRPr lang="ru-RU" sz="1800"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Bahnschrift SemiBold Condensed" panose="020B0502040204020203" pitchFamily="34" charset="0"/>
                        </a:rPr>
                        <a:t>49,6-61</a:t>
                      </a:r>
                      <a:endParaRPr lang="ru-RU" sz="1800"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569285"/>
                  </a:ext>
                </a:extLst>
              </a:tr>
              <a:tr h="1137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Карбогидрат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-дефицитный </a:t>
                      </a:r>
                      <a:r>
                        <a:rPr lang="ru-RU" sz="2400" dirty="0" err="1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трансферрин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 (КДТ)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Bahnschrift SemiBold Condensed" panose="020B0502040204020203" pitchFamily="34" charset="0"/>
                        </a:rPr>
                        <a:t>92</a:t>
                      </a:r>
                      <a:endParaRPr lang="ru-RU" sz="1800"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Bahnschrift SemiBold Condensed" panose="020B0502040204020203" pitchFamily="34" charset="0"/>
                        </a:rPr>
                        <a:t>26-83</a:t>
                      </a:r>
                      <a:endParaRPr lang="ru-RU" sz="1800" dirty="0"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126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04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1750" y="541406"/>
            <a:ext cx="99002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Плюсы и минусы ферментативных </a:t>
            </a:r>
            <a:r>
              <a:rPr lang="ru-RU" sz="40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биомаркеров</a:t>
            </a:r>
            <a:r>
              <a:rPr lang="ru-RU" sz="4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:</a:t>
            </a:r>
            <a:endParaRPr lang="ru-RU" sz="4000" dirty="0">
              <a:solidFill>
                <a:schemeClr val="accent1"/>
              </a:solidFill>
              <a:latin typeface="Bahnschrift Condensed" panose="020B0502040204020203" pitchFamily="34" charset="0"/>
            </a:endParaRPr>
          </a:p>
          <a:p>
            <a:r>
              <a:rPr lang="ru-RU" sz="4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+</a:t>
            </a:r>
            <a:r>
              <a:rPr lang="ru-RU" sz="4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недорогие, </a:t>
            </a:r>
          </a:p>
          <a:p>
            <a:r>
              <a:rPr lang="ru-RU" sz="4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+</a:t>
            </a:r>
            <a:r>
              <a:rPr lang="ru-RU" sz="4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простые в исполнении.</a:t>
            </a:r>
          </a:p>
          <a:p>
            <a:endParaRPr lang="ru-RU" sz="4000" dirty="0">
              <a:solidFill>
                <a:schemeClr val="accent1"/>
              </a:solidFill>
              <a:latin typeface="Bahnschrift Condensed" panose="020B0502040204020203" pitchFamily="34" charset="0"/>
            </a:endParaRPr>
          </a:p>
          <a:p>
            <a:r>
              <a:rPr lang="ru-RU" sz="4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для улучшения их эффективности требуется:</a:t>
            </a:r>
          </a:p>
          <a:p>
            <a:r>
              <a:rPr lang="ru-RU" sz="4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- </a:t>
            </a:r>
            <a:r>
              <a:rPr lang="ru-RU" sz="4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дополнительный контроль над лекарствами, принимаемыми пациентом,</a:t>
            </a:r>
          </a:p>
          <a:p>
            <a:r>
              <a:rPr lang="ru-RU" sz="4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- </a:t>
            </a:r>
            <a:r>
              <a:rPr lang="ru-RU" sz="4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дополнительная диагностика функционирования печени.</a:t>
            </a:r>
          </a:p>
        </p:txBody>
      </p:sp>
    </p:spTree>
    <p:extLst>
      <p:ext uri="{BB962C8B-B14F-4D97-AF65-F5344CB8AC3E}">
        <p14:creationId xmlns:p14="http://schemas.microsoft.com/office/powerpoint/2010/main" val="3204474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8789" y="2118926"/>
            <a:ext cx="693944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К метаболическим </a:t>
            </a:r>
            <a:r>
              <a:rPr lang="ru-RU" sz="3200" dirty="0" err="1">
                <a:solidFill>
                  <a:srgbClr val="00B050"/>
                </a:solidFill>
                <a:latin typeface="Bahnschrift Condensed" panose="020B0502040204020203" pitchFamily="34" charset="0"/>
              </a:rPr>
              <a:t>биомаркерам</a:t>
            </a:r>
            <a:r>
              <a:rPr lang="ru-RU" sz="32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 относятся: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этилглюкуронид</a:t>
            </a:r>
            <a:r>
              <a:rPr lang="ru-RU" sz="3200" dirty="0">
                <a:latin typeface="Bahnschrift Condensed" panose="020B0502040204020203" pitchFamily="34" charset="0"/>
              </a:rPr>
              <a:t> </a:t>
            </a:r>
            <a:r>
              <a:rPr lang="ru-RU" sz="32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(ЭГ),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фосфатидилэтанол</a:t>
            </a:r>
            <a:r>
              <a:rPr lang="ru-RU" sz="3200" dirty="0">
                <a:latin typeface="Bahnschrift Condensed" panose="020B0502040204020203" pitchFamily="34" charset="0"/>
              </a:rPr>
              <a:t> </a:t>
            </a:r>
            <a:r>
              <a:rPr lang="ru-RU" sz="32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(ФЭ),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эстерифицированные</a:t>
            </a:r>
            <a:r>
              <a:rPr lang="ru-RU" sz="32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жирные кислоты </a:t>
            </a:r>
            <a:r>
              <a:rPr lang="ru-RU" sz="32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(ЭЖК),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этилсульфат</a:t>
            </a:r>
            <a:r>
              <a:rPr lang="ru-RU" sz="32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(ЭС).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>
              <a:latin typeface="Bahnschrif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392" y="600455"/>
            <a:ext cx="3059125" cy="58055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573546" y="5886978"/>
            <a:ext cx="5914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По данным интернет портала «Медицинский вестник» из исследования </a:t>
            </a:r>
            <a:r>
              <a:rPr lang="ru-RU" sz="2400" dirty="0" err="1">
                <a:solidFill>
                  <a:srgbClr val="00B050"/>
                </a:solidFill>
                <a:latin typeface="Bahnschrift SemiBold Condensed" panose="020B0502040204020203" pitchFamily="34" charset="0"/>
              </a:rPr>
              <a:t>Разводовского</a:t>
            </a:r>
            <a:r>
              <a:rPr lang="ru-RU" sz="2400" dirty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 Ю. Е., 2022 г.</a:t>
            </a:r>
          </a:p>
        </p:txBody>
      </p:sp>
    </p:spTree>
    <p:extLst>
      <p:ext uri="{BB962C8B-B14F-4D97-AF65-F5344CB8AC3E}">
        <p14:creationId xmlns:p14="http://schemas.microsoft.com/office/powerpoint/2010/main" val="388861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92CCE-C435-464E-A19A-D4C606FD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513" y="1272395"/>
            <a:ext cx="10196423" cy="1781356"/>
          </a:xfrm>
        </p:spPr>
        <p:txBody>
          <a:bodyPr rtlCol="0">
            <a:noAutofit/>
          </a:bodyPr>
          <a:lstStyle/>
          <a:p>
            <a:pPr algn="l"/>
            <a:r>
              <a:rPr lang="ru-RU" sz="2800" noProof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Всемирной организацией здравоохранения в 1979 году термин </a:t>
            </a:r>
            <a:r>
              <a:rPr lang="ru-RU" sz="2800" noProof="1">
                <a:solidFill>
                  <a:srgbClr val="002060"/>
                </a:solidFill>
                <a:latin typeface="Bahnschrift SemiBold SemiConden" panose="020B0502040204020203" pitchFamily="34" charset="0"/>
              </a:rPr>
              <a:t>«алкоголизм» </a:t>
            </a:r>
            <a:r>
              <a:rPr lang="ru-RU" sz="2800" noProof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изъят из Международной классификации болезней, и заменён термином </a:t>
            </a:r>
            <a:r>
              <a:rPr lang="ru-RU" sz="2800" noProof="1">
                <a:solidFill>
                  <a:srgbClr val="002060"/>
                </a:solidFill>
                <a:latin typeface="Bahnschrift SemiBold SemiConden" panose="020B0502040204020203" pitchFamily="34" charset="0"/>
              </a:rPr>
              <a:t>«синдром алкогольной зависимости», </a:t>
            </a:r>
            <a:r>
              <a:rPr lang="ru-RU" sz="2800" noProof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который входит в МКБ-10 в рубрику</a:t>
            </a:r>
            <a:r>
              <a:rPr lang="ru-RU" sz="2800" noProof="1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  </a:t>
            </a:r>
            <a:r>
              <a:rPr lang="ru-RU" sz="2800" noProof="1">
                <a:solidFill>
                  <a:srgbClr val="002060"/>
                </a:solidFill>
                <a:latin typeface="Bahnschrift SemiBold SemiConden" panose="020B0502040204020203" pitchFamily="34" charset="0"/>
              </a:rPr>
              <a:t>«психические и поведенческие расстройства, вызванные употреблением алкоголя» (F10).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6036" y="3662992"/>
            <a:ext cx="65246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0684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5947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Характеристика метаболических биохимических маркеров, используемых в диагностике однократного и хронического употребления алкоголя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6906" y="8309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по данным статьи 2022 года Гришенковой Л. Н. и Борисевич С. Н.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484882"/>
              </p:ext>
            </p:extLst>
          </p:nvPr>
        </p:nvGraphicFramePr>
        <p:xfrm>
          <a:off x="3260786" y="1285333"/>
          <a:ext cx="6832120" cy="5572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5443">
                  <a:extLst>
                    <a:ext uri="{9D8B030D-6E8A-4147-A177-3AD203B41FA5}">
                      <a16:colId xmlns:a16="http://schemas.microsoft.com/office/drawing/2014/main" val="909519430"/>
                    </a:ext>
                  </a:extLst>
                </a:gridCol>
                <a:gridCol w="1466428">
                  <a:extLst>
                    <a:ext uri="{9D8B030D-6E8A-4147-A177-3AD203B41FA5}">
                      <a16:colId xmlns:a16="http://schemas.microsoft.com/office/drawing/2014/main" val="28393619"/>
                    </a:ext>
                  </a:extLst>
                </a:gridCol>
                <a:gridCol w="1300487">
                  <a:extLst>
                    <a:ext uri="{9D8B030D-6E8A-4147-A177-3AD203B41FA5}">
                      <a16:colId xmlns:a16="http://schemas.microsoft.com/office/drawing/2014/main" val="2453916425"/>
                    </a:ext>
                  </a:extLst>
                </a:gridCol>
                <a:gridCol w="2329762">
                  <a:extLst>
                    <a:ext uri="{9D8B030D-6E8A-4147-A177-3AD203B41FA5}">
                      <a16:colId xmlns:a16="http://schemas.microsoft.com/office/drawing/2014/main" val="2467110397"/>
                    </a:ext>
                  </a:extLst>
                </a:gridCol>
              </a:tblGrid>
              <a:tr h="1007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Биомаркер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 / биологическая среда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Чувствительность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Специфичность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Характер употребления алкоголя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634094"/>
                  </a:ext>
                </a:extLst>
              </a:tr>
              <a:tr h="913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Этилглюкуронид / моча  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76–89  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93–99  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Однократное употребление алкоголя в больших дозах 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328111"/>
                  </a:ext>
                </a:extLst>
              </a:tr>
              <a:tr h="913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Этилглюкуронид / волосы  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81–100  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83–98  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Хроническое злоупотребление алкоголем 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572702"/>
                  </a:ext>
                </a:extLst>
              </a:tr>
              <a:tr h="913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Этилсульфат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 / моча 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82  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86  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Хроническое злоупотребление алкоголем 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816753"/>
                  </a:ext>
                </a:extLst>
              </a:tr>
              <a:tr h="913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Эстерифицированны е жирные кислоты / волосы  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100 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90  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Недавнее употребление алкоголя 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347855"/>
                  </a:ext>
                </a:extLst>
              </a:tr>
              <a:tr h="913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Фосфатидилэтанол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/ плазма крови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97–100  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66–100  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</a:rPr>
                        <a:t>Хроническое злоупотребление алкоголем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Bahnschrift SemiBold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2" marR="20088" marT="303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83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75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8437" y="957380"/>
            <a:ext cx="844238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В настоящее время наиболее перспективным метаболическим маркером алкоголя является </a:t>
            </a:r>
            <a:r>
              <a:rPr lang="ru-RU" sz="36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фосфатидилэтанол</a:t>
            </a:r>
            <a:r>
              <a:rPr lang="ru-RU" sz="36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. </a:t>
            </a:r>
          </a:p>
          <a:p>
            <a:r>
              <a:rPr lang="ru-RU" sz="36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В отличие от традиционных ферментативных </a:t>
            </a:r>
            <a:r>
              <a:rPr lang="ru-RU" sz="36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биомаркеров</a:t>
            </a:r>
            <a:r>
              <a:rPr lang="ru-RU" sz="36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, используемых для диагностики хронического чрезмерного употребления алкоголя, </a:t>
            </a:r>
            <a:r>
              <a:rPr lang="ru-RU" sz="36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концентрация ФЭ в крови не зависит от возраста, пола, употребления лекарственных препаратов, сопутствующих заболеваний. </a:t>
            </a:r>
          </a:p>
        </p:txBody>
      </p:sp>
    </p:spTree>
    <p:extLst>
      <p:ext uri="{BB962C8B-B14F-4D97-AF65-F5344CB8AC3E}">
        <p14:creationId xmlns:p14="http://schemas.microsoft.com/office/powerpoint/2010/main" val="318690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9259" y="1153880"/>
            <a:ext cx="90721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По данным Московского научно-практического центра наркологии, к настоящему времени </a:t>
            </a:r>
            <a:r>
              <a:rPr lang="ru-RU" sz="3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определение уровня ФЭ </a:t>
            </a:r>
            <a:r>
              <a:rPr lang="ru-RU" sz="3600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представляется </a:t>
            </a:r>
            <a:r>
              <a:rPr lang="ru-RU" sz="3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наиболее точным и объективным методом </a:t>
            </a:r>
            <a:r>
              <a:rPr lang="ru-RU" sz="3600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диагностики алкоголизма, однако он </a:t>
            </a:r>
            <a:r>
              <a:rPr lang="ru-RU" sz="3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требует больших временных и финансовых затрат </a:t>
            </a:r>
            <a:r>
              <a:rPr lang="ru-RU" sz="3600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на анализ. По этой причине на данный момент массовый скрининг определения </a:t>
            </a:r>
            <a:r>
              <a:rPr lang="ru-RU" sz="3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КДТ является более доступным и экономически выгодным</a:t>
            </a:r>
            <a:r>
              <a:rPr lang="ru-RU" sz="3600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066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932" y="196827"/>
            <a:ext cx="98686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Биомаркеры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 являются довольно актуальной технологией, что делает их перспективными для исследований. </a:t>
            </a:r>
            <a:r>
              <a:rPr lang="ru-RU" sz="36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К примеру, одно из последних доказало, что комбинирование некоторых видов биохимических маркеров одной группы позволяет в несколько раз увеличить их эффективность.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383" y="3199321"/>
            <a:ext cx="4957493" cy="33049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5666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9407" y="2703870"/>
            <a:ext cx="8475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84891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868" y="1397479"/>
            <a:ext cx="90577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МКБ-10 Синдром алкогольной зависимости </a:t>
            </a:r>
            <a:r>
              <a:rPr lang="ru-RU" sz="4400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– это сочетание физиологических, поведенческих и умственных явлений, при которых употребление этанола начинает занимать первое место в системе ценностей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3183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7374" y="1121434"/>
            <a:ext cx="922163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В июне 2018 года ВОЗ </a:t>
            </a:r>
            <a:r>
              <a:rPr lang="ru-RU" sz="44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опубликовала версию </a:t>
            </a:r>
            <a:r>
              <a:rPr lang="ru-RU" sz="4400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МКБ-11, </a:t>
            </a:r>
            <a:r>
              <a:rPr lang="ru-RU" sz="44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где понятие алкоголизма звучало следующим образом: </a:t>
            </a:r>
            <a:r>
              <a:rPr lang="ru-RU" sz="4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Алкогольная зависимость - это нарушение регуляции употребления алкоголя, возникающее в результате повторного или непрерывного употребления. </a:t>
            </a:r>
          </a:p>
          <a:p>
            <a:endParaRPr lang="ru-RU" dirty="0">
              <a:solidFill>
                <a:schemeClr val="accent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4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335" y="2976113"/>
            <a:ext cx="508958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Социально-экономический ущерб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в результате алкоголизации </a:t>
            </a:r>
          </a:p>
        </p:txBody>
      </p:sp>
      <p:sp>
        <p:nvSpPr>
          <p:cNvPr id="6" name="Овал 5"/>
          <p:cNvSpPr/>
          <p:nvPr/>
        </p:nvSpPr>
        <p:spPr>
          <a:xfrm>
            <a:off x="1659453" y="637033"/>
            <a:ext cx="2501660" cy="1613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670" y="655095"/>
            <a:ext cx="2517866" cy="16338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529" y="665622"/>
            <a:ext cx="2517866" cy="16338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880" y="3659485"/>
            <a:ext cx="2517866" cy="16338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51" y="3818799"/>
            <a:ext cx="2517866" cy="16338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817" y="4937145"/>
            <a:ext cx="2517866" cy="16338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271" y="4954561"/>
            <a:ext cx="2517866" cy="16338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91687" y="1114448"/>
            <a:ext cx="182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Деградация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личности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9555" y="845111"/>
            <a:ext cx="1966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Ухудшение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общего фона здоровья населения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67337" y="806671"/>
            <a:ext cx="1518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Рост несчастных случаев и болезней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60307" y="4122477"/>
            <a:ext cx="1492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Распад семей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9721" y="4127634"/>
            <a:ext cx="1908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Негативное влияние на окружающих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88208" y="5293355"/>
            <a:ext cx="1788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Криминогенная обстановка в стране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45316" y="5246248"/>
            <a:ext cx="1923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Затраты на лечение алкоголиков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3461001" y="2450547"/>
            <a:ext cx="381914" cy="491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20093">
            <a:off x="3201899" y="3611076"/>
            <a:ext cx="518205" cy="6279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450181">
            <a:off x="8490415" y="3657506"/>
            <a:ext cx="518205" cy="62794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97225">
            <a:off x="6516806" y="4128419"/>
            <a:ext cx="518205" cy="6279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54032">
            <a:off x="5854501" y="2308867"/>
            <a:ext cx="518205" cy="6279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807">
            <a:off x="8148577" y="2191193"/>
            <a:ext cx="798645" cy="8169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998525">
            <a:off x="5030962" y="4043952"/>
            <a:ext cx="798645" cy="816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475766" y="5754079"/>
            <a:ext cx="26418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По данным Института социологии Национальной академии наук Беларуси</a:t>
            </a:r>
          </a:p>
        </p:txBody>
      </p:sp>
    </p:spTree>
    <p:extLst>
      <p:ext uri="{BB962C8B-B14F-4D97-AF65-F5344CB8AC3E}">
        <p14:creationId xmlns:p14="http://schemas.microsoft.com/office/powerpoint/2010/main" val="201562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0685" y="190136"/>
            <a:ext cx="9115247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Медико-социальные последствия в результате алкоголизации</a:t>
            </a:r>
          </a:p>
          <a:p>
            <a:pPr algn="ctr"/>
            <a:endParaRPr lang="ru-RU" sz="28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631" y="1671411"/>
            <a:ext cx="6096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ДТП;</a:t>
            </a:r>
          </a:p>
          <a:p>
            <a:endParaRPr lang="ru-RU" sz="2400" dirty="0">
              <a:latin typeface="Bahnschrift SemiBold SemiConden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снижение работоспособности до 30%;</a:t>
            </a:r>
          </a:p>
          <a:p>
            <a:endParaRPr lang="ru-RU" sz="2400" dirty="0">
              <a:latin typeface="Bahnschrift SemiBold SemiConden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травматизм;</a:t>
            </a:r>
          </a:p>
          <a:p>
            <a:endParaRPr lang="ru-RU" sz="2400" dirty="0">
              <a:latin typeface="Bahnschrift SemiBold SemiConden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рост количества самоубийств;</a:t>
            </a:r>
          </a:p>
          <a:p>
            <a:endParaRPr lang="ru-RU" sz="2400" dirty="0">
              <a:latin typeface="Bahnschrift SemiBold SemiConden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инфаркты миокарда;</a:t>
            </a:r>
          </a:p>
          <a:p>
            <a:endParaRPr lang="ru-RU" sz="2000" dirty="0">
              <a:latin typeface="Bahnschrift SemiBold SemiConden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4811" y="6061174"/>
            <a:ext cx="4665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По данным Института социологии Национальной академии наук Беларуси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9154" y="1671411"/>
            <a:ext cx="47445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нарушения мозгового кровообращения и инсульты;</a:t>
            </a:r>
          </a:p>
          <a:p>
            <a:endParaRPr lang="ru-RU" sz="2400" dirty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кома при сахарном диабете;</a:t>
            </a:r>
          </a:p>
          <a:p>
            <a:endParaRPr lang="ru-RU" sz="2400" dirty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болезни печени и почек;</a:t>
            </a:r>
          </a:p>
          <a:p>
            <a:endParaRPr lang="ru-RU" sz="2400" dirty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эпилептические припадки;</a:t>
            </a:r>
          </a:p>
          <a:p>
            <a:endParaRPr lang="ru-RU" sz="2400" dirty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рождение нездорового потомства.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6732" y="1291904"/>
            <a:ext cx="92532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В целом, проблема алкоголизма с каждым днём продолжает увеличивать свою актуальность, так как ежегодно от вредного употребления алкоголя умирает </a:t>
            </a:r>
            <a:r>
              <a:rPr lang="ru-RU" sz="4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более 3 миллионов человек. </a:t>
            </a:r>
          </a:p>
          <a:p>
            <a:r>
              <a:rPr lang="ru-RU" sz="4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Это означает, что </a:t>
            </a:r>
            <a:r>
              <a:rPr lang="ru-RU" sz="4000" u="sng" dirty="0">
                <a:solidFill>
                  <a:srgbClr val="FF0000"/>
                </a:solidFill>
                <a:latin typeface="Bahnschrift Condensed" panose="020B0502040204020203" pitchFamily="34" charset="0"/>
              </a:rPr>
              <a:t>каждый двадцатый случай смерти был связан с алкоголем</a:t>
            </a:r>
            <a:r>
              <a:rPr lang="ru-RU" sz="4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. </a:t>
            </a:r>
          </a:p>
          <a:p>
            <a:r>
              <a:rPr lang="ru-RU" sz="4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Более трех четвертей этих случаев смерти произошли среди мужчин.</a:t>
            </a:r>
          </a:p>
        </p:txBody>
      </p:sp>
    </p:spTree>
    <p:extLst>
      <p:ext uri="{BB962C8B-B14F-4D97-AF65-F5344CB8AC3E}">
        <p14:creationId xmlns:p14="http://schemas.microsoft.com/office/powerpoint/2010/main" val="52098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0695" y="55508"/>
            <a:ext cx="92191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Влияние роста потребления алкоголя на медико-социальные показатели </a:t>
            </a:r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79284484"/>
              </p:ext>
            </p:extLst>
          </p:nvPr>
        </p:nvGraphicFramePr>
        <p:xfrm>
          <a:off x="1652060" y="424840"/>
          <a:ext cx="10376452" cy="6433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792286" y="64886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По данным Института социологии Национальной академии наук Беларуси</a:t>
            </a:r>
          </a:p>
        </p:txBody>
      </p:sp>
    </p:spTree>
    <p:extLst>
      <p:ext uri="{BB962C8B-B14F-4D97-AF65-F5344CB8AC3E}">
        <p14:creationId xmlns:p14="http://schemas.microsoft.com/office/powerpoint/2010/main" val="165231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2559" y="267473"/>
            <a:ext cx="106794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Рейтинг стран мира по уровню употребления алкоголя на душу населения</a:t>
            </a:r>
          </a:p>
          <a:p>
            <a:endParaRPr lang="ru-RU" sz="24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87121605"/>
              </p:ext>
            </p:extLst>
          </p:nvPr>
        </p:nvGraphicFramePr>
        <p:xfrm>
          <a:off x="1966451" y="859744"/>
          <a:ext cx="9153833" cy="597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71021" y="1090576"/>
            <a:ext cx="2015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Condensed" panose="020B0502040204020203" pitchFamily="34" charset="0"/>
              </a:rPr>
              <a:t>15,2 л/чел в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8646" y="1675370"/>
            <a:ext cx="1877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Condensed" panose="020B0502040204020203" pitchFamily="34" charset="0"/>
              </a:rPr>
              <a:t>15,0 л/чел в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4761" y="2281084"/>
            <a:ext cx="198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Condensed" panose="020B0502040204020203" pitchFamily="34" charset="0"/>
              </a:rPr>
              <a:t>14,4 л/чел в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62219" y="2880852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Condensed" panose="020B0502040204020203" pitchFamily="34" charset="0"/>
              </a:rPr>
              <a:t>11, 8 л</a:t>
            </a:r>
            <a:r>
              <a:rPr lang="en-US" sz="2400" dirty="0">
                <a:latin typeface="Bahnschrift Condensed" panose="020B0502040204020203" pitchFamily="34" charset="0"/>
              </a:rPr>
              <a:t>/</a:t>
            </a:r>
            <a:r>
              <a:rPr lang="ru-RU" sz="2400" dirty="0">
                <a:latin typeface="Bahnschrift Condensed" panose="020B0502040204020203" pitchFamily="34" charset="0"/>
              </a:rPr>
              <a:t>чел в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0701" y="721244"/>
            <a:ext cx="509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(по данным ВОЗ за 2018 год)</a:t>
            </a:r>
          </a:p>
        </p:txBody>
      </p:sp>
    </p:spTree>
    <p:extLst>
      <p:ext uri="{BB962C8B-B14F-4D97-AF65-F5344CB8AC3E}">
        <p14:creationId xmlns:p14="http://schemas.microsoft.com/office/powerpoint/2010/main" val="3955927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Параллакс">
  <a:themeElements>
    <a:clrScheme name="Другая 2">
      <a:dk1>
        <a:sysClr val="windowText" lastClr="000000"/>
      </a:dk1>
      <a:lt1>
        <a:sysClr val="window" lastClr="FFFFFF"/>
      </a:lt1>
      <a:dk2>
        <a:srgbClr val="CFDFEA"/>
      </a:dk2>
      <a:lt2>
        <a:srgbClr val="DFE3E5"/>
      </a:lt2>
      <a:accent1>
        <a:srgbClr val="1CADE4"/>
      </a:accent1>
      <a:accent2>
        <a:srgbClr val="75B5E4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635_TF22644756.potx" id="{27E14D99-0C46-44F1-815C-7CA62B8509D0}" vid="{1AF6B17D-3219-4A4E-BA4D-BFE8887A554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023227-530E-4024-91EF-312A851A758C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627C19A7-3107-4CB2-BD0D-F7C79BE028C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33315AA3-EAE3-44ED-8368-BAC2FFFB48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1044</Words>
  <Application>Microsoft Office PowerPoint</Application>
  <PresentationFormat>Широкоэкранный</PresentationFormat>
  <Paragraphs>141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Параллакс</vt:lpstr>
      <vt:lpstr>«Биохимические маркеры алкогольной интоксикации»</vt:lpstr>
      <vt:lpstr>Всемирной организацией здравоохранения в 1979 году термин «алкоголизм» изъят из Международной классификации болезней, и заменён термином «синдром алкогольной зависимости», который входит в МКБ-10 в рубрику  «психические и поведенческие расстройства, вызванные употреблением алкоголя» (F10).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«Биохимические маркеры алкогольной интоксикации»</dc:title>
  <dc:creator/>
  <cp:lastModifiedBy>Никита Жданко</cp:lastModifiedBy>
  <cp:revision>2</cp:revision>
  <dcterms:created xsi:type="dcterms:W3CDTF">2022-12-07T17:35:55Z</dcterms:created>
  <dcterms:modified xsi:type="dcterms:W3CDTF">2023-03-20T14:37:59Z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