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5" r:id="rId5"/>
    <p:sldId id="271" r:id="rId6"/>
    <p:sldId id="258" r:id="rId7"/>
    <p:sldId id="260" r:id="rId8"/>
    <p:sldId id="284" r:id="rId9"/>
    <p:sldId id="257" r:id="rId10"/>
    <p:sldId id="279" r:id="rId11"/>
    <p:sldId id="278" r:id="rId12"/>
    <p:sldId id="262" r:id="rId13"/>
    <p:sldId id="276" r:id="rId14"/>
    <p:sldId id="277" r:id="rId15"/>
    <p:sldId id="280" r:id="rId16"/>
    <p:sldId id="281" r:id="rId17"/>
    <p:sldId id="282" r:id="rId18"/>
    <p:sldId id="286" r:id="rId19"/>
    <p:sldId id="283" r:id="rId2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9423E9A-00EF-4433-8C0E-9B74DED6EEF8}">
          <p14:sldIdLst>
            <p14:sldId id="275"/>
            <p14:sldId id="271"/>
            <p14:sldId id="258"/>
            <p14:sldId id="260"/>
            <p14:sldId id="284"/>
            <p14:sldId id="257"/>
            <p14:sldId id="279"/>
            <p14:sldId id="278"/>
            <p14:sldId id="262"/>
          </p14:sldIdLst>
        </p14:section>
        <p14:section name="Раздел без заголовка" id="{3EF9FC96-ADD1-4D2A-8893-5629A4F688BA}">
          <p14:sldIdLst>
            <p14:sldId id="276"/>
            <p14:sldId id="277"/>
            <p14:sldId id="280"/>
            <p14:sldId id="281"/>
            <p14:sldId id="282"/>
            <p14:sldId id="286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772"/>
    <a:srgbClr val="FB0D63"/>
    <a:srgbClr val="4E3BAD"/>
    <a:srgbClr val="1591C3"/>
    <a:srgbClr val="0070C0"/>
    <a:srgbClr val="95CED9"/>
    <a:srgbClr val="404040"/>
    <a:srgbClr val="673AAC"/>
    <a:srgbClr val="065BDE"/>
    <a:srgbClr val="38A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3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635B92A-C9DC-43AA-A0F3-50C308AC9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F2F5F6-0F69-4F50-AB35-A04000CDF9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FC7ED05-9086-4BC6-924A-636329F67C75}" type="datetime1">
              <a:rPr lang="ru-RU" smtClean="0"/>
              <a:t>13.03.2022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E17AA3-438B-491A-9F81-686B1A580E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A21F594F-D4ED-4695-8584-630E4FC6D1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35DDAA-77E0-4D82-85D0-C118186E1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20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88DB34-CCEC-4D5F-85AD-EBC9B67CE06B}" type="datetime1">
              <a:rPr lang="ru-RU" noProof="0" smtClean="0"/>
              <a:t>13.03.2022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3DCE8F5-1341-475C-BF40-2E24D91E805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en-US" noProof="0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или перетащите свое изображение</a:t>
            </a:r>
          </a:p>
        </p:txBody>
      </p:sp>
      <p:sp>
        <p:nvSpPr>
          <p:cNvPr id="9" name="Графический объект 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11" name="Графический объект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Заголовок 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0" name="Подзаголовок 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28863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 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ый столбец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5" name="Левый столбец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Заголовок 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5787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" noProof="0"/>
              <a:t>Образец текста</a:t>
            </a:r>
          </a:p>
        </p:txBody>
      </p:sp>
      <p:sp>
        <p:nvSpPr>
          <p:cNvPr id="10" name="Заголовок 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01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или перетащите свое изображение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0" name="Подзаголовок 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 rtlCol="0"/>
          <a:lstStyle>
            <a:lvl1pPr marL="0" indent="0">
              <a:buNone/>
              <a:defRPr sz="2300" b="1"/>
            </a:lvl1pPr>
          </a:lstStyle>
          <a:p>
            <a:pPr lvl="0" rtl="0"/>
            <a:r>
              <a:rPr lang="ru" noProof="0"/>
              <a:t>Подзаголовок</a:t>
            </a:r>
          </a:p>
        </p:txBody>
      </p:sp>
      <p:sp>
        <p:nvSpPr>
          <p:cNvPr id="3" name="Левый столбец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или перетащите свое изображение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текс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или перетащите свое изображение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" noProof="0"/>
              <a:t>Изменить заголовок</a:t>
            </a:r>
          </a:p>
        </p:txBody>
      </p:sp>
      <p:sp>
        <p:nvSpPr>
          <p:cNvPr id="11" name="Подзаголовок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 rtlCol="0"/>
          <a:lstStyle>
            <a:lvl1pPr marL="0" indent="0">
              <a:buNone/>
              <a:defRPr sz="2300" b="1"/>
            </a:lvl1pPr>
          </a:lstStyle>
          <a:p>
            <a:pPr lvl="0" rtl="0"/>
            <a:r>
              <a:rPr lang="ru" noProof="0"/>
              <a:t>Подзаголовок</a:t>
            </a:r>
          </a:p>
        </p:txBody>
      </p:sp>
      <p:sp>
        <p:nvSpPr>
          <p:cNvPr id="12" name="Левый столбец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" noProof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11" name="Текст 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 rtl="0"/>
            <a:r>
              <a:rPr lang="ru" noProof="0"/>
              <a:t>Образец текста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 rtlCol="0"/>
          <a:lstStyle/>
          <a:p>
            <a:pPr lvl="0" rtl="0"/>
            <a:r>
              <a:rPr lang="ru" noProof="0"/>
              <a:t>Образец текста</a:t>
            </a:r>
          </a:p>
          <a:p>
            <a:pPr lvl="1" rtl="0"/>
            <a:r>
              <a:rPr lang="ru" noProof="0"/>
              <a:t>Второй уровень</a:t>
            </a:r>
          </a:p>
          <a:p>
            <a:pPr lvl="2" rtl="0"/>
            <a:r>
              <a:rPr lang="ru" noProof="0"/>
              <a:t>Третий уровень</a:t>
            </a:r>
          </a:p>
          <a:p>
            <a:pPr lvl="3" rtl="0"/>
            <a:r>
              <a:rPr lang="ru" noProof="0"/>
              <a:t>Четвертый уровень</a:t>
            </a:r>
          </a:p>
          <a:p>
            <a:pPr lvl="4" rtl="0"/>
            <a:r>
              <a:rPr lang="ru" noProof="0"/>
              <a:t>Пятый уровень</a:t>
            </a:r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 rtl="0"/>
            <a:r>
              <a:rPr lang="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или перетащите свое изображение</a:t>
            </a:r>
          </a:p>
        </p:txBody>
      </p:sp>
      <p:sp>
        <p:nvSpPr>
          <p:cNvPr id="5" name="Подпись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" noProof="0"/>
              <a:t>Поместите здесь подпись изображения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иде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ультимедиа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" noProof="0"/>
              <a:t>Вставьте видео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4" name="Подпись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ru" noProof="0"/>
              <a:t>Поместите здесь подпись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мя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rtlCol="0" anchor="ctr"/>
          <a:lstStyle>
            <a:lvl1pPr marL="0" indent="0" algn="l">
              <a:buNone/>
              <a:defRPr sz="2400"/>
            </a:lvl1pPr>
          </a:lstStyle>
          <a:p>
            <a:pPr lvl="0" rtl="0"/>
            <a:r>
              <a:rPr lang="ru" noProof="0"/>
              <a:t>Имя</a:t>
            </a:r>
          </a:p>
        </p:txBody>
      </p:sp>
      <p:sp>
        <p:nvSpPr>
          <p:cNvPr id="7" name="Эл. почта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rtlCol="0" anchor="ctr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" noProof="0"/>
              <a:t>Эл. почта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en-US" noProof="0" dirty="0"/>
          </a:p>
        </p:txBody>
      </p:sp>
      <p:sp>
        <p:nvSpPr>
          <p:cNvPr id="19" name="Графический объект 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20" name="Графический объект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2" name="Спасибо за внимание!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rtlCol="0"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pPr rtl="0"/>
            <a:r>
              <a:rPr lang="ru" noProof="0"/>
              <a:t>Спасибо за внимание!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rtl="0"/>
            <a:endParaRPr lang="en-US" noProof="0" dirty="0"/>
          </a:p>
        </p:txBody>
      </p:sp>
      <p:sp>
        <p:nvSpPr>
          <p:cNvPr id="9" name="Графический объект 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11" name="Графический объект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>
              <a:solidFill>
                <a:schemeClr val="l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78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</a:p>
        </p:txBody>
      </p:sp>
      <p:sp>
        <p:nvSpPr>
          <p:cNvPr id="8" name="Графический объект 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9" name="Графический объект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20" name="Графический объект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rtl="0"/>
            <a:endParaRPr lang="en-US" dirty="0"/>
          </a:p>
        </p:txBody>
      </p:sp>
      <p:sp>
        <p:nvSpPr>
          <p:cNvPr id="22" name="Надпись 21">
            <a:extLst>
              <a:ext uri="{FF2B5EF4-FFF2-40B4-BE49-F238E27FC236}">
                <a16:creationId xmlns:a16="http://schemas.microsoft.com/office/drawing/2014/main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ru" sz="1600" noProof="1">
                <a:solidFill>
                  <a:schemeClr val="bg1"/>
                </a:solidFill>
                <a:latin typeface="Gill Sans MT" panose="020B0502020104020203" pitchFamily="34" charset="0"/>
              </a:rPr>
              <a:t>Иван Воронков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"/>
              <a:t>Образец заголовка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058DB212-BFA2-403F-85EF-DFD3FF6D97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0" r:id="rId11"/>
    <p:sldLayoutId id="2147483652" r:id="rId12"/>
    <p:sldLayoutId id="2147483665" r:id="rId13"/>
    <p:sldLayoutId id="2147483666" r:id="rId14"/>
    <p:sldLayoutId id="2147483654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38C9C-C4ED-45D5-A0E1-BFC869FB7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47" y="-1126063"/>
            <a:ext cx="10523620" cy="284765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br>
              <a:rPr lang="ru-BY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УО  «ГРОДНЕНСКИЙ ГОСУДАРСТВЕННЫЙ МЕДИЦИНСКИЙ УНИВЕРСИТЕТ»</a:t>
            </a:r>
            <a:br>
              <a:rPr lang="ru-BY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AEDDF2-42D8-43E2-8316-244E8410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611" y="1726673"/>
            <a:ext cx="11594778" cy="224734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БИОЛОГИЧЕСКОЙ ХИМИИ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МЕТАБОЛИЧЕСКАЯ КОРРЕКЦИЯ ПРИ ПРЕРЫВИСТОЙ АЛКОГОЛЬНОЙ ИНТОКСИКАЦИИ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Ревенко А. О.,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Дрошева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Студентки 2 курса, лечебного фак-та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Гродно 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BA949-4F28-49F0-B323-5E5191E1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265" y="297763"/>
            <a:ext cx="1368124" cy="16303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86A7FA-DFD2-49E6-9CE2-446E52EE710E}"/>
              </a:ext>
            </a:extLst>
          </p:cNvPr>
          <p:cNvSpPr/>
          <p:nvPr/>
        </p:nvSpPr>
        <p:spPr>
          <a:xfrm>
            <a:off x="1" y="0"/>
            <a:ext cx="209549" cy="69342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6060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10C592A-C571-4D14-8BFA-97A0A4EF0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221055"/>
              </p:ext>
            </p:extLst>
          </p:nvPr>
        </p:nvGraphicFramePr>
        <p:xfrm>
          <a:off x="458541" y="370804"/>
          <a:ext cx="10230174" cy="5661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029">
                  <a:extLst>
                    <a:ext uri="{9D8B030D-6E8A-4147-A177-3AD203B41FA5}">
                      <a16:colId xmlns:a16="http://schemas.microsoft.com/office/drawing/2014/main" val="1190944677"/>
                    </a:ext>
                  </a:extLst>
                </a:gridCol>
                <a:gridCol w="1705029">
                  <a:extLst>
                    <a:ext uri="{9D8B030D-6E8A-4147-A177-3AD203B41FA5}">
                      <a16:colId xmlns:a16="http://schemas.microsoft.com/office/drawing/2014/main" val="905745687"/>
                    </a:ext>
                  </a:extLst>
                </a:gridCol>
                <a:gridCol w="1705029">
                  <a:extLst>
                    <a:ext uri="{9D8B030D-6E8A-4147-A177-3AD203B41FA5}">
                      <a16:colId xmlns:a16="http://schemas.microsoft.com/office/drawing/2014/main" val="3808326964"/>
                    </a:ext>
                  </a:extLst>
                </a:gridCol>
                <a:gridCol w="1705029">
                  <a:extLst>
                    <a:ext uri="{9D8B030D-6E8A-4147-A177-3AD203B41FA5}">
                      <a16:colId xmlns:a16="http://schemas.microsoft.com/office/drawing/2014/main" val="576069445"/>
                    </a:ext>
                  </a:extLst>
                </a:gridCol>
                <a:gridCol w="1705029">
                  <a:extLst>
                    <a:ext uri="{9D8B030D-6E8A-4147-A177-3AD203B41FA5}">
                      <a16:colId xmlns:a16="http://schemas.microsoft.com/office/drawing/2014/main" val="2751590255"/>
                    </a:ext>
                  </a:extLst>
                </a:gridCol>
                <a:gridCol w="1705029">
                  <a:extLst>
                    <a:ext uri="{9D8B030D-6E8A-4147-A177-3AD203B41FA5}">
                      <a16:colId xmlns:a16="http://schemas.microsoft.com/office/drawing/2014/main" val="1299451676"/>
                    </a:ext>
                  </a:extLst>
                </a:gridCol>
              </a:tblGrid>
              <a:tr h="622540">
                <a:tc>
                  <a:txBody>
                    <a:bodyPr/>
                    <a:lstStyle/>
                    <a:p>
                      <a:endParaRPr lang="ru-BY" dirty="0">
                        <a:highlight>
                          <a:srgbClr val="C0C0C0"/>
                        </a:highlight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Контроль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2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3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Тавамин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4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Нейрамин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5 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Тритарг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906498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Мочевая кислота  (мкмоль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99,0±4,08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82,4±15,5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134±20,0#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125±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9,28*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111±5,90#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83783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люкоза 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5,88±0,28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6,78±0,42*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6,97±0,33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6,53±0,33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6,35±0,26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242224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Х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олестерол 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2,11±0,06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1,82±0,15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2,18±0,16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2,38±0,16#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2,46±0,19#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87138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Триглицериды 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0,885±0,131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1,15±0,54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0,882±0,091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0,826±0,053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0,655±0,044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97471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Креатинкиназа 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4807±460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6179±185*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3187±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386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4496±428#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4935±434#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23404"/>
                  </a:ext>
                </a:extLst>
              </a:tr>
              <a:tr h="71558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Диеновые конъюгаты 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2,24±0,24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3,68±0,59*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2,82±0,63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3,73±0,37*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2,81±0,26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53468"/>
                  </a:ext>
                </a:extLst>
              </a:tr>
              <a:tr h="327752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МДА (мкмоль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1,08±0,15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4,99±0,58*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4,21±0,92*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3,72±0,55*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1,31±0,18#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66471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Витамин Е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(мкмоль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14,7±0,93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15,51±1,4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13,87±1,41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10,6±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0,51*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12,1±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0,92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438612"/>
                  </a:ext>
                </a:extLst>
              </a:tr>
              <a:tr h="506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Общие нитриты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(мкмоль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13,85±1,16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37,83±5,25*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12,31±4,14#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29,0±2,29*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15,92±0,88#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48227"/>
                  </a:ext>
                </a:extLst>
              </a:tr>
              <a:tr h="327752">
                <a:tc>
                  <a:txBody>
                    <a:bodyPr/>
                    <a:lstStyle/>
                    <a:p>
                      <a:pPr algn="l" rtl="0" fontAlgn="b"/>
                      <a:endParaRPr lang="ru" sz="1400" b="0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Экспериментальные группы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–4 800 000</a:t>
                      </a: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772036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623B22-86A8-42B9-AEB4-ED73D0633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697370-3A95-4B38-88AD-6BEF2F37A159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1EA1C-45E7-465A-9851-4D463D1C1A8F}"/>
              </a:ext>
            </a:extLst>
          </p:cNvPr>
          <p:cNvSpPr txBox="1"/>
          <p:nvPr/>
        </p:nvSpPr>
        <p:spPr>
          <a:xfrm>
            <a:off x="1637491" y="6024140"/>
            <a:ext cx="7872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 изменения в сравнении с контролем </a:t>
            </a:r>
          </a:p>
          <a:p>
            <a:r>
              <a:rPr lang="en-US" sz="1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 изменения в сравнении с группой №2</a:t>
            </a:r>
            <a:endParaRPr lang="ru-BY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2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D9FFC68A-97F2-4F40-BB7C-ABB5F3E161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744488"/>
              </p:ext>
            </p:extLst>
          </p:nvPr>
        </p:nvGraphicFramePr>
        <p:xfrm>
          <a:off x="600830" y="916271"/>
          <a:ext cx="10261302" cy="493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450">
                  <a:extLst>
                    <a:ext uri="{9D8B030D-6E8A-4147-A177-3AD203B41FA5}">
                      <a16:colId xmlns:a16="http://schemas.microsoft.com/office/drawing/2014/main" val="2220993322"/>
                    </a:ext>
                  </a:extLst>
                </a:gridCol>
                <a:gridCol w="1428984">
                  <a:extLst>
                    <a:ext uri="{9D8B030D-6E8A-4147-A177-3AD203B41FA5}">
                      <a16:colId xmlns:a16="http://schemas.microsoft.com/office/drawing/2014/main" val="2815732412"/>
                    </a:ext>
                  </a:extLst>
                </a:gridCol>
                <a:gridCol w="1710217">
                  <a:extLst>
                    <a:ext uri="{9D8B030D-6E8A-4147-A177-3AD203B41FA5}">
                      <a16:colId xmlns:a16="http://schemas.microsoft.com/office/drawing/2014/main" val="2971063628"/>
                    </a:ext>
                  </a:extLst>
                </a:gridCol>
                <a:gridCol w="1710217">
                  <a:extLst>
                    <a:ext uri="{9D8B030D-6E8A-4147-A177-3AD203B41FA5}">
                      <a16:colId xmlns:a16="http://schemas.microsoft.com/office/drawing/2014/main" val="788860127"/>
                    </a:ext>
                  </a:extLst>
                </a:gridCol>
                <a:gridCol w="1710217">
                  <a:extLst>
                    <a:ext uri="{9D8B030D-6E8A-4147-A177-3AD203B41FA5}">
                      <a16:colId xmlns:a16="http://schemas.microsoft.com/office/drawing/2014/main" val="716807857"/>
                    </a:ext>
                  </a:extLst>
                </a:gridCol>
                <a:gridCol w="1710217">
                  <a:extLst>
                    <a:ext uri="{9D8B030D-6E8A-4147-A177-3AD203B41FA5}">
                      <a16:colId xmlns:a16="http://schemas.microsoft.com/office/drawing/2014/main" val="2055695426"/>
                    </a:ext>
                  </a:extLst>
                </a:gridCol>
              </a:tblGrid>
              <a:tr h="487382">
                <a:tc>
                  <a:txBody>
                    <a:bodyPr/>
                    <a:lstStyle/>
                    <a:p>
                      <a:endParaRPr lang="ru-BY" dirty="0"/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Контроль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2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3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Тавамин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4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Нейрамин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5</a:t>
                      </a:r>
                    </a:p>
                    <a:p>
                      <a:pPr algn="ctr" rtl="0" fontAlgn="b"/>
                      <a:r>
                        <a:rPr lang="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Тритарг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391548"/>
                  </a:ext>
                </a:extLst>
              </a:tr>
              <a:tr h="57704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Каталаза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белка)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23,7±0,67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26,1±1,1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25,9±1,2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21,8±0,87#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19,15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±2,7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364170"/>
                  </a:ext>
                </a:extLst>
              </a:tr>
              <a:tr h="573497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Щелочная фосфатаза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белка)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24,4±1,7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27,7±1,3*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27,5±2,1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25,6±1,8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24,9</a:t>
                      </a: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</a:t>
                      </a:r>
                      <a:r>
                        <a:rPr lang="en-US" sz="1600" b="0" i="0" u="none" strike="noStrike" noProof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4520"/>
                  </a:ext>
                </a:extLst>
              </a:tr>
              <a:tr h="480381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Витамин Е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мкмоль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155±12,35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11,02±1,24*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16,29±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1,79*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37,86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±2,6*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19,15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±2,76*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20964"/>
                  </a:ext>
                </a:extLst>
              </a:tr>
              <a:tr h="480381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СДГ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белка)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39,7±1,13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44,2±1,80*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40,25±2,7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35,19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±1,41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49,97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2,52*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-BY" sz="1600" b="1" dirty="0">
                        <a:solidFill>
                          <a:schemeClr val="accent2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851632"/>
                  </a:ext>
                </a:extLst>
              </a:tr>
              <a:tr h="67818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ГАМК-Т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белка)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5,80±0,20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7,41±0,77*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7,13±0,21*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5,72±0,38#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5,04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±0,07*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63009"/>
                  </a:ext>
                </a:extLst>
              </a:tr>
              <a:tr h="58175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ЯПА-ДГ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нмоль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мг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белка)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14,47±0,76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18,52±1,07*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13,68±0,86#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13,08±0,36#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15,98</a:t>
                      </a: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±0,52#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86771"/>
                  </a:ext>
                </a:extLst>
              </a:tr>
              <a:tr h="480381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Диеновые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конъюгаты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Ед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мл)</a:t>
                      </a:r>
                      <a:endParaRPr lang="ru-BY" sz="1400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2,24±0,40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3,93±0,26*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3,32±0,27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3,79±0,35*</a:t>
                      </a:r>
                      <a:endParaRPr lang="ru" sz="1600" b="1" i="0" u="none" strike="noStrike" noProof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2,93</a:t>
                      </a:r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±0,33#</a:t>
                      </a:r>
                      <a:endParaRPr lang="ru" sz="1600" b="1" i="0" u="none" strike="noStrike" noProof="1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40911"/>
                  </a:ext>
                </a:extLst>
              </a:tr>
              <a:tr h="339093">
                <a:tc>
                  <a:txBody>
                    <a:bodyPr/>
                    <a:lstStyle/>
                    <a:p>
                      <a:endParaRPr lang="ru-BY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98000">
                          <a:schemeClr val="tx1"/>
                        </a:gs>
                        <a:gs pos="0">
                          <a:schemeClr val="bg2">
                            <a:lumMod val="50000"/>
                          </a:schemeClr>
                        </a:gs>
                      </a:gsLst>
                      <a:lin ang="16800000" scaled="0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Экспериментальные группы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–4 800 000</a:t>
                      </a: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743462"/>
                  </a:ext>
                </a:extLst>
              </a:tr>
            </a:tbl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5B99D0F-27D1-4769-85A2-F4FA3EB3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226423" y="256903"/>
            <a:ext cx="11965577" cy="946903"/>
          </a:xfrm>
        </p:spPr>
        <p:txBody>
          <a:bodyPr/>
          <a:lstStyle/>
          <a:p>
            <a:r>
              <a:rPr lang="ru-RU" sz="2200" dirty="0"/>
              <a:t>Таблица - Активность ферментов и содержание субстратов </a:t>
            </a:r>
            <a:r>
              <a:rPr lang="ru-RU" sz="2200" b="1" dirty="0">
                <a:solidFill>
                  <a:schemeClr val="accent1"/>
                </a:solidFill>
              </a:rPr>
              <a:t>в печени крыс </a:t>
            </a:r>
            <a:r>
              <a:rPr lang="ru-RU" sz="2200" dirty="0"/>
              <a:t>при </a:t>
            </a:r>
            <a:br>
              <a:rPr lang="ru-RU" sz="2200" dirty="0"/>
            </a:br>
            <a:r>
              <a:rPr lang="ru-RU" sz="2200" dirty="0"/>
              <a:t>коррекции прерывистой алкогольной интоксикации препаратами аминокислот</a:t>
            </a:r>
            <a:endParaRPr lang="ru-BY" sz="2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1B4BAC-0EB1-4D6D-BB5E-1D5F5B086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B6FF88E-F03B-419D-99AC-168639F53352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44A6E-37F9-478B-A212-951FF9A2906D}"/>
              </a:ext>
            </a:extLst>
          </p:cNvPr>
          <p:cNvSpPr txBox="1"/>
          <p:nvPr/>
        </p:nvSpPr>
        <p:spPr>
          <a:xfrm>
            <a:off x="2003966" y="5814206"/>
            <a:ext cx="69802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 изменения в сравнении с контролем </a:t>
            </a:r>
          </a:p>
          <a:p>
            <a:r>
              <a:rPr lang="ru-RU" sz="1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 изменения в сравнении с группой №2</a:t>
            </a:r>
          </a:p>
        </p:txBody>
      </p:sp>
    </p:spTree>
    <p:extLst>
      <p:ext uri="{BB962C8B-B14F-4D97-AF65-F5344CB8AC3E}">
        <p14:creationId xmlns:p14="http://schemas.microsoft.com/office/powerpoint/2010/main" val="389198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4235762-7DB7-4286-B4E6-C0CAC9B74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5016" y="556451"/>
            <a:ext cx="6672674" cy="4263040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прерывистая алкогольная интоксикация(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режиме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 дня этанол – 3 дня отмена в течение 28 дней»</a:t>
            </a:r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сопровождается отклонениями ряда биохимических показателей, выраженность и направленность которых имеет тканевую специфику. В плазме крови при ПАИ отмечается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мочевины и креатинина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гликемии и активности </a:t>
            </a:r>
            <a:r>
              <a:rPr lang="ru-RU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креатинкиназы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Это, в определённой степени, оказывает влияние на нарушение функциональной активности печени при такой форме алкоголизации. В данном органе при ПАИ отмечается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активация ЦТК и ГАМК-шунта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ПАИ приводит к активации процессов ПОЛ в крови и печени, что</a:t>
            </a:r>
            <a:endParaRPr lang="ru-BY" sz="2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7A6EBE-2D37-4B64-AF1D-A279418722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pPr rtl="0"/>
              <a:t>12</a:t>
            </a:fld>
            <a:endParaRPr lang="en-US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66A5A80-574B-43EE-9E92-E436E37D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49" y="378000"/>
            <a:ext cx="4199111" cy="720000"/>
          </a:xfrm>
        </p:spPr>
        <p:txBody>
          <a:bodyPr/>
          <a:lstStyle/>
          <a:p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BY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0AECA7B-1951-41C0-ABE0-33A374EDE3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2369" y="1399267"/>
            <a:ext cx="4577505" cy="329702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6E716B-2FAE-4675-A6BC-3F66E56D4F21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9EE11-B2B4-40BD-A9AA-EBABA623EB07}"/>
              </a:ext>
            </a:extLst>
          </p:cNvPr>
          <p:cNvSpPr txBox="1"/>
          <p:nvPr/>
        </p:nvSpPr>
        <p:spPr>
          <a:xfrm>
            <a:off x="111764" y="4785737"/>
            <a:ext cx="11747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подтверждается повышением уровней диеновых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конъюгатов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МДА. При  этом истощается мощность антиоксидантной системы,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судить по уровню витамина 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Интегральный анализ изученных метаболических показателей в различных тканях при коррекции ПАИ с использованием различных аминокислотных препаратов позволил выявить следующие закономерности :</a:t>
            </a: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0961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9C5BD2EF-3DE3-4F21-92AC-4FE143041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364992"/>
            <a:ext cx="10942320" cy="267208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Тавамина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ПАИ выявило его следующие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коррегирующие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эффекты. В печени данный препарат нормализовал активность </a:t>
            </a:r>
            <a:r>
              <a:rPr lang="ru-RU" sz="2400" b="1" dirty="0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щелочной </a:t>
            </a:r>
            <a:r>
              <a:rPr lang="ru-RU" sz="2400" b="1" dirty="0" err="1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фосфотазы</a:t>
            </a:r>
            <a:r>
              <a:rPr lang="ru-RU" sz="2400" dirty="0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СДГ, ЯПА-ДГ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содержание </a:t>
            </a:r>
            <a:r>
              <a:rPr lang="ru-RU" sz="2400" b="1" dirty="0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диеновых </a:t>
            </a:r>
            <a:r>
              <a:rPr lang="ru-RU" sz="2400" b="1" dirty="0" err="1">
                <a:solidFill>
                  <a:srgbClr val="5B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конъюгатов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Произошло повышение, в сравнении с группой ПАИ, сниженного содержания витамина Е. Выявлен также выраженный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коррегирующий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 Тавамина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пул аминокислот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печени.  </a:t>
            </a:r>
            <a:endParaRPr lang="ru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F1637F8-5D02-4390-A1C8-FA6D1914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86" y="600874"/>
            <a:ext cx="6714633" cy="3556000"/>
          </a:xfrm>
        </p:spPr>
        <p:txBody>
          <a:bodyPr/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Прерывистая алкогольная интоксикация в режиме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 дня этанол – 3 дня отмена в течение 28 дней»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сопровождается умеренно выраженным гепатотоксическим эффектом, активацией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ПОЛ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(перекисное окисление липидов)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крови и печени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истощением мощности антиоксидантной системы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Изменения пула свободных аминокислот при ПАИ выражаются в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уменьшении уровней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Аспартата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Треонина, ГАМК, Тирозина, Валина, Триптофана, Фенилаланина, Орнитина 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печени.           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BY" sz="2200" b="1" dirty="0">
              <a:solidFill>
                <a:srgbClr val="5B3B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CB438-148C-4E32-92C2-36485724B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0FB03C-DD4B-4125-8EF4-0D1F454E5A1E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62606957-87CB-445A-AE25-4D312BE2BB9E}"/>
              </a:ext>
            </a:extLst>
          </p:cNvPr>
          <p:cNvSpPr/>
          <p:nvPr/>
        </p:nvSpPr>
        <p:spPr>
          <a:xfrm>
            <a:off x="365760" y="4331664"/>
            <a:ext cx="680720" cy="35560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2DCD8BF7-1777-4F36-BC2F-90385D0C1BC8}"/>
              </a:ext>
            </a:extLst>
          </p:cNvPr>
          <p:cNvSpPr/>
          <p:nvPr/>
        </p:nvSpPr>
        <p:spPr>
          <a:xfrm>
            <a:off x="365760" y="577389"/>
            <a:ext cx="680720" cy="35560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269FB9-2415-4925-8251-DCE43B38F5DF}"/>
              </a:ext>
            </a:extLst>
          </p:cNvPr>
          <p:cNvSpPr txBox="1"/>
          <p:nvPr/>
        </p:nvSpPr>
        <p:spPr>
          <a:xfrm>
            <a:off x="6436310" y="3816640"/>
            <a:ext cx="1757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  <a:endParaRPr lang="ru-BY" sz="2400" dirty="0">
              <a:solidFill>
                <a:srgbClr val="40404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DE6F19-FF99-4B84-8378-041612C36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753" y="438675"/>
            <a:ext cx="305307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861EDE-A9AB-4873-8043-B0262BA8B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B97043-CA9E-4901-B96E-E801520A2A13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A6D1372-7EA7-459E-965A-02B859B0544A}"/>
              </a:ext>
            </a:extLst>
          </p:cNvPr>
          <p:cNvSpPr/>
          <p:nvPr/>
        </p:nvSpPr>
        <p:spPr>
          <a:xfrm>
            <a:off x="349273" y="3149595"/>
            <a:ext cx="619760" cy="39624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2EF79C-952F-46F8-87B2-C488556208F0}"/>
              </a:ext>
            </a:extLst>
          </p:cNvPr>
          <p:cNvSpPr txBox="1"/>
          <p:nvPr/>
        </p:nvSpPr>
        <p:spPr>
          <a:xfrm>
            <a:off x="223332" y="3149595"/>
            <a:ext cx="113363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      </a:t>
            </a:r>
            <a:r>
              <a:rPr lang="ru-RU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Тритарг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сравнении с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Нейрамином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Тавамином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обладает более выраженным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коррегирующим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эффектом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активацию ПОЛ в крови и печени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Этот препарат нормализует ряд показателей, характеризующих функциональное состояние печени: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креатинкиназа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плазмы крови,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щелочная фосфатаза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ЯПА-ДГ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печени. Этот препарат приводит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повышению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плазме крови уровня 10 аминокислот и глутатиона. </a:t>
            </a:r>
            <a:endParaRPr lang="ru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FB292A-F23B-4D77-A341-4FB4014A4AC7}"/>
              </a:ext>
            </a:extLst>
          </p:cNvPr>
          <p:cNvSpPr txBox="1"/>
          <p:nvPr/>
        </p:nvSpPr>
        <p:spPr>
          <a:xfrm>
            <a:off x="223332" y="734852"/>
            <a:ext cx="110844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err="1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Нейрамин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нормализует ряд показателей, характеризующих функцию печени, это и касается значений </a:t>
            </a:r>
            <a:r>
              <a:rPr lang="ru-RU" sz="2400" b="1" dirty="0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мочевины, креатинина, </a:t>
            </a:r>
            <a:r>
              <a:rPr lang="ru-RU" sz="2400" b="1" dirty="0" err="1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креатинкиназы</a:t>
            </a:r>
            <a:r>
              <a:rPr lang="ru-RU" sz="2400" b="1" dirty="0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плазмы крови, щелочной фосфатазы, СДГ, ЯПА-ДГ и ГАМК-Т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печени. При этом антиоксидантное действие данного препарата на кровь и печень не выявляются и он оказывает такое же выраженное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коррегирующее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действие, как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Тавамин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9337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пул аминокислот. </a:t>
            </a:r>
            <a:endParaRPr lang="ru-BY" sz="2400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4C8EDA5-4717-4C77-929C-C9467266C44B}"/>
              </a:ext>
            </a:extLst>
          </p:cNvPr>
          <p:cNvSpPr/>
          <p:nvPr/>
        </p:nvSpPr>
        <p:spPr>
          <a:xfrm>
            <a:off x="349273" y="754920"/>
            <a:ext cx="619760" cy="39624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79D12267-B340-4D9F-882A-3D617BF14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4334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B61E866-8697-407D-A619-0F462DFBA9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pPr rtl="0"/>
              <a:t>15</a:t>
            </a:fld>
            <a:endParaRPr lang="en-US" noProof="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ADB4BDC-9373-46A5-8950-BD778001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24" y="292608"/>
            <a:ext cx="10935800" cy="2314656"/>
          </a:xfrm>
        </p:spPr>
        <p:txBody>
          <a:bodyPr/>
          <a:lstStyle/>
          <a:p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сопровождается нарушением функционирования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</a:t>
            </a:r>
            <a:r>
              <a:rPr lang="ru-RU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нейромедиаторных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сруктуры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фонда нейроактивных аминокислот в ЦНС. Выраженность этих эффектов имеет региональную специфику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отделах ГМ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угнетение в большой степени функциональной активности </a:t>
            </a:r>
            <a:r>
              <a:rPr lang="ru-RU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дофаминергической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коре больших полушарий, стволе мозга и стриатуме. В свою очередь в стриатуме и таламической области изменяются </a:t>
            </a:r>
            <a:r>
              <a:rPr lang="ru-RU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нейроактивных аминокислот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BY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BY" sz="2200" dirty="0"/>
            </a:br>
            <a:endParaRPr lang="ru-BY" sz="22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257F7D5-6004-4E35-A809-FFEC8DB3C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480" y="5372290"/>
            <a:ext cx="10607040" cy="1193752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 основании полученных данных можно говорить о более выраженном позитивном влиянии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ТРИТАРГА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метаболической коррекции при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сравнении с </a:t>
            </a:r>
            <a:r>
              <a:rPr lang="ru-RU" sz="2200" b="1" dirty="0">
                <a:solidFill>
                  <a:srgbClr val="673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ТАВАМИНОМ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200" b="1" dirty="0">
                <a:solidFill>
                  <a:srgbClr val="673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НЕЙРАМИНОМ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BY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B3529E-5FD4-4484-996B-8725A9D450D8}"/>
              </a:ext>
            </a:extLst>
          </p:cNvPr>
          <p:cNvSpPr/>
          <p:nvPr/>
        </p:nvSpPr>
        <p:spPr>
          <a:xfrm>
            <a:off x="11858960" y="66676"/>
            <a:ext cx="266365" cy="563880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F885DF-C087-4DD2-A898-210F4000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24" y="2304588"/>
            <a:ext cx="480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B032CC-EFFF-4F15-A41E-0FAAE2DC3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6353" y="641890"/>
            <a:ext cx="6950936" cy="760782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BY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566543-34AE-48AD-A3C4-540957578C4A}"/>
              </a:ext>
            </a:extLst>
          </p:cNvPr>
          <p:cNvSpPr/>
          <p:nvPr/>
        </p:nvSpPr>
        <p:spPr>
          <a:xfrm>
            <a:off x="0" y="-1"/>
            <a:ext cx="177553" cy="7084381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0E5F7C-806B-4248-A761-187209023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7" t="14983" r="7605" b="6312"/>
          <a:stretch/>
        </p:blipFill>
        <p:spPr>
          <a:xfrm>
            <a:off x="3440097" y="2486805"/>
            <a:ext cx="5311806" cy="3729305"/>
          </a:xfrm>
          <a:prstGeom prst="rect">
            <a:avLst/>
          </a:prstGeom>
          <a:ln>
            <a:solidFill>
              <a:srgbClr val="F41772"/>
            </a:solidFill>
          </a:ln>
          <a:effectLst>
            <a:glow rad="228600">
              <a:srgbClr val="F41772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97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28" y="417769"/>
            <a:ext cx="7081947" cy="5617117"/>
          </a:xfrm>
        </p:spPr>
        <p:txBody>
          <a:bodyPr rtlCol="0"/>
          <a:lstStyle/>
          <a:p>
            <a:pPr rtl="0"/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патогенеза алкоголизма 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разнообразных методических подходов делает возможным выявление существенных биологических факторов заболевания на уровне  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метаболических систем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эндокринных расстройств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изменений в сфере модуляции и медиации нервных импульсов в ЦНС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некоторых других факторов. </a:t>
            </a:r>
            <a:b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Подобный комплексный подход позволяет более дифференцировано оценить вклад тех или иных систем организма в развитие патологического процесса. В последние несколько десятилетий предложены и активно разрабатывается целый ряд экспериментальных моделей различных форм алкоголизации или его осложнений.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2020" y="8226932"/>
            <a:ext cx="4813300" cy="335537"/>
          </a:xfrm>
        </p:spPr>
        <p:txBody>
          <a:bodyPr rtlCol="0"/>
          <a:lstStyle/>
          <a:p>
            <a:pPr rtl="0"/>
            <a:endParaRPr lang="ru" noProof="1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5576" y="8301320"/>
            <a:ext cx="4813301" cy="3620161"/>
          </a:xfrm>
        </p:spPr>
        <p:txBody>
          <a:bodyPr rtlCol="0"/>
          <a:lstStyle/>
          <a:p>
            <a:pPr marL="0" indent="0" rtl="0">
              <a:buNone/>
            </a:pPr>
            <a:endParaRPr lang="ru" dirty="0"/>
          </a:p>
          <a:p>
            <a:pPr rtl="0"/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smtClean="0"/>
              <a:pPr rtl="0"/>
              <a:t>2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D29A35-F0C6-4E53-9AE8-CB35E98F2941}"/>
              </a:ext>
            </a:extLst>
          </p:cNvPr>
          <p:cNvSpPr/>
          <p:nvPr/>
        </p:nvSpPr>
        <p:spPr>
          <a:xfrm>
            <a:off x="11869957" y="180000"/>
            <a:ext cx="256940" cy="5617118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F6222-42EF-461C-99B5-911A3B066C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07" b="707"/>
          <a:stretch>
            <a:fillRect/>
          </a:stretch>
        </p:blipFill>
        <p:spPr>
          <a:xfrm>
            <a:off x="478626" y="1190993"/>
            <a:ext cx="3823829" cy="4476013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4110DE9F-308E-4292-8383-0E341A3C6FE5}"/>
              </a:ext>
            </a:extLst>
          </p:cNvPr>
          <p:cNvSpPr/>
          <p:nvPr/>
        </p:nvSpPr>
        <p:spPr>
          <a:xfrm>
            <a:off x="4669654" y="2225904"/>
            <a:ext cx="532661" cy="310718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758C3E8-260A-4C6A-8899-C282409080C5}"/>
              </a:ext>
            </a:extLst>
          </p:cNvPr>
          <p:cNvSpPr/>
          <p:nvPr/>
        </p:nvSpPr>
        <p:spPr>
          <a:xfrm>
            <a:off x="4669652" y="2586247"/>
            <a:ext cx="532661" cy="310718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609F129-C372-4CFA-99C6-DF9A29729E24}"/>
              </a:ext>
            </a:extLst>
          </p:cNvPr>
          <p:cNvSpPr/>
          <p:nvPr/>
        </p:nvSpPr>
        <p:spPr>
          <a:xfrm>
            <a:off x="4669653" y="2946590"/>
            <a:ext cx="532661" cy="310718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C0AFE8D-5C47-4DF8-AE1B-027962DDBFA8}"/>
              </a:ext>
            </a:extLst>
          </p:cNvPr>
          <p:cNvSpPr/>
          <p:nvPr/>
        </p:nvSpPr>
        <p:spPr>
          <a:xfrm>
            <a:off x="4669654" y="3667277"/>
            <a:ext cx="532661" cy="310718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507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669" y="393577"/>
            <a:ext cx="7219963" cy="6312023"/>
          </a:xfrm>
        </p:spPr>
        <p:txBody>
          <a:bodyPr rtlCol="0"/>
          <a:lstStyle/>
          <a:p>
            <a:pPr rtl="0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реально встречающихся ситуаций среди множества форм алкоголизации человеческой популяции является </a:t>
            </a:r>
            <a:r>
              <a:rPr lang="ru-RU" sz="2400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прерывистый приём алкоголя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целому ряду причин. Моделирование подобных ситуаций проводилось ранее, но в последнее время экспериментальные модели прерывистой алкоголизации получили особенно широкое распространение. Классическим пример моделей прерывистой алкогольной интоксикации является </a:t>
            </a:r>
            <a:r>
              <a:rPr lang="ru-RU" sz="2400" i="0" u="sng" dirty="0">
                <a:solidFill>
                  <a:srgbClr val="38A9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алкогольного абстинентного синдрома по </a:t>
            </a:r>
            <a:r>
              <a:rPr lang="ru-RU" sz="2400" i="0" u="sng" dirty="0" err="1">
                <a:solidFill>
                  <a:srgbClr val="38A9A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Майхровичу</a:t>
            </a:r>
            <a:r>
              <a:rPr lang="ru-RU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модель предполагает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интрагастральное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введение раствора этанола </a:t>
            </a:r>
            <a:r>
              <a:rPr lang="ru-RU" sz="2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дозе 5 г/кг два раза в сутки в течение 5 дней. </a:t>
            </a:r>
            <a:endParaRPr lang="ru" sz="22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smtClean="0"/>
              <a:pPr rtl="0"/>
              <a:t>3</a:t>
            </a:fld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D04E8-1DFE-49F5-B41F-B067FE514F82}"/>
              </a:ext>
            </a:extLst>
          </p:cNvPr>
          <p:cNvSpPr/>
          <p:nvPr/>
        </p:nvSpPr>
        <p:spPr>
          <a:xfrm>
            <a:off x="11858625" y="66675"/>
            <a:ext cx="257175" cy="5591175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6250DB-0CB2-471B-BDD3-13B55E12710F}"/>
              </a:ext>
            </a:extLst>
          </p:cNvPr>
          <p:cNvSpPr txBox="1"/>
          <p:nvPr/>
        </p:nvSpPr>
        <p:spPr>
          <a:xfrm>
            <a:off x="276668" y="4607074"/>
            <a:ext cx="113248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Забой животных проводится через 1 час, затем через 1,3,7 суток после последнего введение этанола. Многочисленные модификации этой модели, предусматривающие многократное повторение эпизодов отмены этанола и алкоголизации подтверждают факт </a:t>
            </a:r>
            <a:r>
              <a:rPr lang="ru-RU" sz="24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возрастания чувствительности организма</a:t>
            </a:r>
            <a:r>
              <a:rPr lang="ru-RU" sz="2400" b="0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эффектам абстиненции при повторных периодах отмены этанола.</a:t>
            </a:r>
            <a:endParaRPr lang="ru-BY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42C778-3B0E-4CAF-A72D-17137D94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3" r="7623"/>
          <a:stretch/>
        </p:blipFill>
        <p:spPr>
          <a:xfrm>
            <a:off x="7496632" y="791704"/>
            <a:ext cx="3919285" cy="30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E1E3352-862D-46A0-BEB3-A5135B8C1C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smtClean="0"/>
              <a:pPr rtl="0"/>
              <a:t>4</a:t>
            </a:fld>
            <a:endParaRPr lang="en-US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657951-9773-48FC-9527-7CD3E9B4B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003" y="998653"/>
            <a:ext cx="6339640" cy="3640173"/>
          </a:xfrm>
        </p:spPr>
        <p:txBody>
          <a:bodyPr rtlCol="0"/>
          <a:lstStyle/>
          <a:p>
            <a:pPr marL="0" indent="0" rtl="0">
              <a:buNone/>
            </a:pP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связи с вышеизложенным на кафедре биохимии ГрГМУ была разработана и экспериментально апробирована модель прерывистой алкогольной интоксикации, где периоды алкоголизации составляли 4 суток, а отмены – 3 суток. </a:t>
            </a:r>
            <a:r>
              <a:rPr lang="ru-RU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танол в виде 25% раствора 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вводится внутрижелудочно с интервалом в 12 часов в дозе 3,5 г</a:t>
            </a:r>
            <a:r>
              <a:rPr 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кг массы тела. </a:t>
            </a:r>
            <a:endParaRPr lang="ru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90C477-BA22-4245-8755-3AD8FB4AB2FB}"/>
              </a:ext>
            </a:extLst>
          </p:cNvPr>
          <p:cNvSpPr>
            <a:spLocks noGrp="1"/>
          </p:cNvSpPr>
          <p:nvPr>
            <p:ph sz="half" idx="4"/>
          </p:nvPr>
        </p:nvSpPr>
        <p:spPr>
          <a:xfrm>
            <a:off x="283003" y="4465464"/>
            <a:ext cx="11504110" cy="1890667"/>
          </a:xfrm>
        </p:spPr>
        <p:txBody>
          <a:bodyPr rtlCol="0"/>
          <a:lstStyle/>
          <a:p>
            <a:pPr marL="0" indent="0" rtl="0">
              <a:buNone/>
            </a:pP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Циклы </a:t>
            </a:r>
            <a:r>
              <a:rPr lang="ru-RU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алкоголизация</a:t>
            </a:r>
            <a:r>
              <a:rPr lang="en-US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отмена </a:t>
            </a: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повторялись 4 раза. Декапитацию животных производили </a:t>
            </a:r>
            <a:r>
              <a:rPr lang="ru-RU" sz="2800" b="1" noProof="1">
                <a:solidFill>
                  <a:srgbClr val="1591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4, 7, 14, 21 и 28 сутки </a:t>
            </a: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эксперимента, что позволило в динамике изучить развитие данной формы алкогольной интоксикации.</a:t>
            </a:r>
            <a:endParaRPr lang="ru" sz="28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82DE9A-2178-4F2A-BCA7-F5C73E987E14}"/>
              </a:ext>
            </a:extLst>
          </p:cNvPr>
          <p:cNvSpPr/>
          <p:nvPr/>
        </p:nvSpPr>
        <p:spPr>
          <a:xfrm>
            <a:off x="11868150" y="95250"/>
            <a:ext cx="257175" cy="5648325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80F5CE-C1CD-4DCA-85BD-7C2623B1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814" y="1141340"/>
            <a:ext cx="4447990" cy="29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80554B-D674-4FAC-A066-3995CD645E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545E1D3B-8689-4E2C-9414-926920DF7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3827" y="2013060"/>
            <a:ext cx="6497688" cy="5939624"/>
          </a:xfrm>
        </p:spPr>
        <p:txBody>
          <a:bodyPr/>
          <a:lstStyle/>
          <a:p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акую </a:t>
            </a:r>
            <a:r>
              <a:rPr lang="ru" sz="2800" b="1" noProof="1">
                <a:solidFill>
                  <a:srgbClr val="4C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«прерывистую алкогольную интоксикацию» 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рассматривать как чередование более или менее длительных периодов алкогольной интоксикации и абстиненции. </a:t>
            </a:r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учётом выраженных клинических и патохимических симптомов алкогольной абстиненции, прерывистую алкоголизацию следует рассматривать как </a:t>
            </a:r>
            <a:r>
              <a:rPr lang="ru" sz="2800" b="1" noProof="1">
                <a:solidFill>
                  <a:srgbClr val="4C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клиническое состояние    алкогольной болезни</a:t>
            </a:r>
            <a:r>
              <a:rPr lang="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BY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00CC3B-4DC6-4169-828D-1D8575121F0C}"/>
              </a:ext>
            </a:extLst>
          </p:cNvPr>
          <p:cNvSpPr/>
          <p:nvPr/>
        </p:nvSpPr>
        <p:spPr>
          <a:xfrm>
            <a:off x="11858625" y="66676"/>
            <a:ext cx="266699" cy="561975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64CAD-1EF4-4826-ACCC-5B555E5DB8C8}"/>
              </a:ext>
            </a:extLst>
          </p:cNvPr>
          <p:cNvSpPr txBox="1"/>
          <p:nvPr/>
        </p:nvSpPr>
        <p:spPr>
          <a:xfrm>
            <a:off x="311553" y="417769"/>
            <a:ext cx="112899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Предлагаемая модель более адекватно </a:t>
            </a:r>
            <a:r>
              <a:rPr lang="ru-RU" sz="2800" b="1" dirty="0">
                <a:solidFill>
                  <a:srgbClr val="4C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соответствует прерывистому режиму алкоголизации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является самой распространённой из реально встречающихся ситуаций среди множества форм употребления алкоголя в обществе. </a:t>
            </a:r>
            <a:endParaRPr lang="ru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2651A6-1E6D-4FCC-86B4-EB94D5E40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5" r="7808"/>
          <a:stretch/>
        </p:blipFill>
        <p:spPr>
          <a:xfrm>
            <a:off x="509153" y="2377089"/>
            <a:ext cx="4124499" cy="38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ченые в защитной одежде проводят эксперименты в чистой комнате">
            <a:extLst>
              <a:ext uri="{FF2B5EF4-FFF2-40B4-BE49-F238E27FC236}">
                <a16:creationId xmlns:a16="http://schemas.microsoft.com/office/drawing/2014/main" id="{CEFD1D8B-0BE2-4FDC-BD70-44FB63429D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936" y="1127319"/>
            <a:ext cx="3359392" cy="3932361"/>
          </a:xfr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4960" y="984326"/>
            <a:ext cx="7605842" cy="4949114"/>
          </a:xfrm>
        </p:spPr>
        <p:txBody>
          <a:bodyPr rtlCol="0"/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были выполнены на 40 беспородных крысах-самцах массой 180-220 гр., разбитых на 5 групп (по 8 особей в каждой).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группа 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i="1" dirty="0">
                <a:solidFill>
                  <a:srgbClr val="065BD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Животным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дважды в сутки вводили воду в течение 28 дней.                                             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8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группа: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вводили этанол в доле 3,5 г/кг массы тела два раза в сутки в виде 25 % раствора в течение 4 суток. Затем в течение 3-х суток животным вводили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эквиобъёмное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</a:t>
            </a:r>
            <a:r>
              <a:rPr lang="ru-RU" sz="1800" b="1" i="1" dirty="0">
                <a:solidFill>
                  <a:srgbClr val="065BD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Такой цикл повторяли 4 раза.                                                            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группа: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4 суток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вводили 25% раствора этанола в дозе 3,5 г/кг массы тела дважды в сутки, а затем в течение 3 суток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вводили препарат </a:t>
            </a:r>
            <a:r>
              <a:rPr lang="ru-RU" sz="2000" b="1" i="0" dirty="0" err="1">
                <a:solidFill>
                  <a:srgbClr val="065BD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Тавамин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250 мг/кг массы тела 2 раза в сутки (суточная доза 500 мг/кг массы тела). Такие недельные циклы повторяли 4 раза.                                              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18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Четвёртая группа: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4 суток вводили раствор этанола, как в группах 2 и 3, а затем в течение 3 суток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вводили препарат </a:t>
            </a:r>
            <a:r>
              <a:rPr lang="ru-RU" sz="2000" b="1" i="0" dirty="0" err="1">
                <a:solidFill>
                  <a:srgbClr val="065BD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Нейрамин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100 мг/кг массы тела, в 2 % суспензии крахмала. Такие недельные циклы также повторяли 4 раза. </a:t>
            </a:r>
            <a:endParaRPr lang="ru" sz="2000" b="1" noProof="1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smtClean="0"/>
              <a:pPr rtl="0"/>
              <a:t>6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6597AE-4417-4AB5-9C7F-6C7F305AF6FA}"/>
              </a:ext>
            </a:extLst>
          </p:cNvPr>
          <p:cNvSpPr/>
          <p:nvPr/>
        </p:nvSpPr>
        <p:spPr>
          <a:xfrm>
            <a:off x="11858625" y="66676"/>
            <a:ext cx="266699" cy="561975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445FE-7ADA-47C8-A2B9-86AEE9F1AA3D}"/>
              </a:ext>
            </a:extLst>
          </p:cNvPr>
          <p:cNvSpPr txBox="1"/>
          <p:nvPr/>
        </p:nvSpPr>
        <p:spPr>
          <a:xfrm>
            <a:off x="222902" y="260569"/>
            <a:ext cx="469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Материалы и методы</a:t>
            </a:r>
            <a:endParaRPr lang="ru-BY" sz="3600" b="1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4EABC-0216-4C14-A68D-55DDD224BC9E}"/>
              </a:ext>
            </a:extLst>
          </p:cNvPr>
          <p:cNvSpPr txBox="1"/>
          <p:nvPr/>
        </p:nvSpPr>
        <p:spPr>
          <a:xfrm>
            <a:off x="222902" y="5275903"/>
            <a:ext cx="109937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0" u="sng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Пятая группа: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4 суток также вводили раствор этанола, а затем в течение 3 суток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внутрижелудочно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вводили препарат </a:t>
            </a:r>
            <a:r>
              <a:rPr lang="ru-RU" sz="2000" b="1" i="0" dirty="0" err="1">
                <a:solidFill>
                  <a:srgbClr val="065BD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Тритарг</a:t>
            </a:r>
            <a:r>
              <a:rPr lang="ru-RU" sz="1800" b="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175 мг/кг, в 2% суспензии крахмала. И снова недельное повторение составляло 4 раза.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20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эксперименты проводили с учётом требований гуманного обращения с животными !</a:t>
            </a:r>
            <a:endParaRPr lang="ru-BY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411F455-89F7-4374-9E44-A48355500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621333"/>
            <a:ext cx="6828427" cy="4236667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ТАВАМИН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ВАЛИН – ИЗОЛЕЙЦИН – ЛЕЙЦИН – ТАУРИН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НЕЙРАМИН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ТРИПТОФАН – ГЛИЦИН – АРГИНИН –   АСПАРТАТ </a:t>
            </a:r>
          </a:p>
          <a:p>
            <a:pPr marL="0" indent="0">
              <a:buNone/>
            </a:pPr>
            <a:endParaRPr lang="ru-RU" sz="3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ТРИТАРГ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ТАУРИН – ТРИПТОФАН – АРГИНИН – 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АСПАРТАТ</a:t>
            </a:r>
            <a:endParaRPr lang="ru-BY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190002B-A557-4B03-8D81-A05EBDC4D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4" y="566261"/>
            <a:ext cx="11704320" cy="917099"/>
          </a:xfrm>
        </p:spPr>
        <p:txBody>
          <a:bodyPr/>
          <a:lstStyle/>
          <a:p>
            <a:r>
              <a:rPr lang="ru-RU" sz="3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применяемых аминокислотных композиций</a:t>
            </a:r>
            <a:endParaRPr lang="ru-BY" sz="3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1CB0A4-53B1-4E28-B9D9-18C4853ACA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pPr rtl="0"/>
              <a:t>7</a:t>
            </a:fld>
            <a:endParaRPr lang="en-US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A8846D-3495-4961-8471-AD8528BA2A24}"/>
              </a:ext>
            </a:extLst>
          </p:cNvPr>
          <p:cNvSpPr/>
          <p:nvPr/>
        </p:nvSpPr>
        <p:spPr>
          <a:xfrm>
            <a:off x="11858625" y="66676"/>
            <a:ext cx="266699" cy="561975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328347A7-E9FB-41EB-99B7-AF934C6CF307}"/>
              </a:ext>
            </a:extLst>
          </p:cNvPr>
          <p:cNvSpPr/>
          <p:nvPr/>
        </p:nvSpPr>
        <p:spPr>
          <a:xfrm>
            <a:off x="287654" y="2508199"/>
            <a:ext cx="805180" cy="57912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880A09F6-65C0-4B8C-B22D-DF6E64FF6948}"/>
              </a:ext>
            </a:extLst>
          </p:cNvPr>
          <p:cNvSpPr/>
          <p:nvPr/>
        </p:nvSpPr>
        <p:spPr>
          <a:xfrm>
            <a:off x="287654" y="3935732"/>
            <a:ext cx="805180" cy="57912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56320C10-BA19-4609-B6EF-9C7CF38B8001}"/>
              </a:ext>
            </a:extLst>
          </p:cNvPr>
          <p:cNvSpPr/>
          <p:nvPr/>
        </p:nvSpPr>
        <p:spPr>
          <a:xfrm>
            <a:off x="287654" y="5396866"/>
            <a:ext cx="805180" cy="579120"/>
          </a:xfrm>
          <a:prstGeom prst="right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E3BC2A-D14F-488D-BB35-35903200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2"/>
          <a:stretch/>
        </p:blipFill>
        <p:spPr>
          <a:xfrm rot="5400000">
            <a:off x="6863297" y="2180473"/>
            <a:ext cx="4723389" cy="3230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E6EF04-82AF-4678-A591-FB6A061C8B6F}"/>
              </a:ext>
            </a:extLst>
          </p:cNvPr>
          <p:cNvSpPr txBox="1"/>
          <p:nvPr/>
        </p:nvSpPr>
        <p:spPr>
          <a:xfrm>
            <a:off x="576347" y="1158970"/>
            <a:ext cx="70332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используемых аминокислотных композиций был предложен профессором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М.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Шейбаком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доцентом Е. М. Дорошенко</a:t>
            </a:r>
            <a:endParaRPr lang="ru-BY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71A3A4E-AD70-4C4E-81C5-27C247C0D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87" y="182638"/>
            <a:ext cx="11011030" cy="6583922"/>
          </a:xfrm>
        </p:spPr>
        <p:txBody>
          <a:bodyPr/>
          <a:lstStyle/>
          <a:p>
            <a:pPr marL="0" indent="0">
              <a:buNone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биохимических показателей в плазме крови выполнено с помощью биохимического анализатора </a:t>
            </a:r>
            <a:r>
              <a:rPr lang="en-US" sz="2000" dirty="0">
                <a:solidFill>
                  <a:srgbClr val="4E3B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KONELAB 30i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(Финляндия).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белок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определяли с помощью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биуретового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мочевина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исследовалась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ферментативным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уреазным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определяли по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методу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Яффе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              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глюкоза, общий </a:t>
            </a:r>
            <a:r>
              <a:rPr lang="ru-RU" sz="19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холестерол</a:t>
            </a: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триглицериды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исследовались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ферментативными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методами</a:t>
            </a:r>
            <a:r>
              <a:rPr lang="en-US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билирубин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определяли в реакции взаимодействия с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диазотированной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сульфаниловой кислотой (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Йендрашику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мочевой кислоты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исследовали ферментативным 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уриазным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buNone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лактатдегидрогеназы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определяли модифицированным кинетическим методом в соответствии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рекомендациями Скандинавского Комитета по Ферментам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аминотрансфераз</a:t>
            </a: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(АЛТ и АСТ)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модифицированными, оптимизированным кинетическим методом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рекомендациями Международной Федерации Клинической химии (</a:t>
            </a:r>
            <a:r>
              <a:rPr lang="en-US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IFCC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ru-RU" sz="19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глутамилтранспептидазы</a:t>
            </a: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кинетическим методом 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Перзияну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Слику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щелочной фосфатазы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Бессея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Лоури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Брока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                                 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ru-RU" sz="19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креатинкиназы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кинетическим методом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Ганцера</a:t>
            </a:r>
            <a:r>
              <a:rPr lang="ru-RU" sz="19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9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Гильверга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endParaRPr lang="ru-BY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C774DF-7F1B-43FD-818B-44B56F27C0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58DB212-BFA2-403F-85EF-DFD3FF6D973A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A198DA-FB5A-4FC6-A4BE-9B3729380A7B}"/>
              </a:ext>
            </a:extLst>
          </p:cNvPr>
          <p:cNvSpPr/>
          <p:nvPr/>
        </p:nvSpPr>
        <p:spPr>
          <a:xfrm>
            <a:off x="11887200" y="117566"/>
            <a:ext cx="195944" cy="5577840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0412C-FC46-4BFD-A669-034A4F9CC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1" t="12672" b="12393"/>
          <a:stretch/>
        </p:blipFill>
        <p:spPr>
          <a:xfrm>
            <a:off x="7368465" y="605902"/>
            <a:ext cx="3790822" cy="28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A33D0-A2F5-49D6-833F-C6773905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1" y="214862"/>
            <a:ext cx="11175285" cy="1153137"/>
          </a:xfrm>
        </p:spPr>
        <p:txBody>
          <a:bodyPr rtlCol="0"/>
          <a:lstStyle/>
          <a:p>
            <a:pPr rtl="0"/>
            <a:r>
              <a:rPr lang="ru" sz="2400" dirty="0"/>
              <a:t>Таблица – Активность ферментов и содержание субстратов </a:t>
            </a:r>
            <a:r>
              <a:rPr lang="ru" sz="2400" b="1" dirty="0">
                <a:solidFill>
                  <a:schemeClr val="accent1"/>
                </a:solidFill>
              </a:rPr>
              <a:t>в плазме крови </a:t>
            </a:r>
            <a:r>
              <a:rPr lang="ru" sz="2400" dirty="0"/>
              <a:t>крыс при коррекции алкогольной интоксикации препаратами аминокислот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7533A0A-5D54-48E9-939A-FDA38954E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419798"/>
              </p:ext>
            </p:extLst>
          </p:nvPr>
        </p:nvGraphicFramePr>
        <p:xfrm>
          <a:off x="585926" y="885130"/>
          <a:ext cx="9635033" cy="490500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173044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46233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499913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1499913">
                  <a:extLst>
                    <a:ext uri="{9D8B030D-6E8A-4147-A177-3AD203B41FA5}">
                      <a16:colId xmlns:a16="http://schemas.microsoft.com/office/drawing/2014/main" val="3224837657"/>
                    </a:ext>
                  </a:extLst>
                </a:gridCol>
                <a:gridCol w="1499913">
                  <a:extLst>
                    <a:ext uri="{9D8B030D-6E8A-4147-A177-3AD203B41FA5}">
                      <a16:colId xmlns:a16="http://schemas.microsoft.com/office/drawing/2014/main" val="1055905335"/>
                    </a:ext>
                  </a:extLst>
                </a:gridCol>
                <a:gridCol w="1499913">
                  <a:extLst>
                    <a:ext uri="{9D8B030D-6E8A-4147-A177-3AD203B41FA5}">
                      <a16:colId xmlns:a16="http://schemas.microsoft.com/office/drawing/2014/main" val="1787514844"/>
                    </a:ext>
                  </a:extLst>
                </a:gridCol>
              </a:tblGrid>
              <a:tr h="698535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Контроль</a:t>
                      </a:r>
                    </a:p>
                    <a:p>
                      <a:pPr algn="ctr" rtl="0" fontAlgn="b"/>
                      <a:endParaRPr lang="ru" sz="18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2 </a:t>
                      </a:r>
                    </a:p>
                    <a:p>
                      <a:pPr algn="ctr" rtl="0" fontAlgn="b"/>
                      <a:endParaRPr lang="ru" sz="18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3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Тавамин </a:t>
                      </a: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4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Нейрамин </a:t>
                      </a: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№ 5 </a:t>
                      </a:r>
                    </a:p>
                    <a:p>
                      <a:pPr algn="ctr" rtl="0" fontAlgn="b"/>
                      <a:r>
                        <a:rPr lang="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Тритарг</a:t>
                      </a: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365900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ЛДГ 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1225</a:t>
                      </a: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±117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1257±111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975±93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1404±122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1608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±84</a:t>
                      </a:r>
                      <a:r>
                        <a:rPr lang="en-US" sz="16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6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  <a:endParaRPr lang="ru" sz="1600" b="1" i="0" u="none" strike="noStrike" noProof="1">
                        <a:solidFill>
                          <a:schemeClr val="accent2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  <a:tr h="478902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Общ. Белок (г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62,3±2,90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59,3±4,48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59,5±1,59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67,38±2,69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67,6±1,29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132828"/>
                  </a:ext>
                </a:extLst>
              </a:tr>
              <a:tr h="365900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АлАТ(Ед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58,8±2,42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59,3±4,28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48,2±4,96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59,0±4,30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65,4±5,87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00830"/>
                  </a:ext>
                </a:extLst>
              </a:tr>
              <a:tr h="3659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ГГТП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9,38±1,19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7,33±0,33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7,67±1,31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6,88±0,40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7,13</a:t>
                      </a:r>
                      <a:r>
                        <a:rPr lang="ru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</a:t>
                      </a:r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0,48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87320"/>
                  </a:ext>
                </a:extLst>
              </a:tr>
              <a:tr h="36590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АсАТ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157±6,76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154±10,9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145±9,79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151±13,1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157±7,43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858238"/>
                  </a:ext>
                </a:extLst>
              </a:tr>
              <a:tr h="52239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Щ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елочная фосфатаза (Ед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347±38,1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374±25,6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313±34,3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318±16,7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398±44,5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794772"/>
                  </a:ext>
                </a:extLst>
              </a:tr>
              <a:tr h="416905">
                <a:tc>
                  <a:txBody>
                    <a:bodyPr/>
                    <a:lstStyle/>
                    <a:p>
                      <a:pPr algn="l" rtl="0" fontAlgn="b"/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Мочевина 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6,23±0,48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3,90±0,13*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4,45±0,33*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4,71±</a:t>
                      </a:r>
                      <a:r>
                        <a:rPr lang="en-US" sz="15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0,29*</a:t>
                      </a:r>
                      <a:r>
                        <a:rPr lang="en-US" sz="15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6,69±0,44#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73645"/>
                  </a:ext>
                </a:extLst>
              </a:tr>
              <a:tr h="53667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бщий билирубин 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 9±1,34</a:t>
                      </a:r>
                      <a:endParaRPr lang="ru" sz="1600" b="0" i="0" u="none" strike="noStrike" noProof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10,7±0,98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10,8±1,33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8,39±0,65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9,91±0,69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03323"/>
                  </a:ext>
                </a:extLst>
              </a:tr>
              <a:tr h="4553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реатинин  (ммоль</a:t>
                      </a:r>
                      <a:r>
                        <a:rPr lang="en-US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л</a:t>
                      </a:r>
                      <a:r>
                        <a:rPr lang="ru" sz="1400" b="0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68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50,2±2,71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42,1±2,94*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noProof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48,4±3,28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58,1±</a:t>
                      </a:r>
                      <a:r>
                        <a:rPr lang="en-US" sz="15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1,83</a:t>
                      </a:r>
                      <a:r>
                        <a:rPr lang="en-US" sz="1500" b="1" i="0" u="none" strike="noStrike" noProof="1">
                          <a:solidFill>
                            <a:schemeClr val="accen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  <a:r>
                        <a:rPr lang="en-US" sz="1500" b="1" i="0" u="none" strike="noStrike" noProof="1">
                          <a:solidFill>
                            <a:schemeClr val="accent2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noProof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54,5±1,93#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3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83517"/>
                  </a:ext>
                </a:extLst>
              </a:tr>
              <a:tr h="332636">
                <a:tc>
                  <a:txBody>
                    <a:bodyPr/>
                    <a:lstStyle/>
                    <a:p>
                      <a:pPr algn="l" rtl="0" fontAlgn="b"/>
                      <a:endParaRPr lang="ru" sz="1400" b="0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chemeClr val="tx1"/>
                        </a:gs>
                        <a:gs pos="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21594000" scaled="0"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Экспериментальные группы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r>
                        <a:rPr lang="ru" sz="1400" b="1" i="0" u="none" strike="noStrike" noProof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–4 800 000</a:t>
                      </a: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ru" sz="1400" b="1" i="0" u="none" strike="noStrike" noProof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959351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3996C0-0A7C-4905-8FD4-EC23739737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en-US" smtClean="0"/>
              <a:pPr rtl="0"/>
              <a:t>9</a:t>
            </a:fld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674420-F044-4FCA-A552-8D3467CD5F31}"/>
              </a:ext>
            </a:extLst>
          </p:cNvPr>
          <p:cNvSpPr/>
          <p:nvPr/>
        </p:nvSpPr>
        <p:spPr>
          <a:xfrm>
            <a:off x="11878321" y="85725"/>
            <a:ext cx="247004" cy="5631494"/>
          </a:xfrm>
          <a:prstGeom prst="rect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B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8C9DA-EE54-4217-A419-E6A380683335}"/>
              </a:ext>
            </a:extLst>
          </p:cNvPr>
          <p:cNvSpPr txBox="1"/>
          <p:nvPr/>
        </p:nvSpPr>
        <p:spPr>
          <a:xfrm>
            <a:off x="1431524" y="5972870"/>
            <a:ext cx="7162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 изменения в сравнении с контролем </a:t>
            </a:r>
          </a:p>
          <a:p>
            <a:r>
              <a:rPr lang="en-US" sz="16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статистически значимые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сравнении с группой №2</a:t>
            </a:r>
            <a:endParaRPr lang="ru-BY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6465625_TF11936837" id="{BF65A68A-BCCC-4A82-BE60-5138F4B2189D}" vid="{C88F1226-F457-4420-9162-AB13CB02F9D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BD7A54-F20C-4571-A0A1-59566D65D61A}">
  <ds:schemaRefs>
    <ds:schemaRef ds:uri="http://purl.org/dc/dcmitype/"/>
    <ds:schemaRef ds:uri="71af3243-3dd4-4a8d-8c0d-dd76da1f02a5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6767A851-31A9-4ACE-8351-2A55E16C5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C0BA73-BAA3-4C89-8791-A37B9B1C1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результатов научных исследований</Template>
  <TotalTime>0</TotalTime>
  <Words>1845</Words>
  <Application>Microsoft Office PowerPoint</Application>
  <PresentationFormat>Широкоэкранный</PresentationFormat>
  <Paragraphs>262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Bodoni MT</vt:lpstr>
      <vt:lpstr>Calibri</vt:lpstr>
      <vt:lpstr>Courier New</vt:lpstr>
      <vt:lpstr>Gill Sans MT</vt:lpstr>
      <vt:lpstr>Tahoma</vt:lpstr>
      <vt:lpstr>Times New Roman</vt:lpstr>
      <vt:lpstr>Тема Office</vt:lpstr>
      <vt:lpstr> УО  «ГРОДНЕНСКИЙ ГОСУДАРСТВЕННЫЙ МЕДИЦИНСКИЙ УНИВЕРСИТЕТ» </vt:lpstr>
      <vt:lpstr>Исследования патогенеза алкоголизма  с использованием разнообразных методических подходов делает возможным выявление существенных биологических факторов заболевания на уровне            метаболических систем          эндокринных расстройств          изменений в сфере модуляции и медиации нервных импульсов в ЦНС          некоторых других факторов.  Подобный комплексный подход позволяет более дифференцировано оценить вклад тех или иных систем организма в развитие патологического процесса. В последние несколько десятилетий предложены и активно разрабатывается целый ряд экспериментальных моделей различных форм алкоголизации или его осложнений. 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 применяемых аминокислотных композиций</vt:lpstr>
      <vt:lpstr>Презентация PowerPoint</vt:lpstr>
      <vt:lpstr>Таблица – Активность ферментов и содержание субстратов в плазме крови крыс при коррекции алкогольной интоксикации препаратами аминокислот</vt:lpstr>
      <vt:lpstr>Презентация PowerPoint</vt:lpstr>
      <vt:lpstr>Таблица - Активность ферментов и содержание субстратов в печени крыс при  коррекции прерывистой алкогольной интоксикации препаратами аминокислот</vt:lpstr>
      <vt:lpstr>Заключение</vt:lpstr>
      <vt:lpstr>            Прерывистая алкогольная интоксикация в режиме «4 дня этанол – 3 дня отмена в течение 28 дней» сопровождается умеренно выраженным гепатотоксическим эффектом, активацией процессов ПОЛ(перекисное окисление липидов)   в крови и печени, истощением мощности антиоксидантной системы. Изменения пула свободных аминокислот при ПАИ выражаются в уменьшении уровней Аспартата, Треонина, ГАМК, Тирозина, Валина, Триптофана, Фенилаланина, Орнитина и Пролина в печени.                          </vt:lpstr>
      <vt:lpstr>Презентация PowerPoint</vt:lpstr>
      <vt:lpstr>ПАИ сопровождается нарушением функционирования отдельных нейромедиаторных систем в сруктуры фонда нейроактивных аминокислот в ЦНС. Выраженность этих эффектов имеет региональную специфику в различных отделах ГМ. На фоне ПАИ выявлено угнетение в большой степени функциональной активности дофаминергической системы в коре больших полушарий, стволе мозга и стриатуме. В свою очередь в стриатуме и таламической области изменяются уровни нейроактивных аминокислот.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2021-10-24T20:56:38Z</dcterms:created>
  <dcterms:modified xsi:type="dcterms:W3CDTF">2022-03-14T12:05:43Z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