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5593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741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68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38453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2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5651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4137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1308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5694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1449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379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2152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8973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050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7753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6772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85F5B-B3AC-47AE-882D-E2C5E0BCF54B}" type="datetimeFigureOut">
              <a:rPr lang="ru-BY" smtClean="0"/>
              <a:t>19.03.2023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7F2CFF-7707-43BB-A451-8452EC8B84E1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48654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05C60-DC28-6E93-0477-CB7DABC78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4376" y="3213140"/>
            <a:ext cx="7766936" cy="1646302"/>
          </a:xfrm>
        </p:spPr>
        <p:txBody>
          <a:bodyPr/>
          <a:lstStyle/>
          <a:p>
            <a:r>
              <a:rPr lang="ru-RU" sz="4800" dirty="0"/>
              <a:t>Пути метаболизма</a:t>
            </a:r>
            <a:r>
              <a:rPr lang="en-US" sz="4800" dirty="0"/>
              <a:t> </a:t>
            </a:r>
            <a:r>
              <a:rPr lang="ru-RU" sz="4800" dirty="0"/>
              <a:t>лизина в головном мозге. Метаболиты лизина и их влияние на организм человека   </a:t>
            </a:r>
            <a:endParaRPr lang="ru-BY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42B285-8E2B-336D-0C8F-3910023E8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067" y="5427051"/>
            <a:ext cx="7766936" cy="1096899"/>
          </a:xfrm>
        </p:spPr>
        <p:txBody>
          <a:bodyPr/>
          <a:lstStyle/>
          <a:p>
            <a:r>
              <a:rPr lang="ru-RU" dirty="0"/>
              <a:t>Подготовила студентка 2 курса лечебного факультета 4 группы</a:t>
            </a:r>
          </a:p>
          <a:p>
            <a:r>
              <a:rPr lang="ru-RU" dirty="0"/>
              <a:t>Володина Анастасия Александровна  </a:t>
            </a:r>
            <a:endParaRPr lang="ru-BY" dirty="0"/>
          </a:p>
        </p:txBody>
      </p:sp>
      <p:pic>
        <p:nvPicPr>
          <p:cNvPr id="4" name="Picture 13" descr="1490078782_grgmu">
            <a:extLst>
              <a:ext uri="{FF2B5EF4-FFF2-40B4-BE49-F238E27FC236}">
                <a16:creationId xmlns:a16="http://schemas.microsoft.com/office/drawing/2014/main" id="{5C6DE861-1775-C1E2-6369-586D4DCA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9863"/>
            <a:ext cx="1584325" cy="15843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DAF740-E031-2D00-FD1E-DA3366B861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33" t="3609" r="11105" b="6498"/>
          <a:stretch/>
        </p:blipFill>
        <p:spPr>
          <a:xfrm>
            <a:off x="10354659" y="90998"/>
            <a:ext cx="1615670" cy="166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6B7511-F18B-1911-B8E8-6A6992CD1F73}"/>
              </a:ext>
            </a:extLst>
          </p:cNvPr>
          <p:cNvSpPr/>
          <p:nvPr/>
        </p:nvSpPr>
        <p:spPr>
          <a:xfrm>
            <a:off x="488526" y="117603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D7FF64-96F9-22A4-3AFC-851A16C3245F}"/>
              </a:ext>
            </a:extLst>
          </p:cNvPr>
          <p:cNvSpPr txBox="1"/>
          <p:nvPr/>
        </p:nvSpPr>
        <p:spPr>
          <a:xfrm>
            <a:off x="303277" y="1040933"/>
            <a:ext cx="9250532" cy="440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изин имеет два пути катаболизма в организме человека: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пипеколатный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путь для тканей головного мозга 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сахаропиновый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путь для всех остальных тканей.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ромежуточные и конечные метаболиты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пипеколатного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пути способны влиять на работу нейронов и нейроглии, в целом на всю нервную систему.</a:t>
            </a:r>
            <a:endParaRPr lang="ru-BY" sz="1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процессе жизнедеятельности лизин подвергается превращениям, образуя биологически активные вещества, поддерживающие функционирование организма. Это карнитин, играющий ключевую роль в бета окислении жирных кислот; кадаверин, являющийся трупным ядом и участвующий в поддержании структуры рибосом; интермедиаты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пипеколатного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сахаропинового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путей  метаболизма, являющиеся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нейромодуляторамирами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ЦНС.</a:t>
            </a:r>
            <a:endParaRPr lang="ru-BY" sz="1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9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6E2C91-A893-42C7-7038-BF00B0F8D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05"/>
          <a:stretch/>
        </p:blipFill>
        <p:spPr>
          <a:xfrm>
            <a:off x="2405046" y="877096"/>
            <a:ext cx="6348337" cy="5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C1164E-697B-CAF1-5727-113B803E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9"/>
          <a:stretch/>
        </p:blipFill>
        <p:spPr>
          <a:xfrm>
            <a:off x="155216" y="2812930"/>
            <a:ext cx="4022107" cy="39335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B90EB8-E0B6-DB4C-E711-B7E09AE04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88" y="176816"/>
            <a:ext cx="5472930" cy="40993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FFEBF-580B-8685-49DA-E8FBA7E07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974" y="3021603"/>
            <a:ext cx="3273794" cy="37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0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5EE185-6735-B981-D6FC-5416004078EF}"/>
              </a:ext>
            </a:extLst>
          </p:cNvPr>
          <p:cNvSpPr/>
          <p:nvPr/>
        </p:nvSpPr>
        <p:spPr>
          <a:xfrm>
            <a:off x="102123" y="82092"/>
            <a:ext cx="8703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Лизин и его метаболиты </a:t>
            </a:r>
          </a:p>
        </p:txBody>
      </p:sp>
      <p:pic>
        <p:nvPicPr>
          <p:cNvPr id="1026" name="Picture 2" descr="Занятие 10: ACD ChemSketch">
            <a:extLst>
              <a:ext uri="{FF2B5EF4-FFF2-40B4-BE49-F238E27FC236}">
                <a16:creationId xmlns:a16="http://schemas.microsoft.com/office/drawing/2014/main" id="{F2D991F9-943C-BC75-2395-8D646318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5" y="1105455"/>
            <a:ext cx="42291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-Сахаропин Sigma S1634">
            <a:extLst>
              <a:ext uri="{FF2B5EF4-FFF2-40B4-BE49-F238E27FC236}">
                <a16:creationId xmlns:a16="http://schemas.microsoft.com/office/drawing/2014/main" id="{B49FB0E3-29FA-1ADB-7B14-704687781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9"/>
          <a:stretch/>
        </p:blipFill>
        <p:spPr bwMode="auto">
          <a:xfrm>
            <a:off x="223923" y="2680870"/>
            <a:ext cx="4229712" cy="30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72407-DA89-02EF-7121-E1B6EF47C51F}"/>
              </a:ext>
            </a:extLst>
          </p:cNvPr>
          <p:cNvSpPr txBox="1"/>
          <p:nvPr/>
        </p:nvSpPr>
        <p:spPr>
          <a:xfrm>
            <a:off x="319596" y="5299969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err="1">
                <a:solidFill>
                  <a:schemeClr val="bg1"/>
                </a:solidFill>
              </a:rPr>
              <a:t>сахаропин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10" name="Управляющая кнопка: &quot;Пустой&quot;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77995F-875E-0870-2E07-7328CF16CD25}"/>
              </a:ext>
            </a:extLst>
          </p:cNvPr>
          <p:cNvSpPr/>
          <p:nvPr/>
        </p:nvSpPr>
        <p:spPr>
          <a:xfrm>
            <a:off x="4637843" y="1105455"/>
            <a:ext cx="2212018" cy="2019300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7E60A5-099A-0B72-C6B9-F39EFA7E0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19" y="1105455"/>
            <a:ext cx="2124075" cy="1714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ACE797-4B3C-717B-11F7-E36D9113F098}"/>
              </a:ext>
            </a:extLst>
          </p:cNvPr>
          <p:cNvSpPr txBox="1"/>
          <p:nvPr/>
        </p:nvSpPr>
        <p:spPr>
          <a:xfrm>
            <a:off x="4682619" y="2766099"/>
            <a:ext cx="2212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</a:t>
            </a:r>
            <a:r>
              <a:rPr lang="ru-RU" sz="1400" dirty="0">
                <a:solidFill>
                  <a:schemeClr val="bg1"/>
                </a:solidFill>
              </a:rPr>
              <a:t>-</a:t>
            </a:r>
            <a:r>
              <a:rPr lang="ru-RU" sz="1400" dirty="0" err="1">
                <a:solidFill>
                  <a:schemeClr val="bg1"/>
                </a:solidFill>
              </a:rPr>
              <a:t>пипеколовая</a:t>
            </a:r>
            <a:r>
              <a:rPr lang="ru-RU" sz="1400" dirty="0">
                <a:solidFill>
                  <a:schemeClr val="bg1"/>
                </a:solidFill>
              </a:rPr>
              <a:t> кислота </a:t>
            </a:r>
            <a:endParaRPr lang="ru-BY" sz="14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080526-2BE7-C809-2069-A55D2E5EC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24" y="3456860"/>
            <a:ext cx="2857143" cy="28571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AD8FD9-E40A-238D-088B-FCFBE64F4CE5}"/>
              </a:ext>
            </a:extLst>
          </p:cNvPr>
          <p:cNvSpPr txBox="1"/>
          <p:nvPr/>
        </p:nvSpPr>
        <p:spPr>
          <a:xfrm>
            <a:off x="4997064" y="5899516"/>
            <a:ext cx="248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 </a:t>
            </a:r>
            <a:r>
              <a:rPr lang="ru-RU" dirty="0" err="1">
                <a:solidFill>
                  <a:schemeClr val="bg1"/>
                </a:solidFill>
              </a:rPr>
              <a:t>альфааминоадипат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8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C21437-A636-FECE-FD3E-19FB38D881AE}"/>
              </a:ext>
            </a:extLst>
          </p:cNvPr>
          <p:cNvSpPr/>
          <p:nvPr/>
        </p:nvSpPr>
        <p:spPr>
          <a:xfrm>
            <a:off x="101165" y="3055"/>
            <a:ext cx="11394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Схема 1. Пути</a:t>
            </a:r>
            <a:r>
              <a:rPr lang="ru-RU" sz="3200" b="1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метаболизма </a:t>
            </a:r>
            <a:r>
              <a:rPr lang="en-US" sz="3200" b="1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L-</a:t>
            </a:r>
            <a:r>
              <a:rPr lang="ru-RU" sz="3200" b="1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лизина у млекопитающих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D9F57B-0EA7-51AD-7C95-8D517A635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2" r="7939"/>
          <a:stretch/>
        </p:blipFill>
        <p:spPr>
          <a:xfrm>
            <a:off x="1564141" y="794428"/>
            <a:ext cx="8052047" cy="5475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00CB5-E70C-B32E-85DF-E8D8802AC7A5}"/>
              </a:ext>
            </a:extLst>
          </p:cNvPr>
          <p:cNvSpPr txBox="1"/>
          <p:nvPr/>
        </p:nvSpPr>
        <p:spPr>
          <a:xfrm>
            <a:off x="4852657" y="5975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58564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7193C-04ED-E31E-2903-041613444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3" t="22760" r="15993" b="5724"/>
          <a:stretch/>
        </p:blipFill>
        <p:spPr>
          <a:xfrm>
            <a:off x="1902690" y="976744"/>
            <a:ext cx="7684655" cy="49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2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6CF0D-E81A-1E4B-8030-40FDA1C7BEAF}"/>
              </a:ext>
            </a:extLst>
          </p:cNvPr>
          <p:cNvSpPr txBox="1"/>
          <p:nvPr/>
        </p:nvSpPr>
        <p:spPr>
          <a:xfrm>
            <a:off x="559102" y="339196"/>
            <a:ext cx="11073795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BY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Ферменты участвующие в распаде L-лизина: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1-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L-лизин-α-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кетоглутарат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-редуктаза;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Сахаропин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-дегидрогеназа;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3-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аминоадипат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-δ-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полуальдегид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-дегидрогеназа;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4-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α-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аминоадипатаминотрансфераза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L-аминокислотная оксидаза (L-лизин-α-оксидаза);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6-К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етиминредуктаза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7-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L-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пипеколат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-оксидаза;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*превращения являются спонтанными (</a:t>
            </a:r>
            <a:r>
              <a:rPr lang="ru-BY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неферментативными</a:t>
            </a:r>
            <a:r>
              <a:rPr lang="ru-BY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путями</a:t>
            </a:r>
            <a:endParaRPr lang="ru-BY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BY" dirty="0">
              <a:solidFill>
                <a:schemeClr val="accent1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D409D2-751F-CFB0-5AD5-793976923A2F}"/>
              </a:ext>
            </a:extLst>
          </p:cNvPr>
          <p:cNvSpPr/>
          <p:nvPr/>
        </p:nvSpPr>
        <p:spPr>
          <a:xfrm>
            <a:off x="0" y="144855"/>
            <a:ext cx="7858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Схема 2. Биосинтез карнитина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68C3B8-5C5F-6009-AF38-D2601AFFE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0" y="1221696"/>
            <a:ext cx="6435953" cy="521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2C1C7D-13D2-8431-6213-B20D81A6E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8" t="9292" r="16919" b="8552"/>
          <a:stretch/>
        </p:blipFill>
        <p:spPr>
          <a:xfrm>
            <a:off x="1403927" y="852741"/>
            <a:ext cx="7305964" cy="56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2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AE4409-D9B7-E0DB-F0A1-C774A21C76F8}"/>
              </a:ext>
            </a:extLst>
          </p:cNvPr>
          <p:cNvSpPr/>
          <p:nvPr/>
        </p:nvSpPr>
        <p:spPr>
          <a:xfrm>
            <a:off x="130933" y="161991"/>
            <a:ext cx="8166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Схема 3. Биосинтез кадаверина</a:t>
            </a:r>
            <a:endParaRPr lang="ru-RU" sz="4000" b="1" cap="none" spc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B16BE-9B8F-3E1E-2874-9091B6A2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0" t="14141" r="25673" b="17710"/>
          <a:stretch/>
        </p:blipFill>
        <p:spPr>
          <a:xfrm>
            <a:off x="1191491" y="1092200"/>
            <a:ext cx="5523345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0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AF5762-D363-E379-2BBA-919FE632925F}"/>
              </a:ext>
            </a:extLst>
          </p:cNvPr>
          <p:cNvSpPr/>
          <p:nvPr/>
        </p:nvSpPr>
        <p:spPr>
          <a:xfrm>
            <a:off x="73290" y="161991"/>
            <a:ext cx="103941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Влияние </a:t>
            </a:r>
            <a:r>
              <a:rPr lang="en-US" sz="40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</a:t>
            </a:r>
            <a:r>
              <a:rPr lang="ru-RU" sz="40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-лизина на организм человека</a:t>
            </a:r>
            <a:endParaRPr lang="ru-RU" sz="4000" b="1" cap="none" spc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F0C3C-5DBA-2B49-3310-0F7C85D6E1F3}"/>
              </a:ext>
            </a:extLst>
          </p:cNvPr>
          <p:cNvSpPr txBox="1"/>
          <p:nvPr/>
        </p:nvSpPr>
        <p:spPr>
          <a:xfrm>
            <a:off x="239697" y="869877"/>
            <a:ext cx="10227784" cy="4617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Метаболизм жиров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BY" sz="16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тканях печени лизин превращается в карнитин, необходимый для переработки жиров в энергию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2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BY" sz="2000" b="1" i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Кости.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BY" sz="16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Благодаря приему лизина в организме лучше усваивается и дольше удерживается кальций. </a:t>
            </a:r>
            <a:endParaRPr lang="ru-BY" sz="12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BY" sz="20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Стресс, беспокойство.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BY" sz="1600" dirty="0" err="1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изин</a:t>
            </a:r>
            <a:r>
              <a:rPr lang="ru-BY" sz="16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способствует снятию тревожности. </a:t>
            </a:r>
            <a:endParaRPr lang="ru-BY" sz="12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Заживление ран.</a:t>
            </a:r>
          </a:p>
          <a:p>
            <a:pPr lvl="0">
              <a:lnSpc>
                <a:spcPct val="150000"/>
              </a:lnSpc>
            </a:pPr>
            <a:r>
              <a:rPr lang="ru-BY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Лизин оказывает комплексное воздействие, способствует восстановлению тканей. </a:t>
            </a:r>
            <a:endParaRPr lang="ru-BY" sz="1600" dirty="0">
              <a:solidFill>
                <a:schemeClr val="tx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Влияние на герпес </a:t>
            </a:r>
          </a:p>
          <a:p>
            <a:pPr lvl="0">
              <a:lnSpc>
                <a:spcPct val="150000"/>
              </a:lnSpc>
            </a:pPr>
            <a:r>
              <a:rPr lang="ru-BY" sz="1600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L-лизин не может избавить от герпеса, но он способствует снижению частоты и/или тяжести его протекания.</a:t>
            </a:r>
            <a:endParaRPr lang="ru-BY" sz="1400" dirty="0">
              <a:solidFill>
                <a:schemeClr val="tx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907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273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Аспект</vt:lpstr>
      <vt:lpstr>Пути метаболизма лизина в головном мозге. Метаболиты лизина и их влияние на организм человека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метаболизма в головном мозге</dc:title>
  <dc:creator>Анастасия Володина</dc:creator>
  <cp:lastModifiedBy>Анастасия Володина</cp:lastModifiedBy>
  <cp:revision>4</cp:revision>
  <dcterms:created xsi:type="dcterms:W3CDTF">2023-02-26T12:22:45Z</dcterms:created>
  <dcterms:modified xsi:type="dcterms:W3CDTF">2023-03-19T11:38:20Z</dcterms:modified>
</cp:coreProperties>
</file>