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1" r:id="rId1"/>
  </p:sldMasterIdLst>
  <p:notesMasterIdLst>
    <p:notesMasterId r:id="rId16"/>
  </p:notesMasterIdLst>
  <p:sldIdLst>
    <p:sldId id="256" r:id="rId2"/>
    <p:sldId id="257" r:id="rId3"/>
    <p:sldId id="275" r:id="rId4"/>
    <p:sldId id="258" r:id="rId5"/>
    <p:sldId id="259" r:id="rId6"/>
    <p:sldId id="277" r:id="rId7"/>
    <p:sldId id="271" r:id="rId8"/>
    <p:sldId id="261" r:id="rId9"/>
    <p:sldId id="272" r:id="rId10"/>
    <p:sldId id="273" r:id="rId11"/>
    <p:sldId id="276" r:id="rId12"/>
    <p:sldId id="262" r:id="rId13"/>
    <p:sldId id="263" r:id="rId14"/>
    <p:sldId id="27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72D609C2-C87A-4C53-8B0A-32CB8592ED7E}">
          <p14:sldIdLst>
            <p14:sldId id="256"/>
            <p14:sldId id="257"/>
            <p14:sldId id="275"/>
            <p14:sldId id="258"/>
            <p14:sldId id="259"/>
            <p14:sldId id="277"/>
            <p14:sldId id="271"/>
            <p14:sldId id="261"/>
            <p14:sldId id="272"/>
            <p14:sldId id="273"/>
            <p14:sldId id="276"/>
            <p14:sldId id="262"/>
            <p14:sldId id="263"/>
            <p14:sldId id="274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91" autoAdjust="0"/>
  </p:normalViewPr>
  <p:slideViewPr>
    <p:cSldViewPr snapToGrid="0">
      <p:cViewPr varScale="1">
        <p:scale>
          <a:sx n="80" d="100"/>
          <a:sy n="80" d="100"/>
        </p:scale>
        <p:origin x="-96" y="-5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114C2-E3D1-42DC-A15C-6C3D4F6C3C45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EF10A-2A5B-4343-A295-6ACAE386CE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1108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EF10A-2A5B-4343-A295-6ACAE386CE3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7830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05BA-490F-4FD9-AFF2-DE7B0C3C24F3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E0ED-0320-4EDB-BA5B-15DAEDA26B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0705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05BA-490F-4FD9-AFF2-DE7B0C3C24F3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E0ED-0320-4EDB-BA5B-15DAEDA26B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6297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05BA-490F-4FD9-AFF2-DE7B0C3C24F3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E0ED-0320-4EDB-BA5B-15DAEDA26B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775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05BA-490F-4FD9-AFF2-DE7B0C3C24F3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E0ED-0320-4EDB-BA5B-15DAEDA26B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2437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05BA-490F-4FD9-AFF2-DE7B0C3C24F3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E0ED-0320-4EDB-BA5B-15DAEDA26B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705965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05BA-490F-4FD9-AFF2-DE7B0C3C24F3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E0ED-0320-4EDB-BA5B-15DAEDA26B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8148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05BA-490F-4FD9-AFF2-DE7B0C3C24F3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E0ED-0320-4EDB-BA5B-15DAEDA26B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7366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05BA-490F-4FD9-AFF2-DE7B0C3C24F3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E0ED-0320-4EDB-BA5B-15DAEDA26B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0182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05BA-490F-4FD9-AFF2-DE7B0C3C24F3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E0ED-0320-4EDB-BA5B-15DAEDA26B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906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05BA-490F-4FD9-AFF2-DE7B0C3C24F3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E0ED-0320-4EDB-BA5B-15DAEDA26B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080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05BA-490F-4FD9-AFF2-DE7B0C3C24F3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E0ED-0320-4EDB-BA5B-15DAEDA26B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1164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05BA-490F-4FD9-AFF2-DE7B0C3C24F3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E0ED-0320-4EDB-BA5B-15DAEDA26B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2349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05BA-490F-4FD9-AFF2-DE7B0C3C24F3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E0ED-0320-4EDB-BA5B-15DAEDA26B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2772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05BA-490F-4FD9-AFF2-DE7B0C3C24F3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E0ED-0320-4EDB-BA5B-15DAEDA26B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2912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05BA-490F-4FD9-AFF2-DE7B0C3C24F3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E0ED-0320-4EDB-BA5B-15DAEDA26B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2528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05BA-490F-4FD9-AFF2-DE7B0C3C24F3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E0ED-0320-4EDB-BA5B-15DAEDA26B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036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705BA-490F-4FD9-AFF2-DE7B0C3C24F3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AA4E0ED-0320-4EDB-BA5B-15DAEDA26B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459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  <p:sldLayoutId id="2147484213" r:id="rId12"/>
    <p:sldLayoutId id="2147484214" r:id="rId13"/>
    <p:sldLayoutId id="2147484215" r:id="rId14"/>
    <p:sldLayoutId id="2147484216" r:id="rId15"/>
    <p:sldLayoutId id="21474842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D%D0%B8%D1%82%D1%80%D0%B8%D1%82%D1%8B" TargetMode="External"/><Relationship Id="rId2" Type="http://schemas.openxmlformats.org/officeDocument/2006/relationships/hyperlink" Target="https://ru.wikipedia.org/wiki/%D0%9F%D0%B5%D1%80%D0%BE%D0%BA%D1%81%D0%B8%D0%B4_%D0%B2%D0%BE%D0%B4%D0%BE%D1%80%D0%BE%D0%B4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A1%D0%BF%D0%B8%D1%80%D1%82%D1%8B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7D34646-4A7C-416A-B126-D8CE2A043207}"/>
              </a:ext>
            </a:extLst>
          </p:cNvPr>
          <p:cNvSpPr txBox="1"/>
          <p:nvPr/>
        </p:nvSpPr>
        <p:spPr>
          <a:xfrm>
            <a:off x="485335" y="173630"/>
            <a:ext cx="112822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УО  «ГРОДНЕНСКИЙ ГОСУДАРСТВЕННЫЙ МЕДИЦИНСКИЙ УНИВЕРСИТЕТ»</a:t>
            </a:r>
            <a:r>
              <a:rPr lang="x-none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x-none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44BE440-C64F-49C7-A6D9-E6A8A491BE4A}"/>
              </a:ext>
            </a:extLst>
          </p:cNvPr>
          <p:cNvSpPr txBox="1"/>
          <p:nvPr/>
        </p:nvSpPr>
        <p:spPr>
          <a:xfrm>
            <a:off x="2860431" y="754975"/>
            <a:ext cx="64711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БИОЛОГИЧЕСКОЙ ХИМИИ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F33996D-FB48-4714-A023-60A1D34CC514}"/>
              </a:ext>
            </a:extLst>
          </p:cNvPr>
          <p:cNvSpPr txBox="1"/>
          <p:nvPr/>
        </p:nvSpPr>
        <p:spPr>
          <a:xfrm>
            <a:off x="799138" y="2459998"/>
            <a:ext cx="97504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Окислительный стресс при алкогольном поражении печени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C3A4178-6DAC-41FD-B2A0-C99075C0E59E}"/>
              </a:ext>
            </a:extLst>
          </p:cNvPr>
          <p:cNvSpPr txBox="1"/>
          <p:nvPr/>
        </p:nvSpPr>
        <p:spPr>
          <a:xfrm>
            <a:off x="5648003" y="4326694"/>
            <a:ext cx="74754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студенты 2 курса, 4 группы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медико-диагностического факультета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Тимонович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В.В., Криворучко Д.С.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Архутич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К.В.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B08F9CD-0AF7-47A2-BA9C-102A30D449BA}"/>
              </a:ext>
            </a:extLst>
          </p:cNvPr>
          <p:cNvSpPr txBox="1"/>
          <p:nvPr/>
        </p:nvSpPr>
        <p:spPr>
          <a:xfrm>
            <a:off x="4883834" y="6396335"/>
            <a:ext cx="61335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Гродно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6740EBD-68D5-4865-9A66-DC8C001AC60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66785" y="624479"/>
            <a:ext cx="1365622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60779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усеченные противолежащие углы 12">
            <a:extLst>
              <a:ext uri="{FF2B5EF4-FFF2-40B4-BE49-F238E27FC236}">
                <a16:creationId xmlns:a16="http://schemas.microsoft.com/office/drawing/2014/main" xmlns="" id="{A6FDF23E-994D-4285-B940-519A8284C132}"/>
              </a:ext>
            </a:extLst>
          </p:cNvPr>
          <p:cNvSpPr/>
          <p:nvPr/>
        </p:nvSpPr>
        <p:spPr>
          <a:xfrm>
            <a:off x="232227" y="0"/>
            <a:ext cx="4673601" cy="149497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Супероксиддисмутаза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: изогнутая влево 14">
            <a:extLst>
              <a:ext uri="{FF2B5EF4-FFF2-40B4-BE49-F238E27FC236}">
                <a16:creationId xmlns:a16="http://schemas.microsoft.com/office/drawing/2014/main" xmlns="" id="{C033DF50-98BD-47FE-BB29-E97064DE3763}"/>
              </a:ext>
            </a:extLst>
          </p:cNvPr>
          <p:cNvSpPr/>
          <p:nvPr/>
        </p:nvSpPr>
        <p:spPr>
          <a:xfrm>
            <a:off x="4905828" y="358167"/>
            <a:ext cx="4673601" cy="2090058"/>
          </a:xfrm>
          <a:prstGeom prst="curved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B4A99F6-813F-44C2-93DC-DC4CC1DC4D79}"/>
              </a:ext>
            </a:extLst>
          </p:cNvPr>
          <p:cNvSpPr txBox="1"/>
          <p:nvPr/>
        </p:nvSpPr>
        <p:spPr>
          <a:xfrm>
            <a:off x="696684" y="3244334"/>
            <a:ext cx="6110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A16577D4-E7E0-4188-9C9F-CDE65369AB0E}"/>
              </a:ext>
            </a:extLst>
          </p:cNvPr>
          <p:cNvSpPr/>
          <p:nvPr/>
        </p:nvSpPr>
        <p:spPr>
          <a:xfrm>
            <a:off x="232226" y="1552752"/>
            <a:ext cx="4673601" cy="12121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ащита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организма от окислительного повреждения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642F4E8-6713-49C7-A262-891E93B5CE4E}"/>
              </a:ext>
            </a:extLst>
          </p:cNvPr>
          <p:cNvSpPr txBox="1"/>
          <p:nvPr/>
        </p:nvSpPr>
        <p:spPr>
          <a:xfrm rot="21442617">
            <a:off x="4911079" y="1612216"/>
            <a:ext cx="6110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биологическая роль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трелка: изогнутая вверх 26">
            <a:extLst>
              <a:ext uri="{FF2B5EF4-FFF2-40B4-BE49-F238E27FC236}">
                <a16:creationId xmlns:a16="http://schemas.microsoft.com/office/drawing/2014/main" xmlns="" id="{2DAAD432-22D0-4008-AA3D-720BF06B8413}"/>
              </a:ext>
            </a:extLst>
          </p:cNvPr>
          <p:cNvSpPr/>
          <p:nvPr/>
        </p:nvSpPr>
        <p:spPr>
          <a:xfrm rot="5400000">
            <a:off x="-64999" y="3345059"/>
            <a:ext cx="2149984" cy="989701"/>
          </a:xfrm>
          <a:prstGeom prst="bentUpArrow">
            <a:avLst>
              <a:gd name="adj1" fmla="val 25000"/>
              <a:gd name="adj2" fmla="val 25517"/>
              <a:gd name="adj3" fmla="val 25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xmlns="" id="{9FB9A2F9-C2EA-46D7-A249-1E20CCB9B7F0}"/>
              </a:ext>
            </a:extLst>
          </p:cNvPr>
          <p:cNvSpPr/>
          <p:nvPr/>
        </p:nvSpPr>
        <p:spPr>
          <a:xfrm>
            <a:off x="1504844" y="3613666"/>
            <a:ext cx="6839056" cy="214998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Катализирует 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дисмутацию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супероксида в </a:t>
            </a:r>
            <a:r>
              <a:rPr kumimoji="0" lang="ru-RU" sz="2800" b="0" i="1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кислород</a:t>
            </a:r>
            <a:r>
              <a:rPr kumimoji="0" lang="ru-RU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 </a:t>
            </a:r>
            <a:r>
              <a:rPr kumimoji="0" lang="ru-RU" sz="2800" b="0" i="1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пероксид водорода</a:t>
            </a:r>
          </a:p>
        </p:txBody>
      </p:sp>
    </p:spTree>
    <p:extLst>
      <p:ext uri="{BB962C8B-B14F-4D97-AF65-F5344CB8AC3E}">
        <p14:creationId xmlns:p14="http://schemas.microsoft.com/office/powerpoint/2010/main" xmlns="" val="38614021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усеченные противолежащие углы 3">
            <a:extLst>
              <a:ext uri="{FF2B5EF4-FFF2-40B4-BE49-F238E27FC236}">
                <a16:creationId xmlns:a16="http://schemas.microsoft.com/office/drawing/2014/main" xmlns="" id="{D69B6D2B-DBB8-4A63-BD47-C65005E8CA7D}"/>
              </a:ext>
            </a:extLst>
          </p:cNvPr>
          <p:cNvSpPr/>
          <p:nvPr/>
        </p:nvSpPr>
        <p:spPr>
          <a:xfrm>
            <a:off x="232227" y="0"/>
            <a:ext cx="4673601" cy="1494972"/>
          </a:xfrm>
          <a:prstGeom prst="snip2Diag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Каталаза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: изогнутая влево 4">
            <a:extLst>
              <a:ext uri="{FF2B5EF4-FFF2-40B4-BE49-F238E27FC236}">
                <a16:creationId xmlns:a16="http://schemas.microsoft.com/office/drawing/2014/main" xmlns="" id="{244A3153-A2BE-4173-B134-26351F06666F}"/>
              </a:ext>
            </a:extLst>
          </p:cNvPr>
          <p:cNvSpPr/>
          <p:nvPr/>
        </p:nvSpPr>
        <p:spPr>
          <a:xfrm>
            <a:off x="4905828" y="358167"/>
            <a:ext cx="4673601" cy="2090058"/>
          </a:xfrm>
          <a:prstGeom prst="curved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C4F7FA6-5BFC-4F39-8A51-B15B5CDE0FC2}"/>
              </a:ext>
            </a:extLst>
          </p:cNvPr>
          <p:cNvSpPr txBox="1"/>
          <p:nvPr/>
        </p:nvSpPr>
        <p:spPr>
          <a:xfrm>
            <a:off x="696684" y="3244334"/>
            <a:ext cx="6110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55AB42AD-4B30-4914-B2D3-D617967FFEFB}"/>
              </a:ext>
            </a:extLst>
          </p:cNvPr>
          <p:cNvSpPr/>
          <p:nvPr/>
        </p:nvSpPr>
        <p:spPr>
          <a:xfrm>
            <a:off x="232226" y="1552752"/>
            <a:ext cx="4673601" cy="12121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ащита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организма от окислительного повреждения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6AA084F-A417-4555-91E1-70301715D3CE}"/>
              </a:ext>
            </a:extLst>
          </p:cNvPr>
          <p:cNvSpPr txBox="1"/>
          <p:nvPr/>
        </p:nvSpPr>
        <p:spPr>
          <a:xfrm rot="21442617">
            <a:off x="4911079" y="1612216"/>
            <a:ext cx="6110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биологическая роль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: изогнутая вверх 9">
            <a:extLst>
              <a:ext uri="{FF2B5EF4-FFF2-40B4-BE49-F238E27FC236}">
                <a16:creationId xmlns:a16="http://schemas.microsoft.com/office/drawing/2014/main" xmlns="" id="{8686F062-DE71-498A-9403-DAE6DFF11AC0}"/>
              </a:ext>
            </a:extLst>
          </p:cNvPr>
          <p:cNvSpPr/>
          <p:nvPr/>
        </p:nvSpPr>
        <p:spPr>
          <a:xfrm rot="5400000">
            <a:off x="601860" y="3168504"/>
            <a:ext cx="759332" cy="910991"/>
          </a:xfrm>
          <a:prstGeom prst="bentUp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1" name="Стрелка: изогнутая вверх 10">
            <a:extLst>
              <a:ext uri="{FF2B5EF4-FFF2-40B4-BE49-F238E27FC236}">
                <a16:creationId xmlns:a16="http://schemas.microsoft.com/office/drawing/2014/main" xmlns="" id="{86B1DD17-859A-4407-8203-2F5807CBBAA7}"/>
              </a:ext>
            </a:extLst>
          </p:cNvPr>
          <p:cNvSpPr/>
          <p:nvPr/>
        </p:nvSpPr>
        <p:spPr>
          <a:xfrm rot="5400000">
            <a:off x="-761906" y="4041966"/>
            <a:ext cx="3465089" cy="910991"/>
          </a:xfrm>
          <a:prstGeom prst="bentUp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84CDD792-BAFC-455D-A4E5-54DD22099520}"/>
              </a:ext>
            </a:extLst>
          </p:cNvPr>
          <p:cNvSpPr/>
          <p:nvPr/>
        </p:nvSpPr>
        <p:spPr>
          <a:xfrm>
            <a:off x="1426134" y="2822698"/>
            <a:ext cx="5149840" cy="193218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Катализирует   </a:t>
            </a:r>
            <a:r>
              <a:rPr lang="ru-RU" sz="2800" b="0" i="1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Пероксид водорода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пероксид водорода</a:t>
            </a:r>
            <a:r>
              <a:rPr lang="ru-RU" sz="28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воду</a:t>
            </a:r>
            <a:r>
              <a:rPr lang="ru-RU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b="0" i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молекулярный кислород</a:t>
            </a:r>
            <a:endParaRPr kumimoji="0" lang="ru-RU" sz="2800" b="0" i="1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DB9716DD-929B-48EA-8E78-48A79B79E7CB}"/>
              </a:ext>
            </a:extLst>
          </p:cNvPr>
          <p:cNvSpPr/>
          <p:nvPr/>
        </p:nvSpPr>
        <p:spPr>
          <a:xfrm>
            <a:off x="1437022" y="4812660"/>
            <a:ext cx="5149840" cy="1826787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кисляет в</a:t>
            </a:r>
            <a:r>
              <a:rPr lang="ru-RU" sz="2800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2800" b="0" i="1" u="sng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нитриты</a:t>
            </a:r>
            <a:r>
              <a:rPr lang="ru-RU" sz="2800" b="0" i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низкомолекулярные </a:t>
            </a:r>
            <a:r>
              <a:rPr lang="ru-RU" sz="2800" b="0" i="1" u="sng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Спирты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спирты</a:t>
            </a:r>
            <a:endParaRPr kumimoji="0" lang="ru-RU" sz="2800" b="0" i="1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055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60C0F4C-BDDE-44D8-8464-AAFC331BDAB4}"/>
              </a:ext>
            </a:extLst>
          </p:cNvPr>
          <p:cNvSpPr txBox="1"/>
          <p:nvPr/>
        </p:nvSpPr>
        <p:spPr>
          <a:xfrm>
            <a:off x="3483166" y="0"/>
            <a:ext cx="5340200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Кофеин как медикамент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xmlns="" id="{A9462B8A-19C5-4CC4-8D57-2BF47A8CE9F1}"/>
              </a:ext>
            </a:extLst>
          </p:cNvPr>
          <p:cNvSpPr/>
          <p:nvPr/>
        </p:nvSpPr>
        <p:spPr>
          <a:xfrm>
            <a:off x="0" y="1019561"/>
            <a:ext cx="2461847" cy="43609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F258938-042F-4CA0-9B2B-4E5B480FC5E3}"/>
              </a:ext>
            </a:extLst>
          </p:cNvPr>
          <p:cNvSpPr txBox="1"/>
          <p:nvPr/>
        </p:nvSpPr>
        <p:spPr>
          <a:xfrm>
            <a:off x="2461841" y="761247"/>
            <a:ext cx="7441811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C3C4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Блокирует  увеличение концентрации </a:t>
            </a:r>
            <a:r>
              <a:rPr kumimoji="0" lang="ru-RU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2C3C4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малонового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2C3C4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2C3C4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диальдегида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2C3C4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(МДА)</a:t>
            </a:r>
          </a:p>
        </p:txBody>
      </p:sp>
      <p:sp>
        <p:nvSpPr>
          <p:cNvPr id="25" name="Стрелка: вправо 24">
            <a:extLst>
              <a:ext uri="{FF2B5EF4-FFF2-40B4-BE49-F238E27FC236}">
                <a16:creationId xmlns:a16="http://schemas.microsoft.com/office/drawing/2014/main" xmlns="" id="{419B84CE-99AF-44ED-867C-FF1B437BE416}"/>
              </a:ext>
            </a:extLst>
          </p:cNvPr>
          <p:cNvSpPr/>
          <p:nvPr/>
        </p:nvSpPr>
        <p:spPr>
          <a:xfrm>
            <a:off x="0" y="2148156"/>
            <a:ext cx="2461847" cy="43609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07DB2CF-B4B0-4E7D-8668-7A1751A2014F}"/>
              </a:ext>
            </a:extLst>
          </p:cNvPr>
          <p:cNvSpPr txBox="1"/>
          <p:nvPr/>
        </p:nvSpPr>
        <p:spPr>
          <a:xfrm>
            <a:off x="2461840" y="1949525"/>
            <a:ext cx="7441811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C3C4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Повышает активность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2C3C4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</a:t>
            </a:r>
            <a:r>
              <a:rPr kumimoji="0" lang="ru-RU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2C3C4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упероксиддисмутазы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2C3C43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7" name="Стрелка: вправо 26">
            <a:extLst>
              <a:ext uri="{FF2B5EF4-FFF2-40B4-BE49-F238E27FC236}">
                <a16:creationId xmlns:a16="http://schemas.microsoft.com/office/drawing/2014/main" xmlns="" id="{997BFF17-4E7F-405D-8CC6-49F19C86611F}"/>
              </a:ext>
            </a:extLst>
          </p:cNvPr>
          <p:cNvSpPr/>
          <p:nvPr/>
        </p:nvSpPr>
        <p:spPr>
          <a:xfrm>
            <a:off x="-7" y="3182055"/>
            <a:ext cx="2461847" cy="43609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4968130-0660-45C3-9AA7-379FD9CF633D}"/>
              </a:ext>
            </a:extLst>
          </p:cNvPr>
          <p:cNvSpPr txBox="1"/>
          <p:nvPr/>
        </p:nvSpPr>
        <p:spPr>
          <a:xfrm>
            <a:off x="2461840" y="2982724"/>
            <a:ext cx="7441811" cy="892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C3C4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Повышает активность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2C3C4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</a:t>
            </a:r>
            <a:r>
              <a:rPr kumimoji="0" lang="ru-RU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2C3C4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лутатионпероксидазы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2C3C43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C42F1A">
                    <a:lumMod val="40000"/>
                    <a:lumOff val="6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411DB14-6ECB-4BFA-983B-B8CC88DE82F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6377" y="4064460"/>
            <a:ext cx="3779310" cy="27935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25D7286-3784-4071-9FBE-0A1197E0B6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8464" b="95573" l="10000" r="90000">
                        <a14:foregroundMark x1="38370" y1="8464" x2="65217" y2="9896"/>
                        <a14:foregroundMark x1="48913" y1="78776" x2="48913" y2="81120"/>
                        <a14:foregroundMark x1="51413" y1="94141" x2="45652" y2="955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30688" y="110336"/>
            <a:ext cx="1725642" cy="183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23867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D281836-C187-4C10-9343-9572C4CEB7CD}"/>
              </a:ext>
            </a:extLst>
          </p:cNvPr>
          <p:cNvSpPr txBox="1"/>
          <p:nvPr/>
        </p:nvSpPr>
        <p:spPr>
          <a:xfrm>
            <a:off x="2518117" y="0"/>
            <a:ext cx="6105378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Заключение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7F18F92-F11F-4DA9-BD9E-FB1B59EF924E}"/>
              </a:ext>
            </a:extLst>
          </p:cNvPr>
          <p:cNvSpPr txBox="1"/>
          <p:nvPr/>
        </p:nvSpPr>
        <p:spPr>
          <a:xfrm>
            <a:off x="558140" y="914399"/>
            <a:ext cx="10307782" cy="4832092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В печени хроническая алкогольная интоксикация приводит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 усилению перекисного окисления липидов, сопровождаемого повышением уровня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малонового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диальдегида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снижением активности ключевых ферментов антиоксидантной системы –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супероксиддисмутазы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каталазы и 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глутатионпероксидазы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lvl="0" algn="just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Кофеин,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свою очередь предотвращает повреждение и некроз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гепатоцитов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путем повышения активности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антиоксидантных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ферментов, а также путем ингибирования образования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малонового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диальдегида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. Данное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представление о кофеине может стать новой стратегией в замедлении развития алкогольной болезни печени.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55019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2C6783-45CD-405A-9B75-E094B353D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173" y="2570376"/>
            <a:ext cx="8596668" cy="1320800"/>
          </a:xfr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/>
          <a:p>
            <a:r>
              <a:rPr lang="ru-RU" sz="60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Спасибо за внимание!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22AEFAD-BC2A-4E8F-92DC-F0BB74A84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894" y="2160589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8078259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6BC2D9-7751-4832-9960-336C9F127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8748" y="0"/>
            <a:ext cx="3629320" cy="766682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BCC3E23-B374-4F02-8F76-D84CC3082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07" y="612741"/>
            <a:ext cx="9426805" cy="3616559"/>
          </a:xfrm>
          <a:ln w="76200">
            <a:noFill/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Частое употребление алкоголя является ведущим этиологическим фактором хронических заболеваний печени, вызывая несколько видов поражений: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жировую дистрофию печени, алкогольный гепатит, цирроз и рак печени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7B54BE8-F799-41BE-91E4-92BFCB1860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358" b="2861"/>
          <a:stretch/>
        </p:blipFill>
        <p:spPr>
          <a:xfrm>
            <a:off x="2608662" y="2943420"/>
            <a:ext cx="6087063" cy="294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58239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9247FC0-AF57-441A-A7DC-A4A40A7F95BB}"/>
              </a:ext>
            </a:extLst>
          </p:cNvPr>
          <p:cNvSpPr txBox="1"/>
          <p:nvPr/>
        </p:nvSpPr>
        <p:spPr>
          <a:xfrm>
            <a:off x="2655216" y="-8738"/>
            <a:ext cx="688156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алкоголя на печень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79895AE-FFFA-42AE-ACCA-F74B66C33404}"/>
              </a:ext>
            </a:extLst>
          </p:cNvPr>
          <p:cNvSpPr txBox="1"/>
          <p:nvPr/>
        </p:nvSpPr>
        <p:spPr>
          <a:xfrm>
            <a:off x="0" y="744127"/>
            <a:ext cx="3850104" cy="477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Употребление алкоголя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079CC85-99D0-43DF-81EF-2876AACF78C7}"/>
              </a:ext>
            </a:extLst>
          </p:cNvPr>
          <p:cNvSpPr txBox="1"/>
          <p:nvPr/>
        </p:nvSpPr>
        <p:spPr>
          <a:xfrm>
            <a:off x="-1" y="1387039"/>
            <a:ext cx="3850105" cy="193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Гиперметаболическое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состояние печени с повышенным потреблением кислорода клетками печени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F9C1735-70AC-45A8-9FD8-5967358DEB8E}"/>
              </a:ext>
            </a:extLst>
          </p:cNvPr>
          <p:cNvSpPr txBox="1"/>
          <p:nvPr/>
        </p:nvSpPr>
        <p:spPr>
          <a:xfrm>
            <a:off x="-14690" y="3507278"/>
            <a:ext cx="3850104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порто-центральный кислородный градиент</a:t>
            </a:r>
          </a:p>
        </p:txBody>
      </p:sp>
      <p:sp>
        <p:nvSpPr>
          <p:cNvPr id="17" name="Стрелка: изогнутая вниз 16">
            <a:extLst>
              <a:ext uri="{FF2B5EF4-FFF2-40B4-BE49-F238E27FC236}">
                <a16:creationId xmlns:a16="http://schemas.microsoft.com/office/drawing/2014/main" xmlns="" id="{BB7144D2-6720-4C9E-BD15-406030D2972C}"/>
              </a:ext>
            </a:extLst>
          </p:cNvPr>
          <p:cNvSpPr/>
          <p:nvPr/>
        </p:nvSpPr>
        <p:spPr>
          <a:xfrm rot="5400000">
            <a:off x="4408987" y="368422"/>
            <a:ext cx="697698" cy="1844844"/>
          </a:xfrm>
          <a:prstGeom prst="curvedDownArrow">
            <a:avLst>
              <a:gd name="adj1" fmla="val 25000"/>
              <a:gd name="adj2" fmla="val 41755"/>
              <a:gd name="adj3" fmla="val 10277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8" name="Стрелка: изогнутая вниз 17">
            <a:extLst>
              <a:ext uri="{FF2B5EF4-FFF2-40B4-BE49-F238E27FC236}">
                <a16:creationId xmlns:a16="http://schemas.microsoft.com/office/drawing/2014/main" xmlns="" id="{E3A83088-C855-4DE4-A744-34106ACD4B16}"/>
              </a:ext>
            </a:extLst>
          </p:cNvPr>
          <p:cNvSpPr/>
          <p:nvPr/>
        </p:nvSpPr>
        <p:spPr>
          <a:xfrm rot="5400000">
            <a:off x="4408215" y="2453532"/>
            <a:ext cx="697697" cy="1844844"/>
          </a:xfrm>
          <a:prstGeom prst="curvedDownArrow">
            <a:avLst>
              <a:gd name="adj1" fmla="val 25000"/>
              <a:gd name="adj2" fmla="val 41755"/>
              <a:gd name="adj3" fmla="val 1185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516253E-03A9-4C05-BA59-D19C61919B5A}"/>
              </a:ext>
            </a:extLst>
          </p:cNvPr>
          <p:cNvSpPr txBox="1"/>
          <p:nvPr/>
        </p:nvSpPr>
        <p:spPr>
          <a:xfrm>
            <a:off x="-14690" y="4551342"/>
            <a:ext cx="3864793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Истощение уровня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АТФ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повреждение печени</a:t>
            </a:r>
          </a:p>
        </p:txBody>
      </p:sp>
      <p:sp>
        <p:nvSpPr>
          <p:cNvPr id="21" name="Стрелка: изогнутая вниз 20">
            <a:extLst>
              <a:ext uri="{FF2B5EF4-FFF2-40B4-BE49-F238E27FC236}">
                <a16:creationId xmlns:a16="http://schemas.microsoft.com/office/drawing/2014/main" xmlns="" id="{40844EAB-A97A-4A98-AE18-71F959798242}"/>
              </a:ext>
            </a:extLst>
          </p:cNvPr>
          <p:cNvSpPr/>
          <p:nvPr/>
        </p:nvSpPr>
        <p:spPr>
          <a:xfrm rot="5400000">
            <a:off x="4408215" y="3522386"/>
            <a:ext cx="697697" cy="1844845"/>
          </a:xfrm>
          <a:prstGeom prst="curvedDownArrow">
            <a:avLst>
              <a:gd name="adj1" fmla="val 25000"/>
              <a:gd name="adj2" fmla="val 41755"/>
              <a:gd name="adj3" fmla="val 10277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22A2B08-8F93-42C5-88EF-B43DE4B6B293}"/>
              </a:ext>
            </a:extLst>
          </p:cNvPr>
          <p:cNvSpPr txBox="1"/>
          <p:nvPr/>
        </p:nvSpPr>
        <p:spPr>
          <a:xfrm>
            <a:off x="6757484" y="2182505"/>
            <a:ext cx="2756644" cy="124649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Гипоксия</a:t>
            </a: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перицентральных </a:t>
            </a:r>
            <a:r>
              <a:rPr kumimoji="0" lang="ru-RU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гепатоцитов</a:t>
            </a: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AB166DE-1A83-4267-BF6A-D54F80E5F73F}"/>
              </a:ext>
            </a:extLst>
          </p:cNvPr>
          <p:cNvSpPr txBox="1"/>
          <p:nvPr/>
        </p:nvSpPr>
        <p:spPr>
          <a:xfrm>
            <a:off x="5721898" y="5135344"/>
            <a:ext cx="4827815" cy="86177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</a:t>
            </a:r>
            <a:r>
              <a:rPr kumimoji="0" lang="ru-RU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свободнорадикальных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процессов в организме</a:t>
            </a:r>
          </a:p>
        </p:txBody>
      </p:sp>
      <p:sp>
        <p:nvSpPr>
          <p:cNvPr id="28" name="Стрелка: вправо 27">
            <a:extLst>
              <a:ext uri="{FF2B5EF4-FFF2-40B4-BE49-F238E27FC236}">
                <a16:creationId xmlns:a16="http://schemas.microsoft.com/office/drawing/2014/main" xmlns="" id="{4DAF6FCF-4782-49D1-9B9B-0E9021873829}"/>
              </a:ext>
            </a:extLst>
          </p:cNvPr>
          <p:cNvSpPr/>
          <p:nvPr/>
        </p:nvSpPr>
        <p:spPr>
          <a:xfrm rot="5400000">
            <a:off x="7253149" y="4025404"/>
            <a:ext cx="1695953" cy="510925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Стрелка: вверх 1">
            <a:extLst>
              <a:ext uri="{FF2B5EF4-FFF2-40B4-BE49-F238E27FC236}">
                <a16:creationId xmlns:a16="http://schemas.microsoft.com/office/drawing/2014/main" xmlns="" id="{40FDAB92-C90A-4806-ACC0-FF3805A49E9C}"/>
              </a:ext>
            </a:extLst>
          </p:cNvPr>
          <p:cNvSpPr/>
          <p:nvPr/>
        </p:nvSpPr>
        <p:spPr>
          <a:xfrm>
            <a:off x="84842" y="3591612"/>
            <a:ext cx="141402" cy="26638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: изогнутая вверх 2">
            <a:extLst>
              <a:ext uri="{FF2B5EF4-FFF2-40B4-BE49-F238E27FC236}">
                <a16:creationId xmlns:a16="http://schemas.microsoft.com/office/drawing/2014/main" xmlns="" id="{A42F362E-8753-4576-A57D-24D7ED540C46}"/>
              </a:ext>
            </a:extLst>
          </p:cNvPr>
          <p:cNvSpPr/>
          <p:nvPr/>
        </p:nvSpPr>
        <p:spPr>
          <a:xfrm>
            <a:off x="3841781" y="3435501"/>
            <a:ext cx="3395718" cy="579706"/>
          </a:xfrm>
          <a:prstGeom prst="bentUp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D6E4F3C-3571-44A1-9F12-36F2D9BD48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37889" y="-8738"/>
            <a:ext cx="2454111" cy="315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07815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5796206-ABB3-4C85-85FC-D3C0FE12AEDE}"/>
              </a:ext>
            </a:extLst>
          </p:cNvPr>
          <p:cNvSpPr txBox="1"/>
          <p:nvPr/>
        </p:nvSpPr>
        <p:spPr>
          <a:xfrm>
            <a:off x="575197" y="234844"/>
            <a:ext cx="933882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Прямое токсическое действие этанола обуславливает избыточное образование активных форм кислорода (АФК), что ведет к резкому усилению окислительных процессов в организме ―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оксидативному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стрессу.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6E9160E-FC13-4CA9-B5FE-0A252FC419E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6624" y="2623878"/>
            <a:ext cx="5484061" cy="411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79267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AA181FC-2C93-4920-A5F3-65DA75ECD122}"/>
              </a:ext>
            </a:extLst>
          </p:cNvPr>
          <p:cNvSpPr/>
          <p:nvPr/>
        </p:nvSpPr>
        <p:spPr>
          <a:xfrm>
            <a:off x="670995" y="1110809"/>
            <a:ext cx="4487593" cy="1167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Повышенная активность ПОЛ</a:t>
            </a:r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xmlns="" id="{26F169DF-9FBE-4C32-B593-487E5E26F3F1}"/>
              </a:ext>
            </a:extLst>
          </p:cNvPr>
          <p:cNvSpPr/>
          <p:nvPr/>
        </p:nvSpPr>
        <p:spPr>
          <a:xfrm>
            <a:off x="2239107" y="2278428"/>
            <a:ext cx="1181686" cy="2162909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013F487E-88D1-4C9C-8721-E9AF84FA00A2}"/>
              </a:ext>
            </a:extLst>
          </p:cNvPr>
          <p:cNvSpPr/>
          <p:nvPr/>
        </p:nvSpPr>
        <p:spPr>
          <a:xfrm>
            <a:off x="670995" y="4441338"/>
            <a:ext cx="4487593" cy="1983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Высокое содержание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малонового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диальдегида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(МДА)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F8913832-77B9-438E-AF57-0FD57E1FA7EB}"/>
              </a:ext>
            </a:extLst>
          </p:cNvPr>
          <p:cNvSpPr/>
          <p:nvPr/>
        </p:nvSpPr>
        <p:spPr>
          <a:xfrm>
            <a:off x="5954599" y="1110809"/>
            <a:ext cx="5181600" cy="11676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Ослабление системы антиоксидантной защиты печени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E1F8EA36-9E8B-4318-915D-E4F9F7A2B102}"/>
              </a:ext>
            </a:extLst>
          </p:cNvPr>
          <p:cNvSpPr/>
          <p:nvPr/>
        </p:nvSpPr>
        <p:spPr>
          <a:xfrm>
            <a:off x="5954599" y="4441338"/>
            <a:ext cx="5181600" cy="1978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Снижается активность ферментов </a:t>
            </a:r>
            <a:r>
              <a:rPr lang="ru-RU" sz="27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глутатионпероксидазы</a:t>
            </a:r>
            <a:r>
              <a:rPr lang="ru-RU" sz="2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7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супероксиддисмутазы</a:t>
            </a:r>
            <a:endParaRPr lang="ru-RU" sz="27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каталазы</a:t>
            </a:r>
          </a:p>
          <a:p>
            <a:pPr algn="ctr"/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xmlns="" id="{D35EA796-F802-4B23-A424-359141F685F0}"/>
              </a:ext>
            </a:extLst>
          </p:cNvPr>
          <p:cNvSpPr/>
          <p:nvPr/>
        </p:nvSpPr>
        <p:spPr>
          <a:xfrm>
            <a:off x="8095957" y="2278429"/>
            <a:ext cx="1181686" cy="2162909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191DF71-25D1-41DE-A374-CCD7B88B2D97}"/>
              </a:ext>
            </a:extLst>
          </p:cNvPr>
          <p:cNvSpPr txBox="1"/>
          <p:nvPr/>
        </p:nvSpPr>
        <p:spPr>
          <a:xfrm>
            <a:off x="2643083" y="141311"/>
            <a:ext cx="735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окислительного стресса</a:t>
            </a:r>
          </a:p>
        </p:txBody>
      </p:sp>
    </p:spTree>
    <p:extLst>
      <p:ext uri="{BB962C8B-B14F-4D97-AF65-F5344CB8AC3E}">
        <p14:creationId xmlns:p14="http://schemas.microsoft.com/office/powerpoint/2010/main" xmlns="" val="34034045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A8D4AE7C-984C-492E-94BA-B6BDC131B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405" y="290938"/>
            <a:ext cx="9476948" cy="1481550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окислительного стресса в печени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ED42569-6F31-4E59-913C-A078C718D48B}"/>
              </a:ext>
            </a:extLst>
          </p:cNvPr>
          <p:cNvSpPr txBox="1"/>
          <p:nvPr/>
        </p:nvSpPr>
        <p:spPr>
          <a:xfrm>
            <a:off x="2726128" y="1150467"/>
            <a:ext cx="6267041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Смещение равновесия концентраций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прооксидантных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антиоксидантных компонентов (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перекисный гомеостаз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xmlns="" id="{EDF3C0AA-0F00-405E-8088-ABA5DB6B960F}"/>
              </a:ext>
            </a:extLst>
          </p:cNvPr>
          <p:cNvSpPr/>
          <p:nvPr/>
        </p:nvSpPr>
        <p:spPr>
          <a:xfrm rot="5400000">
            <a:off x="5482124" y="4777212"/>
            <a:ext cx="762049" cy="46570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90A42EB-1FE8-41FD-B8AB-731EBC1D197F}"/>
              </a:ext>
            </a:extLst>
          </p:cNvPr>
          <p:cNvSpPr txBox="1"/>
          <p:nvPr/>
        </p:nvSpPr>
        <p:spPr>
          <a:xfrm>
            <a:off x="2717296" y="3244044"/>
            <a:ext cx="6275872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Стимуляция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свободнорадикального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окисления (СО) и снижение активности антиоксидантов (АО)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05F345F-89FB-478B-BBFA-C6AD5812C821}"/>
              </a:ext>
            </a:extLst>
          </p:cNvPr>
          <p:cNvSpPr txBox="1"/>
          <p:nvPr/>
        </p:nvSpPr>
        <p:spPr>
          <a:xfrm>
            <a:off x="2726128" y="5391088"/>
            <a:ext cx="6267041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Модификация структуры липидов, белков и нуклеопротеидов</a:t>
            </a: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xmlns="" id="{354C1D31-439A-48FB-99A7-5613D5DC9E7C}"/>
              </a:ext>
            </a:extLst>
          </p:cNvPr>
          <p:cNvSpPr/>
          <p:nvPr/>
        </p:nvSpPr>
        <p:spPr>
          <a:xfrm rot="5400000">
            <a:off x="5493114" y="2649074"/>
            <a:ext cx="724236" cy="46570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3741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25198D3-7C8B-444C-BB4F-BB8B0CFE4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486" y="717702"/>
            <a:ext cx="4858656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3" name="AutoShape 2" descr="{\stackrel  {-}{{\mbox{O}}_{{2}}}}">
            <a:extLst>
              <a:ext uri="{FF2B5EF4-FFF2-40B4-BE49-F238E27FC236}">
                <a16:creationId xmlns:a16="http://schemas.microsoft.com/office/drawing/2014/main" xmlns="" id="{C7FA0FFD-F822-4FA6-85CC-AF8A4E6478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5609" y="673598"/>
            <a:ext cx="1214664" cy="121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Light" panose="020B0502040204020203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08E8799-4D13-4F9A-8A1C-12A62E74A0DE}"/>
              </a:ext>
            </a:extLst>
          </p:cNvPr>
          <p:cNvSpPr txBox="1"/>
          <p:nvPr/>
        </p:nvSpPr>
        <p:spPr>
          <a:xfrm>
            <a:off x="3177061" y="662448"/>
            <a:ext cx="5419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O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2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Light" panose="020B0502040204020203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C591385-D55E-45AB-8852-C7847899EB09}"/>
              </a:ext>
            </a:extLst>
          </p:cNvPr>
          <p:cNvSpPr txBox="1"/>
          <p:nvPr/>
        </p:nvSpPr>
        <p:spPr>
          <a:xfrm>
            <a:off x="5382920" y="611060"/>
            <a:ext cx="7326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H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O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2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Light" panose="020B0502040204020203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32535F-013D-436D-B3E6-0428BCF25D42}"/>
              </a:ext>
            </a:extLst>
          </p:cNvPr>
          <p:cNvSpPr txBox="1"/>
          <p:nvPr/>
        </p:nvSpPr>
        <p:spPr>
          <a:xfrm>
            <a:off x="7748166" y="673958"/>
            <a:ext cx="5691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OH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70BC7363-703D-48F9-9B04-9896581AA11B}"/>
              </a:ext>
            </a:extLst>
          </p:cNvPr>
          <p:cNvCxnSpPr/>
          <p:nvPr/>
        </p:nvCxnSpPr>
        <p:spPr>
          <a:xfrm flipV="1">
            <a:off x="3718995" y="874013"/>
            <a:ext cx="1509485" cy="82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1799B75D-B1DB-4588-8520-A2059F717AD5}"/>
              </a:ext>
            </a:extLst>
          </p:cNvPr>
          <p:cNvCxnSpPr/>
          <p:nvPr/>
        </p:nvCxnSpPr>
        <p:spPr>
          <a:xfrm flipV="1">
            <a:off x="6177123" y="895421"/>
            <a:ext cx="1509485" cy="82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авая фигурная скобка 14">
            <a:extLst>
              <a:ext uri="{FF2B5EF4-FFF2-40B4-BE49-F238E27FC236}">
                <a16:creationId xmlns:a16="http://schemas.microsoft.com/office/drawing/2014/main" xmlns="" id="{70BC2B6B-B405-4BE3-ADA9-38345377434B}"/>
              </a:ext>
            </a:extLst>
          </p:cNvPr>
          <p:cNvSpPr/>
          <p:nvPr/>
        </p:nvSpPr>
        <p:spPr>
          <a:xfrm rot="16200000">
            <a:off x="5706568" y="-2043370"/>
            <a:ext cx="218795" cy="517785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Light" panose="020B0502040204020203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EC04681-8F37-4D39-B21C-4D285389EE4E}"/>
              </a:ext>
            </a:extLst>
          </p:cNvPr>
          <p:cNvSpPr txBox="1"/>
          <p:nvPr/>
        </p:nvSpPr>
        <p:spPr>
          <a:xfrm>
            <a:off x="3015737" y="-37009"/>
            <a:ext cx="61605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Свободнорадикальные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формы кислорода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B766A0B-E9AF-46A1-8564-AED957FE832E}"/>
              </a:ext>
            </a:extLst>
          </p:cNvPr>
          <p:cNvSpPr txBox="1"/>
          <p:nvPr/>
        </p:nvSpPr>
        <p:spPr>
          <a:xfrm>
            <a:off x="1898965" y="678085"/>
            <a:ext cx="793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O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2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Light" panose="020B0502040204020203" pitchFamily="34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69DEF77-664A-472E-9F3D-AE20700DE9EB}"/>
              </a:ext>
            </a:extLst>
          </p:cNvPr>
          <p:cNvSpPr txBox="1"/>
          <p:nvPr/>
        </p:nvSpPr>
        <p:spPr>
          <a:xfrm>
            <a:off x="9089689" y="669333"/>
            <a:ext cx="6344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H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O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Light" panose="020B0502040204020203" pitchFamily="34" charset="0"/>
              <a:ea typeface="+mn-ea"/>
              <a:cs typeface="+mn-cs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092577FF-8EF9-4C15-8B27-762A6F7970F3}"/>
              </a:ext>
            </a:extLst>
          </p:cNvPr>
          <p:cNvCxnSpPr>
            <a:cxnSpLocks/>
          </p:cNvCxnSpPr>
          <p:nvPr/>
        </p:nvCxnSpPr>
        <p:spPr>
          <a:xfrm flipV="1">
            <a:off x="2305830" y="891436"/>
            <a:ext cx="772410" cy="69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FBCAF7CA-7E3F-4986-BA78-6BEBEF1254CB}"/>
              </a:ext>
            </a:extLst>
          </p:cNvPr>
          <p:cNvCxnSpPr>
            <a:cxnSpLocks/>
          </p:cNvCxnSpPr>
          <p:nvPr/>
        </p:nvCxnSpPr>
        <p:spPr>
          <a:xfrm flipV="1">
            <a:off x="8317279" y="904724"/>
            <a:ext cx="772410" cy="69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05E8D529-D89E-42AB-B352-4AB83659388F}"/>
              </a:ext>
            </a:extLst>
          </p:cNvPr>
          <p:cNvCxnSpPr>
            <a:cxnSpLocks/>
          </p:cNvCxnSpPr>
          <p:nvPr/>
        </p:nvCxnSpPr>
        <p:spPr>
          <a:xfrm>
            <a:off x="3399681" y="731119"/>
            <a:ext cx="1306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61D5643D-A879-49F5-9787-00DC8DEEB851}"/>
              </a:ext>
            </a:extLst>
          </p:cNvPr>
          <p:cNvCxnSpPr>
            <a:cxnSpLocks/>
          </p:cNvCxnSpPr>
          <p:nvPr/>
        </p:nvCxnSpPr>
        <p:spPr>
          <a:xfrm>
            <a:off x="8187352" y="774347"/>
            <a:ext cx="1306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0E70764-4965-44AC-A8DF-187DB3CB71DA}"/>
              </a:ext>
            </a:extLst>
          </p:cNvPr>
          <p:cNvSpPr txBox="1"/>
          <p:nvPr/>
        </p:nvSpPr>
        <p:spPr>
          <a:xfrm>
            <a:off x="2603650" y="1018938"/>
            <a:ext cx="2247126" cy="830997"/>
          </a:xfrm>
          <a:prstGeom prst="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супероксид-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анионрадикал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46236991-1F88-41B2-9294-7A6AEE99225B}"/>
              </a:ext>
            </a:extLst>
          </p:cNvPr>
          <p:cNvSpPr txBox="1"/>
          <p:nvPr/>
        </p:nvSpPr>
        <p:spPr>
          <a:xfrm>
            <a:off x="5170714" y="974298"/>
            <a:ext cx="1504839" cy="830997"/>
          </a:xfrm>
          <a:prstGeom prst="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перекись водорода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14C42D2-E3FB-4F59-9B23-2920B5F5B276}"/>
              </a:ext>
            </a:extLst>
          </p:cNvPr>
          <p:cNvSpPr txBox="1"/>
          <p:nvPr/>
        </p:nvSpPr>
        <p:spPr>
          <a:xfrm>
            <a:off x="7327380" y="998360"/>
            <a:ext cx="2063363" cy="830997"/>
          </a:xfrm>
          <a:prstGeom prst="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гидроксильный радикал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DCFDB548-10E0-4D1B-B605-3EAA9E6BBDDB}"/>
              </a:ext>
            </a:extLst>
          </p:cNvPr>
          <p:cNvSpPr txBox="1"/>
          <p:nvPr/>
        </p:nvSpPr>
        <p:spPr>
          <a:xfrm>
            <a:off x="4926180" y="1999354"/>
            <a:ext cx="1993906" cy="40011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Фосфолипиды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312B9CF-B91C-40E7-ACA5-56B21E0D2C7A}"/>
              </a:ext>
            </a:extLst>
          </p:cNvPr>
          <p:cNvSpPr txBox="1"/>
          <p:nvPr/>
        </p:nvSpPr>
        <p:spPr>
          <a:xfrm>
            <a:off x="4032605" y="2378231"/>
            <a:ext cx="4000117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(насыщенные жирные кислоты)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724221C-AB2C-4204-BBF4-0F229098BB75}"/>
              </a:ext>
            </a:extLst>
          </p:cNvPr>
          <p:cNvSpPr txBox="1"/>
          <p:nvPr/>
        </p:nvSpPr>
        <p:spPr>
          <a:xfrm>
            <a:off x="4317953" y="3061745"/>
            <a:ext cx="3430212" cy="40011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Промежуточные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продукты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00A368A-E920-48FC-9A81-4DFE5F71E39A}"/>
              </a:ext>
            </a:extLst>
          </p:cNvPr>
          <p:cNvSpPr txBox="1"/>
          <p:nvPr/>
        </p:nvSpPr>
        <p:spPr>
          <a:xfrm>
            <a:off x="2890273" y="3374601"/>
            <a:ext cx="6595191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(алкильные,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алкоксильные,пероксильные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 радикалы)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A8F66746-F07D-4F61-B26C-44ACF92D0668}"/>
              </a:ext>
            </a:extLst>
          </p:cNvPr>
          <p:cNvSpPr txBox="1"/>
          <p:nvPr/>
        </p:nvSpPr>
        <p:spPr>
          <a:xfrm>
            <a:off x="4660508" y="4038241"/>
            <a:ext cx="2828864" cy="40011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Первичные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54A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продукты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75DDD9C3-040E-400B-9C08-6EA1A0D3499B}"/>
              </a:ext>
            </a:extLst>
          </p:cNvPr>
          <p:cNvSpPr txBox="1"/>
          <p:nvPr/>
        </p:nvSpPr>
        <p:spPr>
          <a:xfrm>
            <a:off x="2890273" y="4356976"/>
            <a:ext cx="6607228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(гидроперекиси липидов, диеновые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коньюгаты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 и др.)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88813249-5A48-44BB-9ED6-8018AF457664}"/>
              </a:ext>
            </a:extLst>
          </p:cNvPr>
          <p:cNvSpPr txBox="1"/>
          <p:nvPr/>
        </p:nvSpPr>
        <p:spPr>
          <a:xfrm>
            <a:off x="4660507" y="5066537"/>
            <a:ext cx="2828866" cy="40011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Вторичные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54A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продукты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AE45371-6826-4078-AD4C-9C35898BBE49}"/>
              </a:ext>
            </a:extLst>
          </p:cNvPr>
          <p:cNvSpPr txBox="1"/>
          <p:nvPr/>
        </p:nvSpPr>
        <p:spPr>
          <a:xfrm>
            <a:off x="2878236" y="5420971"/>
            <a:ext cx="6607228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(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42F1A">
                    <a:lumMod val="75000"/>
                  </a:srgbClr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малоновый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42F1A">
                    <a:lumMod val="75000"/>
                  </a:srgbClr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42F1A">
                    <a:lumMod val="75000"/>
                  </a:srgbClr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диальдегид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,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триеновые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коньюгаты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509E7C50-915F-469F-B6B3-499876EDBF77}"/>
              </a:ext>
            </a:extLst>
          </p:cNvPr>
          <p:cNvSpPr txBox="1"/>
          <p:nvPr/>
        </p:nvSpPr>
        <p:spPr>
          <a:xfrm>
            <a:off x="4741503" y="6074956"/>
            <a:ext cx="2666873" cy="40011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Конечные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54A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продукты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CDFA1842-D34E-4F31-8153-66A20E7B1005}"/>
              </a:ext>
            </a:extLst>
          </p:cNvPr>
          <p:cNvSpPr txBox="1"/>
          <p:nvPr/>
        </p:nvSpPr>
        <p:spPr>
          <a:xfrm>
            <a:off x="2890273" y="6419410"/>
            <a:ext cx="6607228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(основания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Шиффа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 и газообразные соединения)</a:t>
            </a:r>
          </a:p>
        </p:txBody>
      </p:sp>
      <p:sp>
        <p:nvSpPr>
          <p:cNvPr id="50" name="Стрелка: вниз 49">
            <a:extLst>
              <a:ext uri="{FF2B5EF4-FFF2-40B4-BE49-F238E27FC236}">
                <a16:creationId xmlns:a16="http://schemas.microsoft.com/office/drawing/2014/main" xmlns="" id="{0DB82EC9-6B2F-4D6F-962C-F2C72501B68E}"/>
              </a:ext>
            </a:extLst>
          </p:cNvPr>
          <p:cNvSpPr/>
          <p:nvPr/>
        </p:nvSpPr>
        <p:spPr>
          <a:xfrm>
            <a:off x="5776052" y="1755962"/>
            <a:ext cx="150282" cy="3552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Light" panose="020B0502040204020203" pitchFamily="34" charset="0"/>
              <a:ea typeface="+mn-ea"/>
              <a:cs typeface="+mn-cs"/>
            </a:endParaRPr>
          </a:p>
        </p:txBody>
      </p:sp>
      <p:sp>
        <p:nvSpPr>
          <p:cNvPr id="51" name="Стрелка: вниз 50">
            <a:extLst>
              <a:ext uri="{FF2B5EF4-FFF2-40B4-BE49-F238E27FC236}">
                <a16:creationId xmlns:a16="http://schemas.microsoft.com/office/drawing/2014/main" xmlns="" id="{A9BD438C-670C-496A-AD7B-CC18DAB976CF}"/>
              </a:ext>
            </a:extLst>
          </p:cNvPr>
          <p:cNvSpPr/>
          <p:nvPr/>
        </p:nvSpPr>
        <p:spPr>
          <a:xfrm rot="3361494">
            <a:off x="7090620" y="1749775"/>
            <a:ext cx="232110" cy="7542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Light" panose="020B0502040204020203" pitchFamily="34" charset="0"/>
              <a:ea typeface="+mn-ea"/>
              <a:cs typeface="+mn-cs"/>
            </a:endParaRPr>
          </a:p>
        </p:txBody>
      </p:sp>
      <p:sp>
        <p:nvSpPr>
          <p:cNvPr id="52" name="Стрелка: вниз 51">
            <a:extLst>
              <a:ext uri="{FF2B5EF4-FFF2-40B4-BE49-F238E27FC236}">
                <a16:creationId xmlns:a16="http://schemas.microsoft.com/office/drawing/2014/main" xmlns="" id="{16F04E0F-ECCC-4BB5-97C2-F2266CEF7E13}"/>
              </a:ext>
            </a:extLst>
          </p:cNvPr>
          <p:cNvSpPr/>
          <p:nvPr/>
        </p:nvSpPr>
        <p:spPr>
          <a:xfrm>
            <a:off x="5776206" y="2714070"/>
            <a:ext cx="150282" cy="396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Light" panose="020B0502040204020203" pitchFamily="34" charset="0"/>
              <a:ea typeface="+mn-ea"/>
              <a:cs typeface="+mn-cs"/>
            </a:endParaRPr>
          </a:p>
        </p:txBody>
      </p:sp>
      <p:sp>
        <p:nvSpPr>
          <p:cNvPr id="53" name="Стрелка: вниз 52">
            <a:extLst>
              <a:ext uri="{FF2B5EF4-FFF2-40B4-BE49-F238E27FC236}">
                <a16:creationId xmlns:a16="http://schemas.microsoft.com/office/drawing/2014/main" xmlns="" id="{8B940802-F22E-4A03-B955-E1AD33C43CF0}"/>
              </a:ext>
            </a:extLst>
          </p:cNvPr>
          <p:cNvSpPr/>
          <p:nvPr/>
        </p:nvSpPr>
        <p:spPr>
          <a:xfrm>
            <a:off x="5778903" y="3718153"/>
            <a:ext cx="150282" cy="396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Light" panose="020B0502040204020203" pitchFamily="34" charset="0"/>
              <a:ea typeface="+mn-ea"/>
              <a:cs typeface="+mn-cs"/>
            </a:endParaRPr>
          </a:p>
        </p:txBody>
      </p:sp>
      <p:sp>
        <p:nvSpPr>
          <p:cNvPr id="54" name="Стрелка: вниз 53">
            <a:extLst>
              <a:ext uri="{FF2B5EF4-FFF2-40B4-BE49-F238E27FC236}">
                <a16:creationId xmlns:a16="http://schemas.microsoft.com/office/drawing/2014/main" xmlns="" id="{177DA0AF-7FB1-46BE-B713-B4D853312D76}"/>
              </a:ext>
            </a:extLst>
          </p:cNvPr>
          <p:cNvSpPr/>
          <p:nvPr/>
        </p:nvSpPr>
        <p:spPr>
          <a:xfrm>
            <a:off x="5809515" y="4755298"/>
            <a:ext cx="150282" cy="396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Light" panose="020B0502040204020203" pitchFamily="34" charset="0"/>
              <a:ea typeface="+mn-ea"/>
              <a:cs typeface="+mn-cs"/>
            </a:endParaRPr>
          </a:p>
        </p:txBody>
      </p:sp>
      <p:sp>
        <p:nvSpPr>
          <p:cNvPr id="55" name="Стрелка: вниз 54">
            <a:extLst>
              <a:ext uri="{FF2B5EF4-FFF2-40B4-BE49-F238E27FC236}">
                <a16:creationId xmlns:a16="http://schemas.microsoft.com/office/drawing/2014/main" xmlns="" id="{E5B30A57-506A-45D6-AACA-F66161476488}"/>
              </a:ext>
            </a:extLst>
          </p:cNvPr>
          <p:cNvSpPr/>
          <p:nvPr/>
        </p:nvSpPr>
        <p:spPr>
          <a:xfrm>
            <a:off x="5815965" y="5755367"/>
            <a:ext cx="150282" cy="3751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Light" panose="020B0502040204020203" pitchFamily="34" charset="0"/>
              <a:ea typeface="+mn-ea"/>
              <a:cs typeface="+mn-cs"/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xmlns="" id="{101DBE4A-DDD8-4EA1-9B21-9DD46ACA4F7B}"/>
              </a:ext>
            </a:extLst>
          </p:cNvPr>
          <p:cNvSpPr/>
          <p:nvPr/>
        </p:nvSpPr>
        <p:spPr>
          <a:xfrm>
            <a:off x="143777" y="1888266"/>
            <a:ext cx="2884924" cy="198762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Перекисное окисление липидов</a:t>
            </a:r>
          </a:p>
        </p:txBody>
      </p:sp>
      <p:sp>
        <p:nvSpPr>
          <p:cNvPr id="56" name="Стрелка: вниз 55">
            <a:extLst>
              <a:ext uri="{FF2B5EF4-FFF2-40B4-BE49-F238E27FC236}">
                <a16:creationId xmlns:a16="http://schemas.microsoft.com/office/drawing/2014/main" xmlns="" id="{18F50935-B175-40A2-8BB6-10D829532CE9}"/>
              </a:ext>
            </a:extLst>
          </p:cNvPr>
          <p:cNvSpPr/>
          <p:nvPr/>
        </p:nvSpPr>
        <p:spPr>
          <a:xfrm rot="18235602">
            <a:off x="4491799" y="1746462"/>
            <a:ext cx="216938" cy="6967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Light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54071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EDD3500-453F-4B6C-94CB-D24C2110628E}"/>
              </a:ext>
            </a:extLst>
          </p:cNvPr>
          <p:cNvSpPr txBox="1"/>
          <p:nvPr/>
        </p:nvSpPr>
        <p:spPr>
          <a:xfrm>
            <a:off x="2603586" y="151453"/>
            <a:ext cx="6721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Малоновый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диальдегид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(МДА)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6FFA90EE-0B2F-493C-858A-AA060FAC9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33789"/>
            <a:ext cx="8596668" cy="1320800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E53587C4-F02D-43D5-BDB3-4AD4B56D0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21" y="1022639"/>
            <a:ext cx="8698966" cy="488287"/>
          </a:xfrm>
        </p:spPr>
        <p:txBody>
          <a:bodyPr>
            <a:normAutofit lnSpcReduction="10000"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наиболее характерных продуктов ПОЛ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3DF740A-1A3C-4036-A0B0-79ED21BA7C0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5135" y="1510926"/>
            <a:ext cx="2561326" cy="6927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B47E9C2-F8B8-4E93-9FAB-A7BC5C2554BC}"/>
              </a:ext>
            </a:extLst>
          </p:cNvPr>
          <p:cNvSpPr txBox="1"/>
          <p:nvPr/>
        </p:nvSpPr>
        <p:spPr>
          <a:xfrm>
            <a:off x="3921554" y="2105029"/>
            <a:ext cx="2398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Структурная формула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FBD377C-841A-4849-93F1-6E14EA69205A}"/>
              </a:ext>
            </a:extLst>
          </p:cNvPr>
          <p:cNvSpPr txBox="1"/>
          <p:nvPr/>
        </p:nvSpPr>
        <p:spPr>
          <a:xfrm>
            <a:off x="601919" y="2497581"/>
            <a:ext cx="41931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концентрации МДА</a:t>
            </a:r>
          </a:p>
        </p:txBody>
      </p:sp>
      <p:sp>
        <p:nvSpPr>
          <p:cNvPr id="9" name="Стрелка: влево-вправо 8">
            <a:extLst>
              <a:ext uri="{FF2B5EF4-FFF2-40B4-BE49-F238E27FC236}">
                <a16:creationId xmlns:a16="http://schemas.microsoft.com/office/drawing/2014/main" xmlns="" id="{AFA93EFB-9007-41F2-84F4-F2630392E96A}"/>
              </a:ext>
            </a:extLst>
          </p:cNvPr>
          <p:cNvSpPr/>
          <p:nvPr/>
        </p:nvSpPr>
        <p:spPr>
          <a:xfrm>
            <a:off x="4538886" y="2894108"/>
            <a:ext cx="1780697" cy="331417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5CD7852-4BC9-4CC2-88A7-5EA19E48A28D}"/>
              </a:ext>
            </a:extLst>
          </p:cNvPr>
          <p:cNvSpPr txBox="1"/>
          <p:nvPr/>
        </p:nvSpPr>
        <p:spPr>
          <a:xfrm>
            <a:off x="6426460" y="2333554"/>
            <a:ext cx="3443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тяжести патологического процесса в печени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425BDD3-3700-468E-93B4-0C0E3C47EA9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22466" y="3843519"/>
            <a:ext cx="3813535" cy="270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0224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усеченные противолежащие углы 2">
            <a:extLst>
              <a:ext uri="{FF2B5EF4-FFF2-40B4-BE49-F238E27FC236}">
                <a16:creationId xmlns:a16="http://schemas.microsoft.com/office/drawing/2014/main" xmlns="" id="{A3936430-24F8-42F2-811C-8ADA7A286489}"/>
              </a:ext>
            </a:extLst>
          </p:cNvPr>
          <p:cNvSpPr/>
          <p:nvPr/>
        </p:nvSpPr>
        <p:spPr>
          <a:xfrm>
            <a:off x="232227" y="0"/>
            <a:ext cx="4673601" cy="1494972"/>
          </a:xfrm>
          <a:prstGeom prst="snip2Diag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Глутатионпероксидаза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: изогнутая влево 11">
            <a:extLst>
              <a:ext uri="{FF2B5EF4-FFF2-40B4-BE49-F238E27FC236}">
                <a16:creationId xmlns:a16="http://schemas.microsoft.com/office/drawing/2014/main" xmlns="" id="{15B771FB-3D5A-4EB7-BA8B-5AA007D9E769}"/>
              </a:ext>
            </a:extLst>
          </p:cNvPr>
          <p:cNvSpPr/>
          <p:nvPr/>
        </p:nvSpPr>
        <p:spPr>
          <a:xfrm>
            <a:off x="4905828" y="358167"/>
            <a:ext cx="4673601" cy="2090058"/>
          </a:xfrm>
          <a:prstGeom prst="curved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8E12B93-0CB7-45DE-84A0-3B268242B662}"/>
              </a:ext>
            </a:extLst>
          </p:cNvPr>
          <p:cNvSpPr txBox="1"/>
          <p:nvPr/>
        </p:nvSpPr>
        <p:spPr>
          <a:xfrm>
            <a:off x="696684" y="3244334"/>
            <a:ext cx="6110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504BFF2-6805-4302-8350-B3209A0897C0}"/>
              </a:ext>
            </a:extLst>
          </p:cNvPr>
          <p:cNvSpPr txBox="1"/>
          <p:nvPr/>
        </p:nvSpPr>
        <p:spPr>
          <a:xfrm>
            <a:off x="4655355" y="3393168"/>
            <a:ext cx="61105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результате окисление липидов образуются </a:t>
            </a:r>
            <a:r>
              <a:rPr kumimoji="0" lang="ru-RU" sz="2400" b="0" i="0" u="sng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гидроперекиси липидов 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токсичны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xmlns="" id="{5AAB7F9D-71F6-4410-80BE-85EB4583AE7F}"/>
              </a:ext>
            </a:extLst>
          </p:cNvPr>
          <p:cNvSpPr/>
          <p:nvPr/>
        </p:nvSpPr>
        <p:spPr>
          <a:xfrm>
            <a:off x="232226" y="1552752"/>
            <a:ext cx="4673601" cy="12121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ащита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организма от окислительного повреждения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1E2EC1D-7EB7-4FAE-ADE3-B99C204EAA18}"/>
              </a:ext>
            </a:extLst>
          </p:cNvPr>
          <p:cNvSpPr txBox="1"/>
          <p:nvPr/>
        </p:nvSpPr>
        <p:spPr>
          <a:xfrm rot="21442617">
            <a:off x="4911079" y="1612216"/>
            <a:ext cx="6110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биологическая роль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трелка: изогнутая вверх 25">
            <a:extLst>
              <a:ext uri="{FF2B5EF4-FFF2-40B4-BE49-F238E27FC236}">
                <a16:creationId xmlns:a16="http://schemas.microsoft.com/office/drawing/2014/main" xmlns="" id="{E3E67F5D-FC55-4190-A8E1-559A54A7B95C}"/>
              </a:ext>
            </a:extLst>
          </p:cNvPr>
          <p:cNvSpPr/>
          <p:nvPr/>
        </p:nvSpPr>
        <p:spPr>
          <a:xfrm rot="5400000">
            <a:off x="601860" y="3168504"/>
            <a:ext cx="759332" cy="910991"/>
          </a:xfrm>
          <a:prstGeom prst="bentUp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9" name="Стрелка: изогнутая вверх 28">
            <a:extLst>
              <a:ext uri="{FF2B5EF4-FFF2-40B4-BE49-F238E27FC236}">
                <a16:creationId xmlns:a16="http://schemas.microsoft.com/office/drawing/2014/main" xmlns="" id="{FB7DCAB2-4183-492A-832E-6C1647BC484B}"/>
              </a:ext>
            </a:extLst>
          </p:cNvPr>
          <p:cNvSpPr/>
          <p:nvPr/>
        </p:nvSpPr>
        <p:spPr>
          <a:xfrm rot="5400000">
            <a:off x="-761906" y="4041966"/>
            <a:ext cx="3465089" cy="910991"/>
          </a:xfrm>
          <a:prstGeom prst="bentUp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71949D55-864C-4065-BFCB-B83924929C1B}"/>
              </a:ext>
            </a:extLst>
          </p:cNvPr>
          <p:cNvSpPr/>
          <p:nvPr/>
        </p:nvSpPr>
        <p:spPr>
          <a:xfrm>
            <a:off x="1426133" y="2822698"/>
            <a:ext cx="3055257" cy="1759909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Восстанавливает гидроперекиси липидов до </a:t>
            </a:r>
            <a:r>
              <a:rPr kumimoji="0" lang="ru-RU" sz="2800" b="0" i="1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спиртов</a:t>
            </a: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xmlns="" id="{84A49483-79DE-40C9-B724-A61287C4788E}"/>
              </a:ext>
            </a:extLst>
          </p:cNvPr>
          <p:cNvSpPr/>
          <p:nvPr/>
        </p:nvSpPr>
        <p:spPr>
          <a:xfrm>
            <a:off x="1447908" y="4879540"/>
            <a:ext cx="3055256" cy="175990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Восстанавливает пероксид водорода до </a:t>
            </a:r>
            <a:r>
              <a:rPr kumimoji="0" lang="ru-RU" sz="2800" b="0" i="1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воды</a:t>
            </a:r>
          </a:p>
        </p:txBody>
      </p:sp>
    </p:spTree>
    <p:extLst>
      <p:ext uri="{BB962C8B-B14F-4D97-AF65-F5344CB8AC3E}">
        <p14:creationId xmlns:p14="http://schemas.microsoft.com/office/powerpoint/2010/main" xmlns="" val="15331702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1632</TotalTime>
  <Words>420</Words>
  <Application>Microsoft Office PowerPoint</Application>
  <PresentationFormat>Произвольный</PresentationFormat>
  <Paragraphs>83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Слайд 1</vt:lpstr>
      <vt:lpstr>Актуальность </vt:lpstr>
      <vt:lpstr>Слайд 3</vt:lpstr>
      <vt:lpstr>Слайд 4</vt:lpstr>
      <vt:lpstr>Слайд 5</vt:lpstr>
      <vt:lpstr>Механизм окислительного стресса в печени</vt:lpstr>
      <vt:lpstr>Слайд 7</vt:lpstr>
      <vt:lpstr> </vt:lpstr>
      <vt:lpstr>Слайд 9</vt:lpstr>
      <vt:lpstr>Слайд 10</vt:lpstr>
      <vt:lpstr>Слайд 11</vt:lpstr>
      <vt:lpstr>Слайд 12</vt:lpstr>
      <vt:lpstr>Слайд 13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</dc:creator>
  <cp:lastModifiedBy>Admin</cp:lastModifiedBy>
  <cp:revision>26</cp:revision>
  <dcterms:created xsi:type="dcterms:W3CDTF">2022-03-09T15:40:25Z</dcterms:created>
  <dcterms:modified xsi:type="dcterms:W3CDTF">2022-03-14T05:51:06Z</dcterms:modified>
</cp:coreProperties>
</file>