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9" r:id="rId6"/>
    <p:sldId id="261" r:id="rId7"/>
    <p:sldId id="263" r:id="rId8"/>
    <p:sldId id="262" r:id="rId9"/>
    <p:sldId id="272" r:id="rId10"/>
    <p:sldId id="268" r:id="rId11"/>
    <p:sldId id="273" r:id="rId12"/>
    <p:sldId id="264" r:id="rId13"/>
    <p:sldId id="265" r:id="rId14"/>
    <p:sldId id="266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4BE-C62D-4FE0-AB63-9246A13BBE9A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27D-A8FB-492D-BCAE-5BA18D94B1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lectrical stimulation of tissues and organs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pulse duration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also known as "pulse width," is the time elapsed from the beginning to the end of all phases in one pulse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/>
              <a:t>The duration of video pulses ranges from fractions of a second to tenths of a nanosecond (10</a:t>
            </a:r>
            <a:r>
              <a:rPr lang="en-US" baseline="30000" dirty="0" smtClean="0"/>
              <a:t>−9</a:t>
            </a:r>
            <a:r>
              <a:rPr lang="en-US" dirty="0" smtClean="0"/>
              <a:t> sec)</a:t>
            </a:r>
          </a:p>
          <a:p>
            <a:r>
              <a:rPr lang="en-US" b="1" dirty="0" smtClean="0"/>
              <a:t>rise time</a:t>
            </a:r>
            <a:r>
              <a:rPr lang="en-US" dirty="0" smtClean="0"/>
              <a:t> (</a:t>
            </a:r>
            <a:r>
              <a:rPr lang="en-US" dirty="0" smtClean="0"/>
              <a:t>front) </a:t>
            </a:r>
            <a:r>
              <a:rPr lang="en-US" dirty="0" smtClean="0"/>
              <a:t>measures the time for the leading edge of the phase to increase from the baseline to the peak amplitude of phase</a:t>
            </a:r>
          </a:p>
          <a:p>
            <a:r>
              <a:rPr lang="la-Latn" b="1" dirty="0" smtClean="0"/>
              <a:t>rate of pulse rise</a:t>
            </a:r>
            <a:endParaRPr lang="en-US" dirty="0" smtClean="0"/>
          </a:p>
          <a:p>
            <a:r>
              <a:rPr lang="en-US" b="1" dirty="0" smtClean="0"/>
              <a:t>fall time </a:t>
            </a:r>
            <a:r>
              <a:rPr lang="en-US" dirty="0" smtClean="0"/>
              <a:t>is the time for the terminal edge of the phase to return to the zero baseline from the peak amplitude of the phase.</a:t>
            </a:r>
          </a:p>
          <a:p>
            <a:r>
              <a:rPr lang="en-US" b="1" dirty="0"/>
              <a:t>a</a:t>
            </a:r>
            <a:r>
              <a:rPr lang="en-US" b="1" dirty="0" smtClean="0"/>
              <a:t>mplitude</a:t>
            </a:r>
            <a:r>
              <a:rPr lang="en-US" dirty="0" smtClean="0"/>
              <a:t> depicts the height of the electrical event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Pulsed current</a:t>
            </a:r>
            <a:endParaRPr lang="ru-RU" sz="3600" dirty="0"/>
          </a:p>
        </p:txBody>
      </p:sp>
      <p:pic>
        <p:nvPicPr>
          <p:cNvPr id="4" name="Содержимое 4" descr="350px-Dutycycl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428868"/>
            <a:ext cx="7642245" cy="26857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Pulsed current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periodic sequence of video pulses</a:t>
            </a:r>
          </a:p>
          <a:p>
            <a:r>
              <a:rPr lang="en-US" dirty="0" smtClean="0"/>
              <a:t>is characterized by </a:t>
            </a:r>
            <a:r>
              <a:rPr lang="en-US" b="1" dirty="0" smtClean="0"/>
              <a:t>frequency</a:t>
            </a:r>
            <a:r>
              <a:rPr lang="en-US" b="1" dirty="0"/>
              <a:t>,</a:t>
            </a:r>
            <a:r>
              <a:rPr lang="en-US" dirty="0" smtClean="0"/>
              <a:t> the repetition rate of the waveform expressed in pulses per second or cycles per second</a:t>
            </a:r>
          </a:p>
          <a:p>
            <a:r>
              <a:rPr lang="en-US" b="1" dirty="0" smtClean="0"/>
              <a:t>off-on time ratio </a:t>
            </a:r>
            <a:r>
              <a:rPr lang="en-US" dirty="0" smtClean="0"/>
              <a:t>- the ratio of the repetition period to the duration of the electric pulse</a:t>
            </a:r>
          </a:p>
          <a:p>
            <a:r>
              <a:rPr lang="en-US" b="1" dirty="0" smtClean="0"/>
              <a:t>duty cycle </a:t>
            </a:r>
            <a:r>
              <a:rPr lang="en-US" dirty="0" smtClean="0"/>
              <a:t>is defined as the ratio between the pulse duration and the period of a pulsed current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Radio pulses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9"/>
            <a:ext cx="9001156" cy="3714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Radio pulses are intermittent, high-frequency or ultrahigh-frequency oscillations of electric current or voltage . The duration and amplitude of such pulses depend on the parameters of the modulating oscillations. The duration and amplitude of radio pulses correspond to the parameters of modulating video pulses; the carrier frequency is an additional parameter. The duration of radio pulses ranges from fractions of a second to a nanosecond.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57694"/>
            <a:ext cx="67564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trength-duration curve for stimulus of an excitable tissue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Rheobase_chronaxi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2134394"/>
            <a:ext cx="6991350" cy="3457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trength-duration curve for stimulus of an excitable tissue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Shape of the curve relates intensity of electrical stimulus (strength) </a:t>
            </a:r>
            <a:r>
              <a:rPr lang="en-US" dirty="0" smtClean="0"/>
              <a:t>and </a:t>
            </a:r>
            <a:r>
              <a:rPr lang="en-US" dirty="0"/>
              <a:t>time </a:t>
            </a:r>
            <a:r>
              <a:rPr lang="en-US" dirty="0" smtClean="0"/>
              <a:t>duration </a:t>
            </a:r>
            <a:r>
              <a:rPr lang="en-US" dirty="0"/>
              <a:t>necessary to cause the tissue to depolarize</a:t>
            </a:r>
            <a:endParaRPr lang="ru-RU" dirty="0"/>
          </a:p>
          <a:p>
            <a:pPr lvl="0"/>
            <a:r>
              <a:rPr lang="en-US" i="1" dirty="0" err="1" smtClean="0"/>
              <a:t>Rheobase</a:t>
            </a:r>
            <a:r>
              <a:rPr lang="en-US" i="1" dirty="0" smtClean="0"/>
              <a:t> </a:t>
            </a:r>
            <a:r>
              <a:rPr lang="en-US" dirty="0"/>
              <a:t>describes minimum intensity of current necessary to cause tissue excitation when applied for a maximum </a:t>
            </a:r>
            <a:r>
              <a:rPr lang="en-US" dirty="0" smtClean="0"/>
              <a:t>duration</a:t>
            </a:r>
          </a:p>
          <a:p>
            <a:r>
              <a:rPr lang="en-US" i="1" dirty="0" err="1"/>
              <a:t>Chronaxie</a:t>
            </a:r>
            <a:r>
              <a:rPr lang="en-US" i="1" dirty="0"/>
              <a:t> describes length of time (duration) required for a current of twice the intensity of the </a:t>
            </a:r>
            <a:r>
              <a:rPr lang="en-US" i="1" dirty="0" err="1"/>
              <a:t>rheobase</a:t>
            </a:r>
            <a:r>
              <a:rPr lang="en-US" i="1" dirty="0"/>
              <a:t> current to produce tissue excitation 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Lapicque's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Equation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the strength-duration curve. This equation for determining current </a:t>
            </a:r>
            <a:r>
              <a:rPr lang="en-US" i="1" dirty="0" smtClean="0"/>
              <a:t>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/>
              <a:t>b</a:t>
            </a:r>
            <a:r>
              <a:rPr lang="en-US" dirty="0" smtClean="0"/>
              <a:t> relates to the </a:t>
            </a:r>
            <a:r>
              <a:rPr lang="en-US" dirty="0" err="1" smtClean="0"/>
              <a:t>rheobase</a:t>
            </a:r>
            <a:r>
              <a:rPr lang="en-US" dirty="0" smtClean="0"/>
              <a:t> value and </a:t>
            </a:r>
            <a:r>
              <a:rPr lang="en-US" i="1" dirty="0"/>
              <a:t>a</a:t>
            </a:r>
            <a:r>
              <a:rPr lang="en-US" dirty="0" smtClean="0"/>
              <a:t> relates to the </a:t>
            </a:r>
            <a:r>
              <a:rPr lang="en-US" dirty="0" err="1" smtClean="0"/>
              <a:t>chronaxie</a:t>
            </a:r>
            <a:r>
              <a:rPr lang="en-US" dirty="0" smtClean="0"/>
              <a:t> value; </a:t>
            </a:r>
            <a:r>
              <a:rPr lang="el-GR" i="1" dirty="0" smtClean="0"/>
              <a:t>τ</a:t>
            </a:r>
            <a:r>
              <a:rPr lang="en-US" i="1" smtClean="0"/>
              <a:t> is </a:t>
            </a:r>
            <a:r>
              <a:rPr lang="en-US" smtClean="0"/>
              <a:t>duration</a:t>
            </a:r>
            <a:endParaRPr lang="en-US" dirty="0" smtClean="0"/>
          </a:p>
          <a:p>
            <a:r>
              <a:rPr lang="en-US" dirty="0" err="1" smtClean="0"/>
              <a:t>Lapicque's</a:t>
            </a:r>
            <a:r>
              <a:rPr lang="en-US" dirty="0" smtClean="0"/>
              <a:t> hyperbolic formula combines the threshold amplitude of a stimulus with its duration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43313" y="2571750"/>
          <a:ext cx="1416050" cy="955675"/>
        </p:xfrm>
        <a:graphic>
          <a:graphicData uri="http://schemas.openxmlformats.org/presentationml/2006/ole">
            <p:oleObj spid="_x0000_s5122" name="Формула" r:id="rId3" imgW="5839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35732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Electrical stimulation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uses an electrical current to cause a single muscle or a group of muscles to contract.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r>
              <a:rPr lang="en-US" dirty="0" smtClean="0"/>
              <a:t>It is used to normalize the function of the motor nerves and muscles</a:t>
            </a:r>
          </a:p>
          <a:p>
            <a:r>
              <a:rPr lang="la-Latn" dirty="0" smtClean="0"/>
              <a:t>Low-frequency </a:t>
            </a:r>
            <a:r>
              <a:rPr lang="en-US" dirty="0" smtClean="0"/>
              <a:t>(</a:t>
            </a:r>
            <a:r>
              <a:rPr lang="en-US" dirty="0" smtClean="0"/>
              <a:t>till 200 Hz) </a:t>
            </a:r>
            <a:r>
              <a:rPr lang="la-Latn" dirty="0" smtClean="0"/>
              <a:t>pulse currents</a:t>
            </a:r>
            <a:r>
              <a:rPr lang="en-US" dirty="0" smtClean="0"/>
              <a:t> are used. The amplitude does not exceed 50mA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Electric Pulse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is  a change of short duration in voltage or in current intensity.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Classification:</a:t>
            </a:r>
          </a:p>
          <a:p>
            <a:r>
              <a:rPr lang="en-US" dirty="0" smtClean="0"/>
              <a:t> high-voltage pulses</a:t>
            </a:r>
          </a:p>
          <a:p>
            <a:r>
              <a:rPr lang="en-US" dirty="0" smtClean="0"/>
              <a:t> pulses of high current intensity</a:t>
            </a:r>
          </a:p>
          <a:p>
            <a:r>
              <a:rPr lang="en-US" dirty="0" smtClean="0"/>
              <a:t>video pulses</a:t>
            </a:r>
          </a:p>
          <a:p>
            <a:r>
              <a:rPr lang="en-US" dirty="0" smtClean="0"/>
              <a:t>radio pulses.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High-voltage pulses are usually observed during the discharge of a capacitor into an active load; they have an </a:t>
            </a:r>
            <a:r>
              <a:rPr lang="en-US" dirty="0" err="1" smtClean="0"/>
              <a:t>aperiodic</a:t>
            </a:r>
            <a:r>
              <a:rPr lang="en-US" dirty="0" smtClean="0"/>
              <a:t> shape</a:t>
            </a:r>
          </a:p>
          <a:p>
            <a:pPr algn="just"/>
            <a:r>
              <a:rPr lang="en-US" dirty="0" smtClean="0"/>
              <a:t>Current surges of large magnitude can have a shape analogous to that of high-voltage pulses</a:t>
            </a:r>
          </a:p>
          <a:p>
            <a:pPr algn="just"/>
            <a:r>
              <a:rPr lang="en-US" dirty="0" smtClean="0"/>
              <a:t>Electric current or voltage pulses (predominantly of the same polarity) are called video pulses if they have a nonzero direct component</a:t>
            </a:r>
          </a:p>
          <a:p>
            <a:pPr algn="just"/>
            <a:r>
              <a:rPr lang="en-US" dirty="0" smtClean="0"/>
              <a:t>Radio pulses are intermittent, high-frequency or ultrahigh-frequency oscillations of electric current or voltage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329378" cy="5841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Types of video pulse waveform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aveform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214422"/>
            <a:ext cx="3810000" cy="3286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ine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quare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riangle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sawtooth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62723199.gif"/>
          <p:cNvPicPr>
            <a:picLocks noGrp="1" noChangeAspect="1"/>
          </p:cNvPicPr>
          <p:nvPr>
            <p:ph idx="1"/>
          </p:nvPr>
        </p:nvPicPr>
        <p:blipFill>
          <a:blip r:embed="rId2"/>
          <a:srcRect l="4187" t="1405" r="31243"/>
          <a:stretch>
            <a:fillRect/>
          </a:stretch>
        </p:blipFill>
        <p:spPr>
          <a:xfrm>
            <a:off x="142844" y="2000240"/>
            <a:ext cx="8501122" cy="3000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857232"/>
            <a:ext cx="7929618" cy="8508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Square  trapezoidal  exponential  bell-shaped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3471858" cy="5841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Pulse parameters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3357586" cy="3567121"/>
          </a:xfrm>
        </p:spPr>
        <p:txBody>
          <a:bodyPr/>
          <a:lstStyle/>
          <a:p>
            <a:r>
              <a:rPr lang="en-US" dirty="0" smtClean="0"/>
              <a:t>front  1 - 2,</a:t>
            </a:r>
          </a:p>
          <a:p>
            <a:r>
              <a:rPr lang="en-US" dirty="0" smtClean="0"/>
              <a:t>top  2 - 3</a:t>
            </a:r>
          </a:p>
          <a:p>
            <a:r>
              <a:rPr lang="en-US" dirty="0" smtClean="0"/>
              <a:t>fall-off  3 - 4</a:t>
            </a:r>
            <a:endParaRPr lang="en-US" baseline="-25000" dirty="0" smtClean="0"/>
          </a:p>
          <a:p>
            <a:r>
              <a:rPr lang="en-US" dirty="0" smtClean="0"/>
              <a:t>tail 4 – 5</a:t>
            </a:r>
          </a:p>
          <a:p>
            <a:r>
              <a:rPr lang="en-US" dirty="0" smtClean="0"/>
              <a:t>amplitude</a:t>
            </a:r>
            <a:endParaRPr lang="ru-RU" dirty="0" smtClean="0"/>
          </a:p>
          <a:p>
            <a:r>
              <a:rPr lang="en-US" dirty="0" smtClean="0"/>
              <a:t>duration  t</a:t>
            </a:r>
            <a:r>
              <a:rPr lang="en-US" sz="2000" dirty="0" smtClean="0"/>
              <a:t>1</a:t>
            </a:r>
            <a:r>
              <a:rPr lang="en-US" dirty="0" smtClean="0"/>
              <a:t> – t</a:t>
            </a:r>
            <a:r>
              <a:rPr lang="en-US" sz="2000" dirty="0" smtClean="0"/>
              <a:t>5</a:t>
            </a:r>
            <a:endParaRPr lang="en-US" i="1" baseline="-25000" dirty="0" smtClean="0"/>
          </a:p>
          <a:p>
            <a:endParaRPr lang="ru-RU" dirty="0"/>
          </a:p>
        </p:txBody>
      </p:sp>
      <p:pic>
        <p:nvPicPr>
          <p:cNvPr id="3074" name="Picture 2" descr="L"/>
          <p:cNvPicPr>
            <a:picLocks noChangeAspect="1" noChangeArrowheads="1"/>
          </p:cNvPicPr>
          <p:nvPr/>
        </p:nvPicPr>
        <p:blipFill>
          <a:blip r:embed="rId2"/>
          <a:srcRect t="24490" r="54253"/>
          <a:stretch>
            <a:fillRect/>
          </a:stretch>
        </p:blipFill>
        <p:spPr bwMode="auto">
          <a:xfrm>
            <a:off x="3929058" y="1785926"/>
            <a:ext cx="48423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Characteristic elements that determine the shape and quantitative parameters of a video pulse  are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2928926" cy="5357850"/>
          </a:xfrm>
        </p:spPr>
        <p:txBody>
          <a:bodyPr>
            <a:normAutofit/>
          </a:bodyPr>
          <a:lstStyle/>
          <a:p>
            <a:r>
              <a:rPr lang="en-US" dirty="0" smtClean="0"/>
              <a:t>amplitude </a:t>
            </a:r>
            <a:r>
              <a:rPr lang="en-US" i="1" dirty="0" smtClean="0"/>
              <a:t>A</a:t>
            </a:r>
            <a:endParaRPr lang="en-US" i="1" dirty="0"/>
          </a:p>
          <a:p>
            <a:r>
              <a:rPr lang="en-US" dirty="0" smtClean="0"/>
              <a:t> front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f</a:t>
            </a:r>
            <a:r>
              <a:rPr lang="en-US" dirty="0" smtClean="0"/>
              <a:t>,</a:t>
            </a:r>
          </a:p>
          <a:p>
            <a:r>
              <a:rPr lang="en-US" dirty="0" smtClean="0"/>
              <a:t>duration </a:t>
            </a:r>
            <a:r>
              <a:rPr lang="en-US" dirty="0" err="1" smtClean="0"/>
              <a:t>τ</a:t>
            </a:r>
            <a:r>
              <a:rPr lang="en-US" i="1" baseline="-25000" dirty="0" err="1" smtClean="0"/>
              <a:t>p</a:t>
            </a:r>
            <a:endParaRPr lang="en-US" i="1" baseline="-25000" dirty="0"/>
          </a:p>
          <a:p>
            <a:r>
              <a:rPr lang="en-US" dirty="0" smtClean="0"/>
              <a:t>fall-off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fo</a:t>
            </a:r>
            <a:endParaRPr lang="en-US" baseline="-25000" dirty="0"/>
          </a:p>
          <a:p>
            <a:r>
              <a:rPr lang="en-US" dirty="0" smtClean="0"/>
              <a:t>slope of the pulse top (Δ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tail b</a:t>
            </a:r>
            <a:endParaRPr lang="ru-RU" dirty="0"/>
          </a:p>
        </p:txBody>
      </p:sp>
      <p:pic>
        <p:nvPicPr>
          <p:cNvPr id="4" name="Содержимое 4" descr="gsed_0001_0010_0_img23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70" y="1643050"/>
            <a:ext cx="6072230" cy="3850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50085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describes the current moving in one direction for a predetermined period of time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onophasic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current locates on one side of the baseline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biphasic current is present on both sides of the baseline.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hase duration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time elapsed from the beginning to the end of one phase.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644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Equation 3.0</vt:lpstr>
      <vt:lpstr>Electrical stimulation of tissues and organs</vt:lpstr>
      <vt:lpstr>Electrical stimulation uses an electrical current to cause a single muscle or a group of muscles to contract.</vt:lpstr>
      <vt:lpstr>Electric Pulse is  a change of short duration in voltage or in current intensity.</vt:lpstr>
      <vt:lpstr>Слайд 4</vt:lpstr>
      <vt:lpstr>Types of video pulse waveform</vt:lpstr>
      <vt:lpstr>Слайд 6</vt:lpstr>
      <vt:lpstr>Pulse parameters</vt:lpstr>
      <vt:lpstr>Characteristic elements that determine the shape and quantitative parameters of a video pulse  are:</vt:lpstr>
      <vt:lpstr>Слайд 9</vt:lpstr>
      <vt:lpstr>Слайд 10</vt:lpstr>
      <vt:lpstr>Pulsed current</vt:lpstr>
      <vt:lpstr>Pulsed current</vt:lpstr>
      <vt:lpstr>Radio pulses</vt:lpstr>
      <vt:lpstr>Strength-duration curve for stimulus of an excitable tissue</vt:lpstr>
      <vt:lpstr>Strength-duration curve for stimulus of an excitable tissue</vt:lpstr>
      <vt:lpstr>Lapicque's Equation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stimulation of tissues and organs</dc:title>
  <dc:creator>Admin</dc:creator>
  <cp:lastModifiedBy>Admin</cp:lastModifiedBy>
  <cp:revision>6</cp:revision>
  <dcterms:created xsi:type="dcterms:W3CDTF">2013-04-15T06:37:05Z</dcterms:created>
  <dcterms:modified xsi:type="dcterms:W3CDTF">2013-04-15T13:18:00Z</dcterms:modified>
</cp:coreProperties>
</file>