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B6C7EE5-48A0-4ACD-8546-82F2FCAEDD1E}" type="datetimeFigureOut">
              <a:rPr lang="ru-RU"/>
              <a:pPr>
                <a:defRPr/>
              </a:pPr>
              <a:t>20.06.2012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8C07B5C-1A4C-4953-BB21-DDF340D1922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D1D6410-ABFE-45F4-889E-8C1576D724DD}" type="datetimeFigureOut">
              <a:rPr lang="ru-RU"/>
              <a:pPr>
                <a:defRPr/>
              </a:pPr>
              <a:t>20.06.2012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E128B41-7A08-40D5-90BF-C6DAA552FBC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04A28A5-E1F1-4679-B20B-A57AE596F139}" type="datetimeFigureOut">
              <a:rPr lang="ru-RU"/>
              <a:pPr>
                <a:defRPr/>
              </a:pPr>
              <a:t>20.06.2012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800A8D3-D8B0-4685-9C53-C67B3BEA042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F7D273B-C034-4008-8B83-3B9FE39899C8}" type="datetimeFigureOut">
              <a:rPr lang="ru-RU"/>
              <a:pPr>
                <a:defRPr/>
              </a:pPr>
              <a:t>20.06.2012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0BD5598-5CDE-4DF2-821B-7B919F12C54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3D727608-3EB6-4157-A304-E8B18E479657}" type="datetimeFigureOut">
              <a:rPr lang="ru-RU"/>
              <a:pPr>
                <a:defRPr/>
              </a:pPr>
              <a:t>20.06.2012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0167649-52D5-44E4-B469-6130E253C40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96BA3E7-F123-41C1-971C-75592C671BB8}" type="datetimeFigureOut">
              <a:rPr lang="ru-RU"/>
              <a:pPr>
                <a:defRPr/>
              </a:pPr>
              <a:t>20.06.2012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4FF9024-43DA-46DD-B661-AB7C7136ACA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A1D6ABC2-85BF-4591-9749-9665E8A6F805}" type="datetimeFigureOut">
              <a:rPr lang="ru-RU"/>
              <a:pPr>
                <a:defRPr/>
              </a:pPr>
              <a:t>20.06.2012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C72B73B-E281-4F7A-9D72-148CDB4C030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B041B59-748B-4297-85A8-2B03C39E948D}" type="datetimeFigureOut">
              <a:rPr lang="ru-RU"/>
              <a:pPr>
                <a:defRPr/>
              </a:pPr>
              <a:t>20.06.2012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6FF1410-50AD-4F83-B3CE-AD46D9CA978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FC07A82-E406-4E24-97A5-05C6562E0220}" type="datetimeFigureOut">
              <a:rPr lang="ru-RU"/>
              <a:pPr>
                <a:defRPr/>
              </a:pPr>
              <a:t>20.06.2012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8C1538B-1D78-4CCE-9980-8132586AB71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CF7E379-B3D8-44BE-802C-1F98616C7CF0}" type="datetimeFigureOut">
              <a:rPr lang="ru-RU"/>
              <a:pPr>
                <a:defRPr/>
              </a:pPr>
              <a:t>20.06.2012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397F2FB-3C64-41AE-92A5-1372F5E122A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27AF1D6-8C84-4DBF-A7ED-9F22F871155C}" type="datetimeFigureOut">
              <a:rPr lang="ru-RU"/>
              <a:pPr>
                <a:defRPr/>
              </a:pPr>
              <a:t>20.06.2012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DAA5D39-702B-44E7-92CF-D959AFD536F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95E7627-2855-4FB6-8493-5B12BE68311D}" type="datetimeFigureOut">
              <a:rPr lang="ru-RU"/>
              <a:pPr>
                <a:defRPr/>
              </a:pPr>
              <a:t>20.06.2012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C9B4DBD-C2C4-4784-8991-B026424A3DA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en.wikipedia.org/wiki/Proportionality_consta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r>
              <a:rPr lang="en-US" dirty="0" smtClean="0"/>
              <a:t>Quantum physics</a:t>
            </a:r>
            <a:endParaRPr lang="ru-RU" dirty="0" smtClean="0"/>
          </a:p>
        </p:txBody>
      </p:sp>
      <p:sp>
        <p:nvSpPr>
          <p:cNvPr id="3" name="Подзаголовок 2"/>
          <p:cNvSpPr>
            <a:spLocks noGrp="1"/>
          </p:cNvSpPr>
          <p:nvPr>
            <p:ph type="subTitle" idx="1"/>
          </p:nvPr>
        </p:nvSpPr>
        <p:spPr/>
        <p:txBody>
          <a:bodyPr rtlCol="0">
            <a:normAutofit/>
          </a:bodyPr>
          <a:lstStyle/>
          <a:p>
            <a:pPr fontAlgn="auto">
              <a:spcAft>
                <a:spcPts val="0"/>
              </a:spcAft>
              <a:buFont typeface="Arial" pitchFamily="34" charset="0"/>
              <a:buNone/>
              <a:defRPr/>
            </a:pP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endParaRPr lang="ru-RU" smtClean="0"/>
          </a:p>
        </p:txBody>
      </p:sp>
      <p:sp>
        <p:nvSpPr>
          <p:cNvPr id="17411" name="Rectangle 3"/>
          <p:cNvSpPr>
            <a:spLocks noGrp="1"/>
          </p:cNvSpPr>
          <p:nvPr>
            <p:ph type="body" idx="1"/>
          </p:nvPr>
        </p:nvSpPr>
        <p:spPr/>
        <p:txBody>
          <a:bodyPr/>
          <a:lstStyle/>
          <a:p>
            <a:r>
              <a:rPr lang="en-US" dirty="0" smtClean="0"/>
              <a:t>Quantum physics grew out failures of classical physics which found some quantum remedies in the Planck hypothesis and wave-particle duality and generated new ideas like the Uncertainty principle and Quantum statistics. Quantum physics is launched by experiments such as Photoelectric effect and </a:t>
            </a:r>
            <a:r>
              <a:rPr lang="en-US" dirty="0" smtClean="0"/>
              <a:t>Black </a:t>
            </a:r>
            <a:r>
              <a:rPr lang="en-US" dirty="0" smtClean="0"/>
              <a:t>body radiation.</a:t>
            </a:r>
            <a:endParaRPr 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a:xfrm>
            <a:off x="285750" y="142875"/>
            <a:ext cx="8229600" cy="928688"/>
          </a:xfrm>
        </p:spPr>
        <p:txBody>
          <a:bodyPr/>
          <a:lstStyle/>
          <a:p>
            <a:r>
              <a:rPr lang="en-US" sz="3200" b="1" smtClean="0"/>
              <a:t>Thermal radiation</a:t>
            </a:r>
          </a:p>
        </p:txBody>
      </p:sp>
      <p:pic>
        <p:nvPicPr>
          <p:cNvPr id="14338" name="Содержимое 3" descr="300px-Wiens_law.svg.png"/>
          <p:cNvPicPr>
            <a:picLocks noGrp="1" noChangeAspect="1"/>
          </p:cNvPicPr>
          <p:nvPr>
            <p:ph idx="1"/>
          </p:nvPr>
        </p:nvPicPr>
        <p:blipFill>
          <a:blip r:embed="rId2"/>
          <a:srcRect/>
          <a:stretch>
            <a:fillRect/>
          </a:stretch>
        </p:blipFill>
        <p:spPr>
          <a:xfrm>
            <a:off x="4500563" y="2357438"/>
            <a:ext cx="4643437" cy="4287837"/>
          </a:xfrm>
        </p:spPr>
      </p:pic>
      <p:sp>
        <p:nvSpPr>
          <p:cNvPr id="14339" name="Прямоугольник 4"/>
          <p:cNvSpPr>
            <a:spLocks noChangeArrowheads="1"/>
          </p:cNvSpPr>
          <p:nvPr/>
        </p:nvSpPr>
        <p:spPr bwMode="auto">
          <a:xfrm>
            <a:off x="428625" y="1143000"/>
            <a:ext cx="8143875" cy="1200150"/>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Thermal radiation is electromagnetic radiation generated by the thermal motion of charged particles in matter. All matter with a temperature greater than absolute zero emits thermal radiation.</a:t>
            </a:r>
            <a:endParaRPr lang="ru-RU" sz="2400">
              <a:latin typeface="Times New Roman" pitchFamily="18" charset="0"/>
              <a:cs typeface="Times New Roman" pitchFamily="18" charset="0"/>
            </a:endParaRPr>
          </a:p>
        </p:txBody>
      </p:sp>
      <p:sp>
        <p:nvSpPr>
          <p:cNvPr id="14340" name="Прямоугольник 5"/>
          <p:cNvSpPr>
            <a:spLocks noChangeArrowheads="1"/>
          </p:cNvSpPr>
          <p:nvPr/>
        </p:nvSpPr>
        <p:spPr bwMode="auto">
          <a:xfrm>
            <a:off x="142875" y="2428875"/>
            <a:ext cx="4572000" cy="2678113"/>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This diagram shows how the peak wavelength and total radiated amount vary with temperature. Although this plot shows relatively high temperatures, the same relationships hold true for any temperature down to absolute zero. Visible light is between 380 and 750 nm.</a:t>
            </a:r>
            <a:endParaRPr lang="ru-RU" sz="240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Прямоугольник 1"/>
          <p:cNvSpPr>
            <a:spLocks noChangeArrowheads="1"/>
          </p:cNvSpPr>
          <p:nvPr/>
        </p:nvSpPr>
        <p:spPr bwMode="auto">
          <a:xfrm>
            <a:off x="214313" y="500063"/>
            <a:ext cx="8929687" cy="120015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Sunlight is thermal radiation generated by the hot plasma of the Sun. The Earth also emits thermal radiation, but at a much lower intensity and different spectral distribution because it is cooler.</a:t>
            </a:r>
            <a:endParaRPr lang="ru-RU" sz="2400">
              <a:latin typeface="Times New Roman" pitchFamily="18" charset="0"/>
              <a:cs typeface="Times New Roman" pitchFamily="18" charset="0"/>
            </a:endParaRPr>
          </a:p>
        </p:txBody>
      </p:sp>
      <p:sp>
        <p:nvSpPr>
          <p:cNvPr id="15362" name="Прямоугольник 2"/>
          <p:cNvSpPr>
            <a:spLocks noChangeArrowheads="1"/>
          </p:cNvSpPr>
          <p:nvPr/>
        </p:nvSpPr>
        <p:spPr bwMode="auto">
          <a:xfrm>
            <a:off x="214313" y="1643063"/>
            <a:ext cx="8786812" cy="1570037"/>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If a radiation-emitting object meets the physical characteristics of a black body in thermodynamic equilibrium  the radiation is called blackbody radiation. </a:t>
            </a:r>
            <a:r>
              <a:rPr lang="en-US" sz="2400" b="1">
                <a:latin typeface="Times New Roman" pitchFamily="18" charset="0"/>
                <a:cs typeface="Times New Roman" pitchFamily="18" charset="0"/>
              </a:rPr>
              <a:t>Planck's law </a:t>
            </a:r>
            <a:r>
              <a:rPr lang="en-US" sz="2400">
                <a:latin typeface="Times New Roman" pitchFamily="18" charset="0"/>
                <a:cs typeface="Times New Roman" pitchFamily="18" charset="0"/>
              </a:rPr>
              <a:t>describes the spectrum of blackbody radiation, which depends only on the object's temperature.</a:t>
            </a:r>
            <a:endParaRPr lang="ru-RU" sz="2400">
              <a:latin typeface="Times New Roman" pitchFamily="18" charset="0"/>
              <a:cs typeface="Times New Roman" pitchFamily="18" charset="0"/>
            </a:endParaRPr>
          </a:p>
        </p:txBody>
      </p:sp>
      <p:sp>
        <p:nvSpPr>
          <p:cNvPr id="15363" name="Прямоугольник 3"/>
          <p:cNvSpPr>
            <a:spLocks noChangeArrowheads="1"/>
          </p:cNvSpPr>
          <p:nvPr/>
        </p:nvSpPr>
        <p:spPr bwMode="auto">
          <a:xfrm>
            <a:off x="0" y="4786313"/>
            <a:ext cx="8786813" cy="830262"/>
          </a:xfrm>
          <a:prstGeom prst="rect">
            <a:avLst/>
          </a:prstGeom>
          <a:noFill/>
          <a:ln w="9525">
            <a:noFill/>
            <a:miter lim="800000"/>
            <a:headEnd/>
            <a:tailEnd/>
          </a:ln>
        </p:spPr>
        <p:txBody>
          <a:bodyPr>
            <a:spAutoFit/>
          </a:bodyPr>
          <a:lstStyle/>
          <a:p>
            <a:pPr algn="just"/>
            <a:r>
              <a:rPr lang="en-US" sz="2400" b="1">
                <a:latin typeface="Times New Roman" pitchFamily="18" charset="0"/>
                <a:cs typeface="Times New Roman" pitchFamily="18" charset="0"/>
              </a:rPr>
              <a:t>Wien's displacement law </a:t>
            </a:r>
            <a:r>
              <a:rPr lang="en-US" sz="2400">
                <a:latin typeface="Times New Roman" pitchFamily="18" charset="0"/>
                <a:cs typeface="Times New Roman" pitchFamily="18" charset="0"/>
              </a:rPr>
              <a:t>determines the most likely frequency of the emitted radiation</a:t>
            </a:r>
            <a:endParaRPr lang="ru-RU" sz="2400">
              <a:latin typeface="Times New Roman" pitchFamily="18" charset="0"/>
              <a:cs typeface="Times New Roman" pitchFamily="18" charset="0"/>
            </a:endParaRPr>
          </a:p>
        </p:txBody>
      </p:sp>
      <p:pic>
        <p:nvPicPr>
          <p:cNvPr id="15364" name="Рисунок 6" descr="9b9391206ad5cc2a1222762a5edad9a1.png"/>
          <p:cNvPicPr>
            <a:picLocks noChangeAspect="1"/>
          </p:cNvPicPr>
          <p:nvPr/>
        </p:nvPicPr>
        <p:blipFill>
          <a:blip r:embed="rId2"/>
          <a:srcRect/>
          <a:stretch>
            <a:fillRect/>
          </a:stretch>
        </p:blipFill>
        <p:spPr bwMode="auto">
          <a:xfrm>
            <a:off x="2714612" y="3286124"/>
            <a:ext cx="4559300" cy="857250"/>
          </a:xfrm>
          <a:prstGeom prst="rect">
            <a:avLst/>
          </a:prstGeom>
          <a:noFill/>
          <a:ln w="9525">
            <a:noFill/>
            <a:miter lim="800000"/>
            <a:headEnd/>
            <a:tailEnd/>
          </a:ln>
        </p:spPr>
      </p:pic>
      <p:sp>
        <p:nvSpPr>
          <p:cNvPr id="15365" name="Прямоугольник 7"/>
          <p:cNvSpPr>
            <a:spLocks noChangeArrowheads="1"/>
          </p:cNvSpPr>
          <p:nvPr/>
        </p:nvSpPr>
        <p:spPr bwMode="auto">
          <a:xfrm>
            <a:off x="0" y="4000500"/>
            <a:ext cx="8929688" cy="830263"/>
          </a:xfrm>
          <a:prstGeom prst="rect">
            <a:avLst/>
          </a:prstGeom>
          <a:noFill/>
          <a:ln w="9525">
            <a:noFill/>
            <a:miter lim="800000"/>
            <a:headEnd/>
            <a:tailEnd/>
          </a:ln>
        </p:spPr>
        <p:txBody>
          <a:bodyPr>
            <a:spAutoFit/>
          </a:bodyPr>
          <a:lstStyle/>
          <a:p>
            <a:pPr algn="just"/>
            <a:r>
              <a:rPr lang="en-US" sz="2400" i="1">
                <a:latin typeface="Times New Roman" pitchFamily="18" charset="0"/>
                <a:cs typeface="Times New Roman" pitchFamily="18" charset="0"/>
              </a:rPr>
              <a:t>u</a:t>
            </a:r>
            <a:r>
              <a:rPr lang="en-US" sz="2400">
                <a:latin typeface="Times New Roman" pitchFamily="18" charset="0"/>
                <a:cs typeface="Times New Roman" pitchFamily="18" charset="0"/>
              </a:rPr>
              <a:t>(ν,</a:t>
            </a:r>
            <a:r>
              <a:rPr lang="en-US" sz="2400" i="1">
                <a:latin typeface="Times New Roman" pitchFamily="18" charset="0"/>
                <a:cs typeface="Times New Roman" pitchFamily="18" charset="0"/>
              </a:rPr>
              <a:t>T</a:t>
            </a:r>
            <a:r>
              <a:rPr lang="en-US" sz="2400">
                <a:latin typeface="Times New Roman" pitchFamily="18" charset="0"/>
                <a:cs typeface="Times New Roman" pitchFamily="18" charset="0"/>
              </a:rPr>
              <a:t>) is known as the </a:t>
            </a:r>
            <a:r>
              <a:rPr lang="en-US" sz="2400" b="1">
                <a:latin typeface="Times New Roman" pitchFamily="18" charset="0"/>
                <a:cs typeface="Times New Roman" pitchFamily="18" charset="0"/>
              </a:rPr>
              <a:t>black body spectrum</a:t>
            </a:r>
            <a:r>
              <a:rPr lang="en-US" sz="2400">
                <a:latin typeface="Times New Roman" pitchFamily="18" charset="0"/>
                <a:cs typeface="Times New Roman" pitchFamily="18" charset="0"/>
              </a:rPr>
              <a:t>. It is a spectral energy density function with units of energy per unit frequency per unit volume.</a:t>
            </a:r>
            <a:endParaRPr lang="ru-RU" sz="2400">
              <a:latin typeface="Times New Roman" pitchFamily="18" charset="0"/>
              <a:cs typeface="Times New Roman" pitchFamily="18" charset="0"/>
            </a:endParaRPr>
          </a:p>
        </p:txBody>
      </p:sp>
      <p:pic>
        <p:nvPicPr>
          <p:cNvPr id="15366" name="Рисунок 8" descr="4975e2b62759a9e933bba4c144210e7f.png"/>
          <p:cNvPicPr>
            <a:picLocks noChangeAspect="1"/>
          </p:cNvPicPr>
          <p:nvPr/>
        </p:nvPicPr>
        <p:blipFill>
          <a:blip r:embed="rId3"/>
          <a:srcRect/>
          <a:stretch>
            <a:fillRect/>
          </a:stretch>
        </p:blipFill>
        <p:spPr bwMode="auto">
          <a:xfrm>
            <a:off x="2500313" y="5216525"/>
            <a:ext cx="1500187" cy="758825"/>
          </a:xfrm>
          <a:prstGeom prst="rect">
            <a:avLst/>
          </a:prstGeom>
          <a:noFill/>
          <a:ln w="9525">
            <a:noFill/>
            <a:miter lim="800000"/>
            <a:headEnd/>
            <a:tailEnd/>
          </a:ln>
        </p:spPr>
      </p:pic>
      <p:sp>
        <p:nvSpPr>
          <p:cNvPr id="15367" name="Прямоугольник 9"/>
          <p:cNvSpPr>
            <a:spLocks noChangeArrowheads="1"/>
          </p:cNvSpPr>
          <p:nvPr/>
        </p:nvSpPr>
        <p:spPr bwMode="auto">
          <a:xfrm>
            <a:off x="0" y="6027738"/>
            <a:ext cx="8929688" cy="830262"/>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where </a:t>
            </a:r>
            <a:r>
              <a:rPr lang="en-US" sz="2400" i="1">
                <a:latin typeface="Times New Roman" pitchFamily="18" charset="0"/>
                <a:cs typeface="Times New Roman" pitchFamily="18" charset="0"/>
              </a:rPr>
              <a:t>λ</a:t>
            </a:r>
            <a:r>
              <a:rPr lang="en-US" sz="2400" baseline="-25000">
                <a:latin typeface="Times New Roman" pitchFamily="18" charset="0"/>
                <a:cs typeface="Times New Roman" pitchFamily="18" charset="0"/>
              </a:rPr>
              <a:t>max</a:t>
            </a:r>
            <a:r>
              <a:rPr lang="en-US" sz="2400">
                <a:latin typeface="Times New Roman" pitchFamily="18" charset="0"/>
                <a:cs typeface="Times New Roman" pitchFamily="18" charset="0"/>
              </a:rPr>
              <a:t> is the peak wavelength, </a:t>
            </a:r>
            <a:r>
              <a:rPr lang="en-US" sz="2400" i="1">
                <a:latin typeface="Times New Roman" pitchFamily="18" charset="0"/>
                <a:cs typeface="Times New Roman" pitchFamily="18" charset="0"/>
              </a:rPr>
              <a:t>T</a:t>
            </a:r>
            <a:r>
              <a:rPr lang="en-US" sz="2400">
                <a:latin typeface="Times New Roman" pitchFamily="18" charset="0"/>
                <a:cs typeface="Times New Roman" pitchFamily="18" charset="0"/>
              </a:rPr>
              <a:t> is the absolute temperature of the black body, and </a:t>
            </a:r>
            <a:r>
              <a:rPr lang="en-US" sz="2400" i="1">
                <a:latin typeface="Times New Roman" pitchFamily="18" charset="0"/>
                <a:cs typeface="Times New Roman" pitchFamily="18" charset="0"/>
              </a:rPr>
              <a:t>b</a:t>
            </a:r>
            <a:r>
              <a:rPr lang="en-US" sz="2400">
                <a:latin typeface="Times New Roman" pitchFamily="18" charset="0"/>
                <a:cs typeface="Times New Roman" pitchFamily="18" charset="0"/>
              </a:rPr>
              <a:t> is a </a:t>
            </a:r>
            <a:r>
              <a:rPr lang="en-US" sz="2400">
                <a:latin typeface="Times New Roman" pitchFamily="18" charset="0"/>
                <a:cs typeface="Times New Roman" pitchFamily="18" charset="0"/>
                <a:hlinkClick r:id="rId4" tooltip="Proportionality constant"/>
              </a:rPr>
              <a:t>constant of proportionality</a:t>
            </a:r>
            <a:r>
              <a:rPr lang="en-US" sz="2400">
                <a:latin typeface="Times New Roman" pitchFamily="18" charset="0"/>
                <a:cs typeface="Times New Roman" pitchFamily="18" charset="0"/>
              </a:rPr>
              <a:t> called </a:t>
            </a:r>
            <a:r>
              <a:rPr lang="en-US" sz="2400" i="1">
                <a:latin typeface="Times New Roman" pitchFamily="18" charset="0"/>
                <a:cs typeface="Times New Roman" pitchFamily="18" charset="0"/>
              </a:rPr>
              <a:t>Wien's displacement constant</a:t>
            </a:r>
            <a:endParaRPr lang="ru-RU" sz="240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6"/>
          <p:cNvSpPr>
            <a:spLocks noChangeArrowheads="1"/>
          </p:cNvSpPr>
          <p:nvPr/>
        </p:nvSpPr>
        <p:spPr bwMode="auto">
          <a:xfrm>
            <a:off x="357188" y="500063"/>
            <a:ext cx="8286750" cy="1938337"/>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The </a:t>
            </a:r>
            <a:r>
              <a:rPr lang="en-US" sz="2400" b="1">
                <a:latin typeface="Times New Roman" pitchFamily="18" charset="0"/>
                <a:cs typeface="Times New Roman" pitchFamily="18" charset="0"/>
              </a:rPr>
              <a:t>Stefan–Boltzmann law</a:t>
            </a:r>
            <a:r>
              <a:rPr lang="en-US" sz="2400">
                <a:latin typeface="Times New Roman" pitchFamily="18" charset="0"/>
                <a:cs typeface="Times New Roman" pitchFamily="18" charset="0"/>
              </a:rPr>
              <a:t>, also known as </a:t>
            </a:r>
            <a:r>
              <a:rPr lang="en-US" sz="2400" b="1">
                <a:latin typeface="Times New Roman" pitchFamily="18" charset="0"/>
                <a:cs typeface="Times New Roman" pitchFamily="18" charset="0"/>
              </a:rPr>
              <a:t>Stefan's law</a:t>
            </a:r>
            <a:r>
              <a:rPr lang="en-US" sz="2400">
                <a:latin typeface="Times New Roman" pitchFamily="18" charset="0"/>
                <a:cs typeface="Times New Roman" pitchFamily="18" charset="0"/>
              </a:rPr>
              <a:t>, states that the total energy radiated per unit surface area of a black body per unit time (known variously as the black-body </a:t>
            </a:r>
            <a:r>
              <a:rPr lang="en-US" sz="2400" b="1">
                <a:latin typeface="Times New Roman" pitchFamily="18" charset="0"/>
                <a:cs typeface="Times New Roman" pitchFamily="18" charset="0"/>
              </a:rPr>
              <a:t>irradiance </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energy flux density</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radiant flux </a:t>
            </a:r>
            <a:r>
              <a:rPr lang="en-US" sz="2400">
                <a:latin typeface="Times New Roman" pitchFamily="18" charset="0"/>
                <a:cs typeface="Times New Roman" pitchFamily="18" charset="0"/>
              </a:rPr>
              <a:t> or the </a:t>
            </a:r>
            <a:r>
              <a:rPr lang="en-US" sz="2400" b="1">
                <a:latin typeface="Times New Roman" pitchFamily="18" charset="0"/>
                <a:cs typeface="Times New Roman" pitchFamily="18" charset="0"/>
              </a:rPr>
              <a:t>emissive power</a:t>
            </a:r>
            <a:r>
              <a:rPr lang="en-US" sz="2400">
                <a:latin typeface="Times New Roman" pitchFamily="18" charset="0"/>
                <a:cs typeface="Times New Roman" pitchFamily="18" charset="0"/>
              </a:rPr>
              <a:t>), </a:t>
            </a:r>
            <a:r>
              <a:rPr lang="en-US" sz="2400" i="1">
                <a:latin typeface="Times New Roman" pitchFamily="18" charset="0"/>
                <a:cs typeface="Times New Roman" pitchFamily="18" charset="0"/>
              </a:rPr>
              <a:t>j</a:t>
            </a:r>
            <a:r>
              <a:rPr lang="en-US" sz="2400" baseline="30000">
                <a:latin typeface="Times New Roman" pitchFamily="18" charset="0"/>
                <a:cs typeface="Times New Roman" pitchFamily="18" charset="0"/>
              </a:rPr>
              <a:t>*</a:t>
            </a:r>
            <a:r>
              <a:rPr lang="en-US" sz="2400">
                <a:latin typeface="Times New Roman" pitchFamily="18" charset="0"/>
                <a:cs typeface="Times New Roman" pitchFamily="18" charset="0"/>
              </a:rPr>
              <a:t>, is directly proportional to the fourth power of the black body's thermodynamic temperature </a:t>
            </a:r>
            <a:r>
              <a:rPr lang="en-US" sz="2400" i="1">
                <a:latin typeface="Times New Roman" pitchFamily="18" charset="0"/>
                <a:cs typeface="Times New Roman" pitchFamily="18" charset="0"/>
              </a:rPr>
              <a:t>T</a:t>
            </a:r>
            <a:r>
              <a:rPr lang="en-US" sz="2400">
                <a:latin typeface="Times New Roman" pitchFamily="18" charset="0"/>
                <a:cs typeface="Times New Roman" pitchFamily="18" charset="0"/>
              </a:rPr>
              <a:t> (also called </a:t>
            </a:r>
            <a:r>
              <a:rPr lang="en-US" sz="2400" b="1">
                <a:latin typeface="Times New Roman" pitchFamily="18" charset="0"/>
                <a:cs typeface="Times New Roman" pitchFamily="18" charset="0"/>
              </a:rPr>
              <a:t>absolute temperature</a:t>
            </a:r>
            <a:r>
              <a:rPr lang="en-US" sz="2400">
                <a:latin typeface="Times New Roman" pitchFamily="18" charset="0"/>
                <a:cs typeface="Times New Roman" pitchFamily="18" charset="0"/>
              </a:rPr>
              <a:t>):</a:t>
            </a:r>
            <a:endParaRPr lang="ru-RU" sz="2400">
              <a:latin typeface="Times New Roman" pitchFamily="18" charset="0"/>
              <a:cs typeface="Times New Roman" pitchFamily="18" charset="0"/>
            </a:endParaRPr>
          </a:p>
        </p:txBody>
      </p:sp>
      <p:pic>
        <p:nvPicPr>
          <p:cNvPr id="16386" name="Рисунок 8" descr="6a199e4a2a95a857f1021dd156421036.png"/>
          <p:cNvPicPr>
            <a:picLocks noChangeAspect="1"/>
          </p:cNvPicPr>
          <p:nvPr/>
        </p:nvPicPr>
        <p:blipFill>
          <a:blip r:embed="rId2"/>
          <a:srcRect/>
          <a:stretch>
            <a:fillRect/>
          </a:stretch>
        </p:blipFill>
        <p:spPr bwMode="auto">
          <a:xfrm>
            <a:off x="2857500" y="2500313"/>
            <a:ext cx="1987550" cy="533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334</Words>
  <Application>Microsoft Office PowerPoint</Application>
  <PresentationFormat>Экран (4:3)</PresentationFormat>
  <Paragraphs>11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Quantum physics</vt:lpstr>
      <vt:lpstr>Слайд 2</vt:lpstr>
      <vt:lpstr>Thermal radiation</vt:lpstr>
      <vt:lpstr>Слайд 4</vt:lpstr>
      <vt:lpstr>Слайд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optics</dc:title>
  <dc:creator>Кафедра Мед. Физики</dc:creator>
  <cp:lastModifiedBy>Кафедра Мед. Физики</cp:lastModifiedBy>
  <cp:revision>6</cp:revision>
  <dcterms:created xsi:type="dcterms:W3CDTF">2011-05-30T12:33:36Z</dcterms:created>
  <dcterms:modified xsi:type="dcterms:W3CDTF">2012-06-20T12:35:22Z</dcterms:modified>
</cp:coreProperties>
</file>