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6" r:id="rId3"/>
    <p:sldId id="258" r:id="rId4"/>
    <p:sldId id="269" r:id="rId5"/>
    <p:sldId id="268" r:id="rId6"/>
    <p:sldId id="267" r:id="rId7"/>
    <p:sldId id="265" r:id="rId8"/>
    <p:sldId id="264" r:id="rId9"/>
    <p:sldId id="263" r:id="rId10"/>
    <p:sldId id="262" r:id="rId11"/>
    <p:sldId id="261" r:id="rId12"/>
    <p:sldId id="260" r:id="rId13"/>
    <p:sldId id="259" r:id="rId14"/>
    <p:sldId id="257"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BEDC02-2DDD-4944-BDE6-D3A1E07E6BC3}" type="datetimeFigureOut">
              <a:rPr lang="ru-RU" smtClean="0"/>
              <a:t>01.05.2017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22333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BEDC02-2DDD-4944-BDE6-D3A1E07E6BC3}" type="datetimeFigureOut">
              <a:rPr lang="ru-RU" smtClean="0"/>
              <a:t>01.05.2017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292500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BEDC02-2DDD-4944-BDE6-D3A1E07E6BC3}" type="datetimeFigureOut">
              <a:rPr lang="ru-RU" smtClean="0"/>
              <a:t>01.05.2017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360991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BEDC02-2DDD-4944-BDE6-D3A1E07E6BC3}" type="datetimeFigureOut">
              <a:rPr lang="ru-RU" smtClean="0"/>
              <a:t>01.05.2017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110556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BEDC02-2DDD-4944-BDE6-D3A1E07E6BC3}" type="datetimeFigureOut">
              <a:rPr lang="ru-RU" smtClean="0"/>
              <a:t>01.05.2017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95444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BEDC02-2DDD-4944-BDE6-D3A1E07E6BC3}" type="datetimeFigureOut">
              <a:rPr lang="ru-RU" smtClean="0"/>
              <a:t>01.05.2017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231215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BEDC02-2DDD-4944-BDE6-D3A1E07E6BC3}" type="datetimeFigureOut">
              <a:rPr lang="ru-RU" smtClean="0"/>
              <a:t>01.05.2017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189407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BEDC02-2DDD-4944-BDE6-D3A1E07E6BC3}" type="datetimeFigureOut">
              <a:rPr lang="ru-RU" smtClean="0"/>
              <a:t>01.05.2017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78831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BEDC02-2DDD-4944-BDE6-D3A1E07E6BC3}" type="datetimeFigureOut">
              <a:rPr lang="ru-RU" smtClean="0"/>
              <a:t>01.05.2017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76077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BEDC02-2DDD-4944-BDE6-D3A1E07E6BC3}" type="datetimeFigureOut">
              <a:rPr lang="ru-RU" smtClean="0"/>
              <a:t>01.05.2017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54089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BEDC02-2DDD-4944-BDE6-D3A1E07E6BC3}" type="datetimeFigureOut">
              <a:rPr lang="ru-RU" smtClean="0"/>
              <a:t>01.05.2017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870158-AC59-4FE8-B157-ABF0B35D8114}" type="slidenum">
              <a:rPr lang="ru-RU" smtClean="0"/>
              <a:t>‹#›</a:t>
            </a:fld>
            <a:endParaRPr lang="ru-RU"/>
          </a:p>
        </p:txBody>
      </p:sp>
    </p:spTree>
    <p:extLst>
      <p:ext uri="{BB962C8B-B14F-4D97-AF65-F5344CB8AC3E}">
        <p14:creationId xmlns:p14="http://schemas.microsoft.com/office/powerpoint/2010/main" val="190139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EDC02-2DDD-4944-BDE6-D3A1E07E6BC3}" type="datetimeFigureOut">
              <a:rPr lang="ru-RU" smtClean="0"/>
              <a:t>01.05.2017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70158-AC59-4FE8-B157-ABF0B35D8114}" type="slidenum">
              <a:rPr lang="ru-RU" smtClean="0"/>
              <a:t>‹#›</a:t>
            </a:fld>
            <a:endParaRPr lang="ru-RU"/>
          </a:p>
        </p:txBody>
      </p:sp>
    </p:spTree>
    <p:extLst>
      <p:ext uri="{BB962C8B-B14F-4D97-AF65-F5344CB8AC3E}">
        <p14:creationId xmlns:p14="http://schemas.microsoft.com/office/powerpoint/2010/main" val="1064962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60000" dist="29997" dir="5400000" sy="-100000" algn="bl" rotWithShape="0"/>
                </a:effectLst>
              </a:rPr>
              <a:t>Правила пожарной безопасности в образовательных учреждениях</a:t>
            </a:r>
            <a:b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60000" dist="29997" dir="5400000" sy="-100000" algn="bl" rotWithShape="0"/>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60000" dist="29997" dir="5400000" sy="-100000" algn="bl" rotWithShape="0"/>
              </a:effectLst>
            </a:endParaRPr>
          </a:p>
        </p:txBody>
      </p:sp>
      <p:sp>
        <p:nvSpPr>
          <p:cNvPr id="3" name="Подзаголовок 2"/>
          <p:cNvSpPr>
            <a:spLocks noGrp="1"/>
          </p:cNvSpPr>
          <p:nvPr>
            <p:ph type="subTitle" idx="1"/>
          </p:nvPr>
        </p:nvSpPr>
        <p:spPr>
          <a:xfrm>
            <a:off x="1371600" y="4293096"/>
            <a:ext cx="6400800" cy="1800200"/>
          </a:xfrm>
        </p:spPr>
        <p:txBody>
          <a:bodyPr>
            <a:normAutofit fontScale="85000" lnSpcReduction="20000"/>
          </a:bodyPr>
          <a:lstStyle/>
          <a:p>
            <a:pPr algn="r"/>
            <a:r>
              <a:rPr lang="ru-RU" dirty="0" smtClean="0">
                <a:solidFill>
                  <a:srgbClr val="FF0000"/>
                </a:solidFill>
              </a:rPr>
              <a:t>Выполнила</a:t>
            </a:r>
          </a:p>
          <a:p>
            <a:pPr algn="r"/>
            <a:r>
              <a:rPr lang="ru-RU" dirty="0" smtClean="0">
                <a:solidFill>
                  <a:srgbClr val="FF0000"/>
                </a:solidFill>
              </a:rPr>
              <a:t>Студентка 3 курса </a:t>
            </a:r>
          </a:p>
          <a:p>
            <a:pPr algn="r"/>
            <a:r>
              <a:rPr lang="ru-RU" dirty="0" smtClean="0">
                <a:solidFill>
                  <a:srgbClr val="FF0000"/>
                </a:solidFill>
              </a:rPr>
              <a:t>21 группы </a:t>
            </a:r>
          </a:p>
          <a:p>
            <a:pPr algn="r"/>
            <a:r>
              <a:rPr lang="ru-RU" dirty="0" err="1" smtClean="0">
                <a:solidFill>
                  <a:srgbClr val="FF0000"/>
                </a:solidFill>
              </a:rPr>
              <a:t>Траймак</a:t>
            </a:r>
            <a:r>
              <a:rPr lang="ru-RU" dirty="0" smtClean="0">
                <a:solidFill>
                  <a:srgbClr val="FF0000"/>
                </a:solidFill>
              </a:rPr>
              <a:t> Анна Евгеньевна</a:t>
            </a:r>
            <a:endParaRPr lang="ru-RU" dirty="0">
              <a:solidFill>
                <a:srgbClr val="FF0000"/>
              </a:solidFill>
            </a:endParaRPr>
          </a:p>
        </p:txBody>
      </p:sp>
    </p:spTree>
    <p:extLst>
      <p:ext uri="{BB962C8B-B14F-4D97-AF65-F5344CB8AC3E}">
        <p14:creationId xmlns:p14="http://schemas.microsoft.com/office/powerpoint/2010/main" val="987766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0"/>
            <a:ext cx="3851920" cy="6381328"/>
          </a:xfrm>
        </p:spPr>
        <p:txBody>
          <a:bodyPr>
            <a:normAutofit fontScale="90000"/>
          </a:bodyPr>
          <a:lstStyle/>
          <a:p>
            <a:r>
              <a:rPr lang="ru-RU" dirty="0" smtClean="0"/>
              <a:t>  </a:t>
            </a:r>
            <a:r>
              <a:rPr lang="ru-RU" sz="2200" dirty="0" smtClean="0"/>
              <a:t> </a:t>
            </a:r>
            <a:r>
              <a:rPr lang="ru-RU" sz="2200" b="1" dirty="0" smtClean="0">
                <a:solidFill>
                  <a:srgbClr val="C00000"/>
                </a:solidFill>
              </a:rPr>
              <a:t>1.3.  Учащиеся обязаны знать план и способы эвакуации (выхода из здания) на случай возникновения пожара, утвержденный руководителем учреждения</a:t>
            </a:r>
            <a:br>
              <a:rPr lang="ru-RU" sz="2200" b="1" dirty="0" smtClean="0">
                <a:solidFill>
                  <a:srgbClr val="C00000"/>
                </a:solidFill>
              </a:rPr>
            </a:br>
            <a:r>
              <a:rPr lang="ru-RU" sz="2200" b="1" dirty="0" smtClean="0">
                <a:solidFill>
                  <a:srgbClr val="C00000"/>
                </a:solidFill>
              </a:rPr>
              <a:t>            1.4.  При возникновении возгорания или при запахе дыма немедленно сообщить об этом преподавателю или работнику учреждения</a:t>
            </a:r>
            <a:br>
              <a:rPr lang="ru-RU" sz="2200" b="1" dirty="0" smtClean="0">
                <a:solidFill>
                  <a:srgbClr val="C00000"/>
                </a:solidFill>
              </a:rPr>
            </a:br>
            <a:r>
              <a:rPr lang="ru-RU" sz="2200" b="1" dirty="0" smtClean="0">
                <a:solidFill>
                  <a:srgbClr val="C00000"/>
                </a:solidFill>
              </a:rPr>
              <a:t>            1.5.  Учащиеся обязаны сообщить преподавателю или работнику учреждения о любых пожароопасных ситуациях</a:t>
            </a:r>
            <a:endParaRPr lang="ru-RU" sz="2200" b="1" dirty="0">
              <a:solidFill>
                <a:srgbClr val="C00000"/>
              </a:solidFill>
            </a:endParaRPr>
          </a:p>
        </p:txBody>
      </p:sp>
      <p:sp>
        <p:nvSpPr>
          <p:cNvPr id="3" name="Подзаголовок 2"/>
          <p:cNvSpPr>
            <a:spLocks noGrp="1"/>
          </p:cNvSpPr>
          <p:nvPr>
            <p:ph type="subTitle" idx="1"/>
          </p:nvPr>
        </p:nvSpPr>
        <p:spPr/>
        <p:txBody>
          <a:bodyPr/>
          <a:lstStyle/>
          <a:p>
            <a:endParaRPr lang="ru-RU" dirty="0"/>
          </a:p>
        </p:txBody>
      </p:sp>
      <p:pic>
        <p:nvPicPr>
          <p:cNvPr id="8194" name="Picture 2" descr="https://img01.kupiprodai.ru/082016/1471933113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28800"/>
            <a:ext cx="5537076"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85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771800" y="0"/>
            <a:ext cx="6372200" cy="6237312"/>
          </a:xfrm>
        </p:spPr>
        <p:txBody>
          <a:bodyPr>
            <a:noAutofit/>
          </a:bodyPr>
          <a:lstStyle/>
          <a:p>
            <a:r>
              <a:rPr lang="ru-RU" sz="2800" b="1" dirty="0">
                <a:solidFill>
                  <a:srgbClr val="C00000"/>
                </a:solidFill>
              </a:rPr>
              <a:t>2.  Запрещается</a:t>
            </a:r>
            <a:br>
              <a:rPr lang="ru-RU" sz="2800" b="1" dirty="0">
                <a:solidFill>
                  <a:srgbClr val="C00000"/>
                </a:solidFill>
              </a:rPr>
            </a:br>
            <a:r>
              <a:rPr lang="ru-RU" sz="2800" dirty="0">
                <a:solidFill>
                  <a:srgbClr val="C00000"/>
                </a:solidFill>
              </a:rPr>
              <a:t>            2.1.   Приносить и пользоваться в учреждении легковоспламеняющимися, взрывоопасными, горючими материалами </a:t>
            </a:r>
            <a:r>
              <a:rPr lang="ru-RU" sz="2800" dirty="0" smtClean="0">
                <a:solidFill>
                  <a:srgbClr val="C00000"/>
                </a:solidFill>
              </a:rPr>
              <a:t/>
            </a:r>
            <a:br>
              <a:rPr lang="ru-RU" sz="2800" dirty="0" smtClean="0">
                <a:solidFill>
                  <a:srgbClr val="C00000"/>
                </a:solidFill>
              </a:rPr>
            </a:br>
            <a:r>
              <a:rPr lang="ru-RU" sz="2800" dirty="0">
                <a:solidFill>
                  <a:srgbClr val="C00000"/>
                </a:solidFill>
              </a:rPr>
              <a:t>            2.2.  Оставлять без присмотра включенные в сеть электроприборы</a:t>
            </a:r>
            <a:r>
              <a:rPr lang="ru-RU" sz="2800" dirty="0" smtClean="0">
                <a:solidFill>
                  <a:srgbClr val="C00000"/>
                </a:solidFill>
              </a:rPr>
              <a:t/>
            </a:r>
            <a:br>
              <a:rPr lang="ru-RU" sz="2800" dirty="0" smtClean="0">
                <a:solidFill>
                  <a:srgbClr val="C00000"/>
                </a:solidFill>
              </a:rPr>
            </a:br>
            <a:r>
              <a:rPr lang="ru-RU" sz="2800" dirty="0">
                <a:solidFill>
                  <a:srgbClr val="C00000"/>
                </a:solidFill>
              </a:rPr>
              <a:t>            </a:t>
            </a:r>
          </a:p>
        </p:txBody>
      </p:sp>
      <p:sp>
        <p:nvSpPr>
          <p:cNvPr id="3" name="Подзаголовок 2"/>
          <p:cNvSpPr>
            <a:spLocks noGrp="1"/>
          </p:cNvSpPr>
          <p:nvPr>
            <p:ph type="subTitle" idx="1"/>
          </p:nvPr>
        </p:nvSpPr>
        <p:spPr/>
        <p:txBody>
          <a:bodyPr/>
          <a:lstStyle/>
          <a:p>
            <a:endParaRPr lang="ru-RU" dirty="0"/>
          </a:p>
        </p:txBody>
      </p:sp>
      <p:pic>
        <p:nvPicPr>
          <p:cNvPr id="9218" name="Picture 2" descr="http://microbik.ru/dostb/%D0%98%D0%BD%D1%81%D1%82%D1%80%D1%83%D0%BA%D1%86%D0%B8%D1%8F+%28%D0%B1%D0%B5%D1%81%D0%B5%D0%B4%D0%B0%29+%D0%BE+%D0%BC%D0%B5%D1%80%D0%B0%D1%85+%D0%B1%D0%B5%D0%B7%D0%BE%D0%BF%D0%B0%D1%81%D0%BD%D0%BE%D1%81%D1%82%D0%B8+%D0%BF%D1%80%D0%B8+%D0%BE%D0%B1%D1%80%D0%B0%D1%89%D0%B5%D0%BD%D0%B8%D0%B8+%D1%81+%D0%B2%D0%B7%D1%80%D1%8B%D0%B2%D0%BE%D0%BE%D0%BF%D0%B0%D1%81%D0%BD%D1%8B%D0%BC%D0%B8+%D0%BF%D1%80%D0%B5%D0%B4%D0%BC%D0%B5%D1%82%D0%B0%D0%BC%D0%B8b/8901_html_604fd7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5" y="2595693"/>
            <a:ext cx="3504665" cy="426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6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0"/>
            <a:ext cx="3779911" cy="6858000"/>
          </a:xfrm>
        </p:spPr>
        <p:txBody>
          <a:bodyPr>
            <a:normAutofit/>
          </a:bodyPr>
          <a:lstStyle/>
          <a:p>
            <a:pPr algn="l"/>
            <a:r>
              <a:rPr lang="ru-RU" sz="2200" dirty="0"/>
              <a:t> </a:t>
            </a:r>
            <a:r>
              <a:rPr lang="ru-RU" sz="2200" dirty="0">
                <a:solidFill>
                  <a:srgbClr val="C00000"/>
                </a:solidFill>
              </a:rPr>
              <a:t> </a:t>
            </a:r>
            <a:r>
              <a:rPr lang="ru-RU" sz="3200" dirty="0">
                <a:solidFill>
                  <a:srgbClr val="C00000"/>
                </a:solidFill>
              </a:rPr>
              <a:t>2.3.  Разводить костры на территории учреждения</a:t>
            </a:r>
            <a:r>
              <a:rPr lang="ru-RU" sz="3200" dirty="0" smtClean="0">
                <a:solidFill>
                  <a:srgbClr val="C00000"/>
                </a:solidFill>
              </a:rPr>
              <a:t/>
            </a:r>
            <a:br>
              <a:rPr lang="ru-RU" sz="3200" dirty="0" smtClean="0">
                <a:solidFill>
                  <a:srgbClr val="C00000"/>
                </a:solidFill>
              </a:rPr>
            </a:br>
            <a:r>
              <a:rPr lang="ru-RU" sz="3200" dirty="0">
                <a:solidFill>
                  <a:srgbClr val="C00000"/>
                </a:solidFill>
              </a:rPr>
              <a:t> </a:t>
            </a:r>
            <a:r>
              <a:rPr lang="ru-RU" sz="3200" dirty="0" smtClean="0">
                <a:solidFill>
                  <a:srgbClr val="C00000"/>
                </a:solidFill>
              </a:rPr>
              <a:t> </a:t>
            </a:r>
            <a:r>
              <a:rPr lang="ru-RU" sz="3200" dirty="0">
                <a:solidFill>
                  <a:srgbClr val="C00000"/>
                </a:solidFill>
              </a:rPr>
              <a:t>2.4.  Использовать пиротехнические средства</a:t>
            </a:r>
            <a:r>
              <a:rPr lang="ru-RU" sz="3200" dirty="0" smtClean="0">
                <a:solidFill>
                  <a:srgbClr val="C00000"/>
                </a:solidFill>
              </a:rPr>
              <a:t/>
            </a:r>
            <a:br>
              <a:rPr lang="ru-RU" sz="3200" dirty="0" smtClean="0">
                <a:solidFill>
                  <a:srgbClr val="C00000"/>
                </a:solidFill>
              </a:rPr>
            </a:br>
            <a:r>
              <a:rPr lang="ru-RU" sz="3200" dirty="0">
                <a:solidFill>
                  <a:srgbClr val="C00000"/>
                </a:solidFill>
              </a:rPr>
              <a:t>  </a:t>
            </a:r>
            <a:r>
              <a:rPr lang="ru-RU" sz="3200" dirty="0" smtClean="0">
                <a:solidFill>
                  <a:srgbClr val="C00000"/>
                </a:solidFill>
              </a:rPr>
              <a:t>2.5</a:t>
            </a:r>
            <a:r>
              <a:rPr lang="ru-RU" sz="3200" dirty="0">
                <a:solidFill>
                  <a:srgbClr val="C00000"/>
                </a:solidFill>
              </a:rPr>
              <a:t>.  Курить на территории учреждения</a:t>
            </a:r>
          </a:p>
        </p:txBody>
      </p:sp>
      <p:sp>
        <p:nvSpPr>
          <p:cNvPr id="3" name="Подзаголовок 2"/>
          <p:cNvSpPr>
            <a:spLocks noGrp="1"/>
          </p:cNvSpPr>
          <p:nvPr>
            <p:ph type="subTitle" idx="1"/>
          </p:nvPr>
        </p:nvSpPr>
        <p:spPr/>
        <p:txBody>
          <a:bodyPr/>
          <a:lstStyle/>
          <a:p>
            <a:endParaRPr lang="ru-RU" dirty="0"/>
          </a:p>
        </p:txBody>
      </p:sp>
      <p:pic>
        <p:nvPicPr>
          <p:cNvPr id="10242" name="Picture 2" descr="http://images.myshared.ru/6/762816/slide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180" y="0"/>
            <a:ext cx="5652998" cy="645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4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836713"/>
            <a:ext cx="7772400" cy="5040560"/>
          </a:xfrm>
        </p:spPr>
        <p:txBody>
          <a:bodyPr>
            <a:noAutofit/>
          </a:bodyPr>
          <a:lstStyle/>
          <a:p>
            <a:r>
              <a:rPr lang="ru-RU" sz="2400" b="1" dirty="0">
                <a:solidFill>
                  <a:srgbClr val="C00000"/>
                </a:solidFill>
              </a:rPr>
              <a:t>3. Действия учащихся в случае возникновения пожара</a:t>
            </a:r>
            <a:br>
              <a:rPr lang="ru-RU" sz="2400" b="1" dirty="0">
                <a:solidFill>
                  <a:srgbClr val="C00000"/>
                </a:solidFill>
              </a:rPr>
            </a:br>
            <a:r>
              <a:rPr lang="ru-RU" sz="2400" dirty="0">
                <a:solidFill>
                  <a:srgbClr val="C00000"/>
                </a:solidFill>
              </a:rPr>
              <a:t>3.1.  При возникновении пожара (вид открытого пламени, запах гари, задымление) немедленно сообщить работнику учреждения</a:t>
            </a:r>
            <a:r>
              <a:rPr lang="ru-RU" sz="2400" dirty="0" smtClean="0">
                <a:solidFill>
                  <a:srgbClr val="C00000"/>
                </a:solidFill>
              </a:rPr>
              <a:t/>
            </a:r>
            <a:br>
              <a:rPr lang="ru-RU" sz="2400" dirty="0" smtClean="0">
                <a:solidFill>
                  <a:srgbClr val="C00000"/>
                </a:solidFill>
              </a:rPr>
            </a:br>
            <a:r>
              <a:rPr lang="ru-RU" sz="2400" dirty="0">
                <a:solidFill>
                  <a:srgbClr val="C00000"/>
                </a:solidFill>
              </a:rPr>
              <a:t>            3.2.   При опасности пожара находится возле учителя. Строго выполнять его распоряжения </a:t>
            </a:r>
            <a:r>
              <a:rPr lang="ru-RU" sz="2400" dirty="0" smtClean="0">
                <a:solidFill>
                  <a:srgbClr val="C00000"/>
                </a:solidFill>
              </a:rPr>
              <a:t/>
            </a:r>
            <a:br>
              <a:rPr lang="ru-RU" sz="2400" dirty="0" smtClean="0">
                <a:solidFill>
                  <a:srgbClr val="C00000"/>
                </a:solidFill>
              </a:rPr>
            </a:br>
            <a:r>
              <a:rPr lang="ru-RU" sz="2400" dirty="0">
                <a:solidFill>
                  <a:srgbClr val="C00000"/>
                </a:solidFill>
              </a:rPr>
              <a:t>            3.3.   Не поддаваться панике. Внимательно слушать оповещение по учреждению и действовать согласно указаниям работников учебного заведения </a:t>
            </a:r>
            <a:r>
              <a:rPr lang="ru-RU" sz="2400" dirty="0" smtClean="0">
                <a:solidFill>
                  <a:srgbClr val="C00000"/>
                </a:solidFill>
              </a:rPr>
              <a:t/>
            </a:r>
            <a:br>
              <a:rPr lang="ru-RU" sz="2400" dirty="0" smtClean="0">
                <a:solidFill>
                  <a:srgbClr val="C00000"/>
                </a:solidFill>
              </a:rPr>
            </a:br>
            <a:r>
              <a:rPr lang="ru-RU" sz="2400" dirty="0">
                <a:solidFill>
                  <a:srgbClr val="C00000"/>
                </a:solidFill>
              </a:rPr>
              <a:t>            3.4.   По команде учителя (преподавателя) учреждения эвакуироваться из здания в соответствии с определенным порядком. При этом не бежать, не мешать своим товарищам, помогать малышам и одноклассникам</a:t>
            </a:r>
            <a:r>
              <a:rPr lang="ru-RU" sz="2400" dirty="0"/>
              <a:t> </a:t>
            </a: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409998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427984" y="1"/>
            <a:ext cx="4608512" cy="6857999"/>
          </a:xfrm>
        </p:spPr>
        <p:txBody>
          <a:bodyPr>
            <a:normAutofit/>
          </a:bodyPr>
          <a:lstStyle/>
          <a:p>
            <a:r>
              <a:rPr lang="ru-RU" sz="3100" b="1" dirty="0">
                <a:solidFill>
                  <a:srgbClr val="C00000"/>
                </a:solidFill>
              </a:rPr>
              <a:t>3.5.  При выходе из здания находиться в месте, указанном учителем (преподавателем) </a:t>
            </a:r>
            <a:r>
              <a:rPr lang="ru-RU" sz="3100" b="1" dirty="0" smtClean="0">
                <a:solidFill>
                  <a:srgbClr val="C00000"/>
                </a:solidFill>
              </a:rPr>
              <a:t/>
            </a:r>
            <a:br>
              <a:rPr lang="ru-RU" sz="3100" b="1" dirty="0" smtClean="0">
                <a:solidFill>
                  <a:srgbClr val="C00000"/>
                </a:solidFill>
              </a:rPr>
            </a:br>
            <a:r>
              <a:rPr lang="ru-RU" sz="3100" b="1" dirty="0">
                <a:solidFill>
                  <a:srgbClr val="C00000"/>
                </a:solidFill>
              </a:rPr>
              <a:t>            3.6.</a:t>
            </a:r>
            <a:r>
              <a:rPr lang="ru-RU" sz="3100" b="1" dirty="0">
                <a:solidFill>
                  <a:srgbClr val="C00000"/>
                </a:solidFill>
                <a:effectLst>
                  <a:outerShdw blurRad="38100" dist="38100" dir="2700000" algn="tl">
                    <a:srgbClr val="000000">
                      <a:alpha val="43137"/>
                    </a:srgbClr>
                  </a:outerShdw>
                </a:effectLst>
              </a:rPr>
              <a:t>  </a:t>
            </a:r>
            <a:r>
              <a:rPr lang="ru-RU" sz="3100" b="1" u="sng" dirty="0">
                <a:effectLst>
                  <a:outerShdw blurRad="38100" dist="38100" dir="2700000" algn="tl">
                    <a:srgbClr val="000000">
                      <a:alpha val="43137"/>
                    </a:srgbClr>
                  </a:outerShdw>
                </a:effectLst>
              </a:rPr>
              <a:t>Внимание</a:t>
            </a:r>
            <a:r>
              <a:rPr lang="ru-RU" sz="3100" b="1" dirty="0">
                <a:effectLst>
                  <a:outerShdw blurRad="38100" dist="38100" dir="2700000" algn="tl">
                    <a:srgbClr val="000000">
                      <a:alpha val="43137"/>
                    </a:srgbClr>
                  </a:outerShdw>
                </a:effectLst>
              </a:rPr>
              <a:t>!</a:t>
            </a:r>
            <a:r>
              <a:rPr lang="ru-RU" sz="3100" b="1" dirty="0"/>
              <a:t> </a:t>
            </a:r>
            <a:r>
              <a:rPr lang="ru-RU" sz="3100" b="1" dirty="0">
                <a:solidFill>
                  <a:srgbClr val="C00000"/>
                </a:solidFill>
              </a:rPr>
              <a:t>Без разрешения администрации и педагогических работников учреждения учащимся не разрешается участвовать в пожаротушении </a:t>
            </a:r>
            <a:r>
              <a:rPr lang="ru-RU" sz="3100" b="1" dirty="0" smtClean="0">
                <a:solidFill>
                  <a:srgbClr val="C00000"/>
                </a:solidFill>
              </a:rPr>
              <a:t>здания</a:t>
            </a:r>
            <a:endParaRPr lang="ru-RU" b="1" dirty="0">
              <a:solidFill>
                <a:srgbClr val="C00000"/>
              </a:solidFill>
            </a:endParaRPr>
          </a:p>
        </p:txBody>
      </p:sp>
      <p:sp>
        <p:nvSpPr>
          <p:cNvPr id="3" name="Подзаголовок 2"/>
          <p:cNvSpPr>
            <a:spLocks noGrp="1"/>
          </p:cNvSpPr>
          <p:nvPr>
            <p:ph type="subTitle" idx="1"/>
          </p:nvPr>
        </p:nvSpPr>
        <p:spPr/>
        <p:txBody>
          <a:bodyPr/>
          <a:lstStyle/>
          <a:p>
            <a:endParaRPr lang="ru-RU" dirty="0"/>
          </a:p>
        </p:txBody>
      </p:sp>
      <p:pic>
        <p:nvPicPr>
          <p:cNvPr id="5" name="Picture 4" descr="http://www.saratov-segodnya.ru/files/pages/4420/1378297608general_pages_04_September_2013_i4420_v_uchebnyx_uchrejdeniyax_otrabotaut_plan_evakuacii_pri_poj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664"/>
            <a:ext cx="4604241"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2290" name="Picture 2" descr="http://images.myshared.ru/6/621615/slide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2" y="143094"/>
            <a:ext cx="8849396" cy="65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11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kuitto.3dn.ru/_tbkp/slaj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7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1"/>
            <a:ext cx="7772400" cy="2492895"/>
          </a:xfrm>
        </p:spPr>
        <p:txBody>
          <a:bodyPr>
            <a:normAutofit/>
          </a:bodyPr>
          <a:lstStyle/>
          <a:p>
            <a:r>
              <a:rPr lang="ru-RU" sz="5400" b="1" dirty="0" smtClean="0">
                <a:solidFill>
                  <a:srgbClr val="C00000"/>
                </a:solidFill>
                <a:effectLst>
                  <a:reflection blurRad="6350" stA="60000" endA="900" endPos="58000" dir="5400000" sy="-100000" algn="bl" rotWithShape="0"/>
                </a:effectLst>
              </a:rPr>
              <a:t>Как избежать пожара </a:t>
            </a:r>
            <a:r>
              <a:rPr lang="en-US" sz="5400" b="1" dirty="0" smtClean="0">
                <a:solidFill>
                  <a:srgbClr val="C00000"/>
                </a:solidFill>
                <a:effectLst>
                  <a:reflection blurRad="6350" stA="60000" endA="900" endPos="58000" dir="5400000" sy="-100000" algn="bl" rotWithShape="0"/>
                </a:effectLst>
              </a:rPr>
              <a:t>?</a:t>
            </a:r>
            <a:endParaRPr lang="ru-RU" sz="5400" b="1" dirty="0">
              <a:solidFill>
                <a:srgbClr val="C00000"/>
              </a:solidFill>
              <a:effectLst>
                <a:reflection blurRad="6350" stA="60000" endA="900" endPos="58000" dir="5400000" sy="-100000" algn="bl" rotWithShape="0"/>
              </a:effectLst>
            </a:endParaRPr>
          </a:p>
        </p:txBody>
      </p:sp>
      <p:sp>
        <p:nvSpPr>
          <p:cNvPr id="3" name="Подзаголовок 2"/>
          <p:cNvSpPr>
            <a:spLocks noGrp="1"/>
          </p:cNvSpPr>
          <p:nvPr>
            <p:ph type="subTitle" idx="1"/>
          </p:nvPr>
        </p:nvSpPr>
        <p:spPr/>
        <p:txBody>
          <a:bodyPr/>
          <a:lstStyle/>
          <a:p>
            <a:endParaRPr lang="ru-RU" dirty="0"/>
          </a:p>
        </p:txBody>
      </p:sp>
      <p:pic>
        <p:nvPicPr>
          <p:cNvPr id="11272" name="Picture 8" descr="http://selfhacker.ru/wp-content/uploads/images/1784_0_bc2a419be65161ca9eb268ad8a93aa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78634"/>
            <a:ext cx="5976664" cy="416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7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332657"/>
            <a:ext cx="7772400" cy="2304256"/>
          </a:xfrm>
        </p:spPr>
        <p:txBody>
          <a:bodyPr>
            <a:normAutofit fontScale="90000"/>
          </a:bodyPr>
          <a:lstStyle/>
          <a:p>
            <a:r>
              <a:rPr lang="ru-RU" sz="3600" dirty="0">
                <a:solidFill>
                  <a:srgbClr val="C00000"/>
                </a:solidFill>
              </a:rPr>
              <a:t>1. Необходимо всему персоналу образовательных учреждений и учащимся соблюдать правила пожарной безопасности.</a:t>
            </a:r>
            <a:r>
              <a:rPr lang="ru-RU" dirty="0"/>
              <a:t> </a:t>
            </a:r>
          </a:p>
        </p:txBody>
      </p:sp>
      <p:sp>
        <p:nvSpPr>
          <p:cNvPr id="3" name="Подзаголовок 2"/>
          <p:cNvSpPr>
            <a:spLocks noGrp="1"/>
          </p:cNvSpPr>
          <p:nvPr>
            <p:ph type="subTitle" idx="1"/>
          </p:nvPr>
        </p:nvSpPr>
        <p:spPr/>
        <p:txBody>
          <a:bodyPr/>
          <a:lstStyle/>
          <a:p>
            <a:endParaRPr lang="ru-RU"/>
          </a:p>
        </p:txBody>
      </p:sp>
      <p:pic>
        <p:nvPicPr>
          <p:cNvPr id="2050" name="Picture 2" descr="https://ds02.infourok.ru/uploads/ex/0eb5/0001cfec-002a7686/hello_html_57631b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809737"/>
            <a:ext cx="6365917" cy="314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07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s00.infourok.ru/images/doc/188/215740/img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 y="199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3430990"/>
            <a:ext cx="7772400" cy="3886442"/>
          </a:xfrm>
        </p:spPr>
        <p:txBody>
          <a:bodyPr>
            <a:normAutofit/>
          </a:bodyPr>
          <a:lstStyle/>
          <a:p>
            <a:r>
              <a:rPr lang="ru-RU" sz="2700" b="1" i="1" dirty="0">
                <a:solidFill>
                  <a:srgbClr val="C00000"/>
                </a:solidFill>
              </a:rPr>
              <a:t>2. Необходимо следить за тем, чтобы на территории школы не скапливались различные горючие отходы (мусор, старые парты, столы, стулья, сухие листья и т.д.). При пожаре этот легкогорючий мусор будет способствовать распространению горения на </a:t>
            </a:r>
            <a:r>
              <a:rPr lang="ru-RU" sz="2700" b="1" i="1" dirty="0" smtClean="0">
                <a:solidFill>
                  <a:srgbClr val="C00000"/>
                </a:solidFill>
              </a:rPr>
              <a:t>школьные постройки</a:t>
            </a:r>
            <a:r>
              <a:rPr lang="ru-RU" sz="2700" i="1" dirty="0" smtClean="0">
                <a:solidFill>
                  <a:srgbClr val="C00000"/>
                </a:solidFill>
              </a:rPr>
              <a:t>.</a:t>
            </a:r>
            <a:endParaRPr lang="ru-RU" i="1" dirty="0">
              <a:solidFill>
                <a:srgbClr val="C00000"/>
              </a:solidFill>
            </a:endParaRPr>
          </a:p>
        </p:txBody>
      </p:sp>
      <p:sp>
        <p:nvSpPr>
          <p:cNvPr id="3" name="Подзаголовок 2"/>
          <p:cNvSpPr>
            <a:spLocks noGrp="1"/>
          </p:cNvSpPr>
          <p:nvPr>
            <p:ph type="subTitle" idx="1"/>
          </p:nvPr>
        </p:nvSpPr>
        <p:spPr>
          <a:xfrm>
            <a:off x="1371600" y="4221088"/>
            <a:ext cx="6400800" cy="1417712"/>
          </a:xfrm>
        </p:spPr>
        <p:txBody>
          <a:bodyPr/>
          <a:lstStyle/>
          <a:p>
            <a:endParaRPr lang="ru-RU" dirty="0"/>
          </a:p>
        </p:txBody>
      </p:sp>
    </p:spTree>
    <p:extLst>
      <p:ext uri="{BB962C8B-B14F-4D97-AF65-F5344CB8AC3E}">
        <p14:creationId xmlns:p14="http://schemas.microsoft.com/office/powerpoint/2010/main" val="362823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1"/>
            <a:ext cx="7772400" cy="3212976"/>
          </a:xfrm>
        </p:spPr>
        <p:txBody>
          <a:bodyPr>
            <a:noAutofit/>
          </a:bodyPr>
          <a:lstStyle/>
          <a:p>
            <a:r>
              <a:rPr lang="ru-RU" sz="3200" dirty="0" smtClean="0">
                <a:solidFill>
                  <a:srgbClr val="C00000"/>
                </a:solidFill>
              </a:rPr>
              <a:t>3.Не </a:t>
            </a:r>
            <a:r>
              <a:rPr lang="ru-RU" sz="3200" dirty="0">
                <a:solidFill>
                  <a:srgbClr val="C00000"/>
                </a:solidFill>
              </a:rPr>
              <a:t>менее важно осуществлять контроль за состоянием дорог, проездов и подъездов к школьным зданиям, следить за тем, чтобы они не загромождались автотранспортом, а в зимнее время регулярно очищались от снежных </a:t>
            </a:r>
            <a:r>
              <a:rPr lang="ru-RU" sz="3200" dirty="0" smtClean="0">
                <a:solidFill>
                  <a:srgbClr val="C00000"/>
                </a:solidFill>
              </a:rPr>
              <a:t>заносов</a:t>
            </a:r>
            <a:endParaRPr lang="ru-RU" sz="3200" dirty="0">
              <a:solidFill>
                <a:srgbClr val="C00000"/>
              </a:solidFill>
            </a:endParaRPr>
          </a:p>
        </p:txBody>
      </p:sp>
      <p:sp>
        <p:nvSpPr>
          <p:cNvPr id="3" name="Подзаголовок 2"/>
          <p:cNvSpPr>
            <a:spLocks noGrp="1"/>
          </p:cNvSpPr>
          <p:nvPr>
            <p:ph type="subTitle" idx="1"/>
          </p:nvPr>
        </p:nvSpPr>
        <p:spPr/>
        <p:txBody>
          <a:bodyPr/>
          <a:lstStyle/>
          <a:p>
            <a:endParaRPr lang="ru-RU" dirty="0"/>
          </a:p>
        </p:txBody>
      </p:sp>
      <p:pic>
        <p:nvPicPr>
          <p:cNvPr id="4098" name="Picture 2" descr="http://nikvesti.com/images/2013_01/39247_1_504x3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57549"/>
            <a:ext cx="48006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95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igpicture.ru/wp-content/uploads/2012/12/russkieiukrainskiemoroz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1"/>
            <a:ext cx="7772400" cy="2708919"/>
          </a:xfrm>
        </p:spPr>
        <p:txBody>
          <a:bodyPr>
            <a:normAutofit/>
          </a:bodyPr>
          <a:lstStyle/>
          <a:p>
            <a:r>
              <a:rPr lang="ru-RU" dirty="0"/>
              <a:t> </a:t>
            </a:r>
          </a:p>
        </p:txBody>
      </p:sp>
      <p:sp>
        <p:nvSpPr>
          <p:cNvPr id="3" name="Подзаголовок 2"/>
          <p:cNvSpPr>
            <a:spLocks noGrp="1"/>
          </p:cNvSpPr>
          <p:nvPr>
            <p:ph type="subTitle" idx="1"/>
          </p:nvPr>
        </p:nvSpPr>
        <p:spPr>
          <a:xfrm>
            <a:off x="3995936" y="18759"/>
            <a:ext cx="5148064" cy="3645024"/>
          </a:xfrm>
        </p:spPr>
        <p:txBody>
          <a:bodyPr>
            <a:normAutofit fontScale="92500" lnSpcReduction="10000"/>
          </a:bodyPr>
          <a:lstStyle/>
          <a:p>
            <a:r>
              <a:rPr lang="ru-RU" sz="4000" b="1" dirty="0">
                <a:solidFill>
                  <a:srgbClr val="C00000"/>
                </a:solidFill>
                <a:ea typeface="+mj-ea"/>
                <a:cs typeface="+mj-cs"/>
              </a:rPr>
              <a:t>Делается это для того, чтобы пожарные автомобили имели возможность беспрепятственно проехать на территорию </a:t>
            </a:r>
            <a:r>
              <a:rPr lang="ru-RU" sz="4000" b="1" dirty="0" smtClean="0">
                <a:solidFill>
                  <a:srgbClr val="C00000"/>
                </a:solidFill>
                <a:ea typeface="+mj-ea"/>
                <a:cs typeface="+mj-cs"/>
              </a:rPr>
              <a:t>школы.</a:t>
            </a:r>
            <a:endParaRPr lang="ru-RU" b="1" dirty="0">
              <a:solidFill>
                <a:srgbClr val="C00000"/>
              </a:solidFill>
            </a:endParaRPr>
          </a:p>
        </p:txBody>
      </p:sp>
    </p:spTree>
    <p:extLst>
      <p:ext uri="{BB962C8B-B14F-4D97-AF65-F5344CB8AC3E}">
        <p14:creationId xmlns:p14="http://schemas.microsoft.com/office/powerpoint/2010/main" val="2508436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1"/>
            <a:ext cx="9144000" cy="2852935"/>
          </a:xfrm>
        </p:spPr>
        <p:txBody>
          <a:bodyPr>
            <a:noAutofit/>
          </a:bodyPr>
          <a:lstStyle/>
          <a:p>
            <a:r>
              <a:rPr lang="ru-RU" sz="2800" dirty="0" smtClean="0">
                <a:solidFill>
                  <a:srgbClr val="C00000"/>
                </a:solidFill>
              </a:rPr>
              <a:t>4. </a:t>
            </a:r>
            <a:r>
              <a:rPr lang="ru-RU" sz="2800" dirty="0">
                <a:solidFill>
                  <a:srgbClr val="C00000"/>
                </a:solidFill>
              </a:rPr>
              <a:t>Если пожар принял большие размеры, пожарные используют местные </a:t>
            </a:r>
            <a:r>
              <a:rPr lang="ru-RU" sz="2800" dirty="0" err="1">
                <a:solidFill>
                  <a:srgbClr val="C00000"/>
                </a:solidFill>
              </a:rPr>
              <a:t>водоисточники</a:t>
            </a:r>
            <a:r>
              <a:rPr lang="ru-RU" sz="2800" dirty="0">
                <a:solidFill>
                  <a:srgbClr val="C00000"/>
                </a:solidFill>
              </a:rPr>
              <a:t>: водоемы, пруды, резервуары, водопроводы с сетью пожарных гидрантов. За этими </a:t>
            </a:r>
            <a:r>
              <a:rPr lang="ru-RU" sz="2800" dirty="0" err="1">
                <a:solidFill>
                  <a:srgbClr val="C00000"/>
                </a:solidFill>
              </a:rPr>
              <a:t>водоисточниками</a:t>
            </a:r>
            <a:r>
              <a:rPr lang="ru-RU" sz="2800" dirty="0">
                <a:solidFill>
                  <a:srgbClr val="C00000"/>
                </a:solidFill>
              </a:rPr>
              <a:t> должен быть обеспечен соответствующий досмотр и уход.</a:t>
            </a:r>
          </a:p>
        </p:txBody>
      </p:sp>
      <p:sp>
        <p:nvSpPr>
          <p:cNvPr id="3" name="Подзаголовок 2"/>
          <p:cNvSpPr>
            <a:spLocks noGrp="1"/>
          </p:cNvSpPr>
          <p:nvPr>
            <p:ph type="subTitle" idx="1"/>
          </p:nvPr>
        </p:nvSpPr>
        <p:spPr/>
        <p:txBody>
          <a:bodyPr/>
          <a:lstStyle/>
          <a:p>
            <a:endParaRPr lang="ru-RU" dirty="0"/>
          </a:p>
        </p:txBody>
      </p:sp>
      <p:pic>
        <p:nvPicPr>
          <p:cNvPr id="6146" name="Picture 2" descr="http://newpix.ru/wp-content/uploads/2012/12/Decorative_ponds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92896"/>
            <a:ext cx="7620000"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5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7oom.ru/powerpoint/fon-dlya-prezentacii-po-literature-5.jpg?ve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4544" y="0"/>
            <a:ext cx="4032448" cy="7173416"/>
          </a:xfrm>
        </p:spPr>
        <p:txBody>
          <a:bodyPr>
            <a:noAutofit/>
          </a:bodyPr>
          <a:lstStyle/>
          <a:p>
            <a:r>
              <a:rPr lang="ru-RU" sz="2000" b="1" dirty="0"/>
              <a:t> </a:t>
            </a:r>
            <a:r>
              <a:rPr lang="ru-RU" sz="2200" b="1" dirty="0">
                <a:solidFill>
                  <a:srgbClr val="C00000"/>
                </a:solidFill>
              </a:rPr>
              <a:t>1.  Общие требования безопасности</a:t>
            </a:r>
            <a:br>
              <a:rPr lang="ru-RU" sz="2200" b="1" dirty="0">
                <a:solidFill>
                  <a:srgbClr val="C00000"/>
                </a:solidFill>
              </a:rPr>
            </a:br>
            <a:r>
              <a:rPr lang="ru-RU" sz="2200" dirty="0">
                <a:solidFill>
                  <a:srgbClr val="C00000"/>
                </a:solidFill>
              </a:rPr>
              <a:t>            1.1.  При проведении занятий и в свободное время учащиеся должны знать и соблюдать    требования пожарной безопасности установленные «Правилами пожарной </a:t>
            </a:r>
            <a:r>
              <a:rPr lang="ru-RU" sz="2200" dirty="0" smtClean="0">
                <a:solidFill>
                  <a:srgbClr val="C00000"/>
                </a:solidFill>
              </a:rPr>
              <a:t>безопасности в Республики Беларусь» </a:t>
            </a:r>
            <a:r>
              <a:rPr lang="ru-RU" sz="2200" dirty="0">
                <a:solidFill>
                  <a:srgbClr val="C00000"/>
                </a:solidFill>
              </a:rPr>
              <a:t>и настоящей инструкцией разработанной на их основании.</a:t>
            </a:r>
            <a:r>
              <a:rPr lang="ru-RU" sz="2200" dirty="0" smtClean="0">
                <a:solidFill>
                  <a:srgbClr val="C00000"/>
                </a:solidFill>
              </a:rPr>
              <a:t/>
            </a:r>
            <a:br>
              <a:rPr lang="ru-RU" sz="2200" dirty="0" smtClean="0">
                <a:solidFill>
                  <a:srgbClr val="C00000"/>
                </a:solidFill>
              </a:rPr>
            </a:br>
            <a:r>
              <a:rPr lang="ru-RU" sz="2200" dirty="0">
                <a:solidFill>
                  <a:srgbClr val="C00000"/>
                </a:solidFill>
              </a:rPr>
              <a:t>            1.2.   Старшеклассники обязаны знать места расположения первичных средств пожаротушения и правила пользования ими</a:t>
            </a:r>
            <a:r>
              <a:rPr lang="ru-RU" sz="2200" dirty="0" smtClean="0">
                <a:solidFill>
                  <a:srgbClr val="C00000"/>
                </a:solidFill>
              </a:rPr>
              <a:t/>
            </a:r>
            <a:br>
              <a:rPr lang="ru-RU" sz="2200" dirty="0" smtClean="0">
                <a:solidFill>
                  <a:srgbClr val="C00000"/>
                </a:solidFill>
              </a:rPr>
            </a:br>
            <a:r>
              <a:rPr lang="ru-RU" sz="1400" dirty="0"/>
              <a:t>         </a:t>
            </a:r>
          </a:p>
        </p:txBody>
      </p:sp>
      <p:sp>
        <p:nvSpPr>
          <p:cNvPr id="3" name="Подзаголовок 2"/>
          <p:cNvSpPr>
            <a:spLocks noGrp="1"/>
          </p:cNvSpPr>
          <p:nvPr>
            <p:ph type="subTitle" idx="1"/>
          </p:nvPr>
        </p:nvSpPr>
        <p:spPr/>
        <p:txBody>
          <a:bodyPr/>
          <a:lstStyle/>
          <a:p>
            <a:endParaRPr lang="ru-RU" dirty="0"/>
          </a:p>
        </p:txBody>
      </p:sp>
      <p:pic>
        <p:nvPicPr>
          <p:cNvPr id="7170" name="Picture 2" descr="http://badumka.ru/images/1088542_ognetushitel-v-kartink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620688"/>
            <a:ext cx="5724128" cy="598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368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176</Words>
  <Application>Microsoft Office PowerPoint</Application>
  <PresentationFormat>Экран (4:3)</PresentationFormat>
  <Paragraphs>18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Правила пожарной безопасности в образовательных учреждениях </vt:lpstr>
      <vt:lpstr>Презентация PowerPoint</vt:lpstr>
      <vt:lpstr>Как избежать пожара ?</vt:lpstr>
      <vt:lpstr>1. Необходимо всему персоналу образовательных учреждений и учащимся соблюдать правила пожарной безопасности. </vt:lpstr>
      <vt:lpstr>2. Необходимо следить за тем, чтобы на территории школы не скапливались различные горючие отходы (мусор, старые парты, столы, стулья, сухие листья и т.д.). При пожаре этот легкогорючий мусор будет способствовать распространению горения на школьные постройки.</vt:lpstr>
      <vt:lpstr>3.Не менее важно осуществлять контроль за состоянием дорог, проездов и подъездов к школьным зданиям, следить за тем, чтобы они не загромождались автотранспортом, а в зимнее время регулярно очищались от снежных заносов</vt:lpstr>
      <vt:lpstr> </vt:lpstr>
      <vt:lpstr>4. Если пожар принял большие размеры, пожарные используют местные водоисточники: водоемы, пруды, резервуары, водопроводы с сетью пожарных гидрантов. За этими водоисточниками должен быть обеспечен соответствующий досмотр и уход.</vt:lpstr>
      <vt:lpstr> 1.  Общие требования безопасности             1.1.  При проведении занятий и в свободное время учащиеся должны знать и соблюдать    требования пожарной безопасности установленные «Правилами пожарной безопасности в Республики Беларусь» и настоящей инструкцией разработанной на их основании.             1.2.   Старшеклассники обязаны знать места расположения первичных средств пожаротушения и правила пользования ими          </vt:lpstr>
      <vt:lpstr>   1.3.  Учащиеся обязаны знать план и способы эвакуации (выхода из здания) на случай возникновения пожара, утвержденный руководителем учреждения             1.4.  При возникновении возгорания или при запахе дыма немедленно сообщить об этом преподавателю или работнику учреждения             1.5.  Учащиеся обязаны сообщить преподавателю или работнику учреждения о любых пожароопасных ситуациях</vt:lpstr>
      <vt:lpstr>2.  Запрещается             2.1.   Приносить и пользоваться в учреждении легковоспламеняющимися, взрывоопасными, горючими материалами              2.2.  Оставлять без присмотра включенные в сеть электроприборы             </vt:lpstr>
      <vt:lpstr>  2.3.  Разводить костры на территории учреждения   2.4.  Использовать пиротехнические средства   2.5.  Курить на территории учреждения</vt:lpstr>
      <vt:lpstr>3. Действия учащихся в случае возникновения пожара 3.1.  При возникновении пожара (вид открытого пламени, запах гари, задымление) немедленно сообщить работнику учреждения             3.2.   При опасности пожара находится возле учителя. Строго выполнять его распоряжения              3.3.   Не поддаваться панике. Внимательно слушать оповещение по учреждению и действовать согласно указаниям работников учебного заведения              3.4.   По команде учителя (преподавателя) учреждения эвакуироваться из здания в соответствии с определенным порядком. При этом не бежать, не мешать своим товарищам, помогать малышам и одноклассникам </vt:lpstr>
      <vt:lpstr>3.5.  При выходе из здания находиться в месте, указанном учителем (преподавателем)              3.6.  Внимание! Без разрешения администрации и педагогических работников учреждения учащимся не разрешается участвовать в пожаротушении здания</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пожарной безопасности в образовательных учреждениях</dc:title>
  <dc:creator>Анюта</dc:creator>
  <cp:lastModifiedBy>Анюта</cp:lastModifiedBy>
  <cp:revision>7</cp:revision>
  <dcterms:created xsi:type="dcterms:W3CDTF">2017-04-29T19:48:32Z</dcterms:created>
  <dcterms:modified xsi:type="dcterms:W3CDTF">2017-05-01T13:45:08Z</dcterms:modified>
</cp:coreProperties>
</file>