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65169FE-9FE8-4030-8931-5F6F806AE5C3}" type="datetimeFigureOut">
              <a:rPr lang="ru-RU" smtClean="0"/>
              <a:t>04.05.2017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5169FE-9FE8-4030-8931-5F6F806AE5C3}" type="datetimeFigureOut">
              <a:rPr lang="ru-RU" smtClean="0"/>
              <a:t>04.05.2017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5169FE-9FE8-4030-8931-5F6F806AE5C3}" type="datetimeFigureOut">
              <a:rPr lang="ru-RU" smtClean="0"/>
              <a:t>04.05.2017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8D20C-CEAE-48A6-9A37-FA2E340929E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5169FE-9FE8-4030-8931-5F6F806AE5C3}" type="datetimeFigureOut">
              <a:rPr lang="ru-RU" smtClean="0"/>
              <a:t>04.05.2017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8D20C-CEAE-48A6-9A37-FA2E340929E1}"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5169FE-9FE8-4030-8931-5F6F806AE5C3}" type="datetimeFigureOut">
              <a:rPr lang="ru-RU" smtClean="0"/>
              <a:t>04.05.2017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365169FE-9FE8-4030-8931-5F6F806AE5C3}" type="datetimeFigureOut">
              <a:rPr lang="ru-RU" smtClean="0"/>
              <a:t>04.05.2017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8D20C-CEAE-48A6-9A37-FA2E340929E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65169FE-9FE8-4030-8931-5F6F806AE5C3}" type="datetimeFigureOut">
              <a:rPr lang="ru-RU" smtClean="0"/>
              <a:t>04.05.2017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65169FE-9FE8-4030-8931-5F6F806AE5C3}" type="datetimeFigureOut">
              <a:rPr lang="ru-RU" smtClean="0"/>
              <a:t>04.05.2017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65169FE-9FE8-4030-8931-5F6F806AE5C3}" type="datetimeFigureOut">
              <a:rPr lang="ru-RU" smtClean="0"/>
              <a:t>04.05.2017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A8D20C-CEAE-48A6-9A37-FA2E340929E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5169FE-9FE8-4030-8931-5F6F806AE5C3}" type="datetimeFigureOut">
              <a:rPr lang="ru-RU" smtClean="0"/>
              <a:t>04.05.2017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8D20C-CEAE-48A6-9A37-FA2E340929E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5169FE-9FE8-4030-8931-5F6F806AE5C3}" type="datetimeFigureOut">
              <a:rPr lang="ru-RU" smtClean="0"/>
              <a:t>04.05.2017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A8D20C-CEAE-48A6-9A37-FA2E340929E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65169FE-9FE8-4030-8931-5F6F806AE5C3}" type="datetimeFigureOut">
              <a:rPr lang="ru-RU" smtClean="0"/>
              <a:t>04.05.2017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1A8D20C-CEAE-48A6-9A37-FA2E340929E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9ban.ru/planirovki/komn-otdyha/100-komnata-otdyha-v-ban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5976664" cy="1224136"/>
          </a:xfrm>
        </p:spPr>
        <p:txBody>
          <a:bodyPr>
            <a:normAutofit fontScale="90000"/>
          </a:bodyPr>
          <a:lstStyle/>
          <a:p>
            <a:r>
              <a:rPr lang="ru-RU" dirty="0" smtClean="0"/>
              <a:t>Бани и банные процедуры</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25"/>
            <a:ext cx="9143999" cy="6883725"/>
          </a:xfrm>
          <a:prstGeom prst="rect">
            <a:avLst/>
          </a:prstGeom>
        </p:spPr>
      </p:pic>
      <p:sp>
        <p:nvSpPr>
          <p:cNvPr id="6" name="Прямоугольник 5"/>
          <p:cNvSpPr/>
          <p:nvPr/>
        </p:nvSpPr>
        <p:spPr>
          <a:xfrm>
            <a:off x="323528" y="188640"/>
            <a:ext cx="5904656"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2">
            <a:schemeClr val="lt1"/>
          </a:fillRef>
          <a:effectRef idx="0">
            <a:scrgbClr r="0" g="0" b="0"/>
          </a:effectRef>
          <a:fontRef idx="major"/>
        </p:style>
        <p:txBody>
          <a:bodyPr wrap="square">
            <a:spAutoFit/>
          </a:bodyPr>
          <a:lstStyle/>
          <a:p>
            <a:r>
              <a:rPr lang="ru-RU" sz="3600" dirty="0" smtClean="0">
                <a:solidFill>
                  <a:schemeClr val="tx1">
                    <a:lumMod val="95000"/>
                    <a:lumOff val="5000"/>
                  </a:schemeClr>
                </a:solidFill>
              </a:rPr>
              <a:t>Бани и банные процедуры</a:t>
            </a:r>
            <a:r>
              <a:rPr lang="ru-RU" dirty="0" smtClean="0"/>
              <a:t>.</a:t>
            </a:r>
            <a:endParaRPr lang="ru-RU" dirty="0"/>
          </a:p>
        </p:txBody>
      </p:sp>
      <p:sp>
        <p:nvSpPr>
          <p:cNvPr id="3" name="TextBox 2"/>
          <p:cNvSpPr txBox="1"/>
          <p:nvPr/>
        </p:nvSpPr>
        <p:spPr>
          <a:xfrm>
            <a:off x="5687616" y="4077072"/>
            <a:ext cx="3456384" cy="1200329"/>
          </a:xfrm>
          <a:prstGeom prst="rect">
            <a:avLst/>
          </a:prstGeom>
          <a:noFill/>
        </p:spPr>
        <p:txBody>
          <a:bodyPr wrap="square" rtlCol="0">
            <a:spAutoFit/>
          </a:bodyPr>
          <a:lstStyle/>
          <a:p>
            <a:pPr algn="r"/>
            <a:r>
              <a:rPr lang="ru-RU" b="1" dirty="0" smtClean="0">
                <a:solidFill>
                  <a:schemeClr val="bg1"/>
                </a:solidFill>
              </a:rPr>
              <a:t>Подготовил: студент 3 курса </a:t>
            </a:r>
          </a:p>
          <a:p>
            <a:pPr algn="r"/>
            <a:r>
              <a:rPr lang="ru-RU" b="1" dirty="0">
                <a:solidFill>
                  <a:schemeClr val="bg1"/>
                </a:solidFill>
              </a:rPr>
              <a:t>л</a:t>
            </a:r>
            <a:r>
              <a:rPr lang="ru-RU" b="1" dirty="0" smtClean="0">
                <a:solidFill>
                  <a:schemeClr val="bg1"/>
                </a:solidFill>
              </a:rPr>
              <a:t>ечебного факультета</a:t>
            </a:r>
          </a:p>
          <a:p>
            <a:pPr algn="r"/>
            <a:r>
              <a:rPr lang="ru-RU" b="1" dirty="0" smtClean="0">
                <a:solidFill>
                  <a:schemeClr val="bg1"/>
                </a:solidFill>
              </a:rPr>
              <a:t>26 группы</a:t>
            </a:r>
          </a:p>
          <a:p>
            <a:pPr algn="r"/>
            <a:r>
              <a:rPr lang="ru-RU" b="1" dirty="0" smtClean="0">
                <a:solidFill>
                  <a:schemeClr val="bg1"/>
                </a:solidFill>
              </a:rPr>
              <a:t>Иодчик И.И.</a:t>
            </a:r>
            <a:endParaRPr lang="ru-RU" dirty="0">
              <a:solidFill>
                <a:schemeClr val="bg1"/>
              </a:solidFill>
            </a:endParaRPr>
          </a:p>
        </p:txBody>
      </p:sp>
    </p:spTree>
    <p:extLst>
      <p:ext uri="{BB962C8B-B14F-4D97-AF65-F5344CB8AC3E}">
        <p14:creationId xmlns:p14="http://schemas.microsoft.com/office/powerpoint/2010/main" val="789679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556792"/>
            <a:ext cx="7408333" cy="4569371"/>
          </a:xfrm>
        </p:spPr>
        <p:txBody>
          <a:bodyPr>
            <a:normAutofit fontScale="85000" lnSpcReduction="20000"/>
          </a:bodyPr>
          <a:lstStyle/>
          <a:p>
            <a:r>
              <a:rPr lang="ru-RU" dirty="0"/>
              <a:t>Широко распространена в Америке и на Западе. Отличительной особенностью этого вида бани является то, что она прогревается не при помощи влажного пара, а исключительно сухого. В отличие от влажного пара, сухой переносится легче и поэтому градус в парилке обычно повышают до 100 и более.   В отличие от высокой температуры, влажность в помещении оставляет от 10 до 30%. Веник в этой бане не нужен, так как можно получить сильный ожог кожи. Допускается использование веника при условии, что температура в помещении будет не высокой. Как правило, этот вид бани устанавливают вблизи водоема для того, чтобы после пребывания в парилке, можно было бы охладиться – окунуться в прохладную водичку или просто провести некоторое время на свежем воздухе. Финские бани подразделяются на такие:</a:t>
            </a:r>
          </a:p>
          <a:p>
            <a:r>
              <a:rPr lang="ru-RU" dirty="0"/>
              <a:t>Стандартные, для одновременного посещения 5-7 человек.</a:t>
            </a:r>
          </a:p>
          <a:p>
            <a:r>
              <a:rPr lang="ru-RU" dirty="0"/>
              <a:t>Мини-помещения, для посещения одного-двух человека.</a:t>
            </a:r>
          </a:p>
          <a:p>
            <a:endParaRPr lang="ru-RU" dirty="0"/>
          </a:p>
        </p:txBody>
      </p:sp>
      <p:sp>
        <p:nvSpPr>
          <p:cNvPr id="3" name="Заголовок 2"/>
          <p:cNvSpPr>
            <a:spLocks noGrp="1"/>
          </p:cNvSpPr>
          <p:nvPr>
            <p:ph type="title"/>
          </p:nvPr>
        </p:nvSpPr>
        <p:spPr/>
        <p:txBody>
          <a:bodyPr/>
          <a:lstStyle/>
          <a:p>
            <a:r>
              <a:rPr lang="ru-RU" dirty="0" smtClean="0"/>
              <a:t>Финская баня</a:t>
            </a:r>
            <a:endParaRPr lang="ru-RU" dirty="0"/>
          </a:p>
        </p:txBody>
      </p:sp>
    </p:spTree>
    <p:extLst>
      <p:ext uri="{BB962C8B-B14F-4D97-AF65-F5344CB8AC3E}">
        <p14:creationId xmlns:p14="http://schemas.microsoft.com/office/powerpoint/2010/main" val="3091655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2240"/>
          </a:xfrm>
        </p:spPr>
      </p:pic>
      <p:sp>
        <p:nvSpPr>
          <p:cNvPr id="3" name="Заголовок 2"/>
          <p:cNvSpPr>
            <a:spLocks noGrp="1"/>
          </p:cNvSpPr>
          <p:nvPr>
            <p:ph type="title"/>
          </p:nvPr>
        </p:nvSpPr>
        <p:spPr>
          <a:xfrm>
            <a:off x="457200" y="338328"/>
            <a:ext cx="8229600" cy="714408"/>
          </a:xfrm>
        </p:spPr>
        <p:txBody>
          <a:bodyPr>
            <a:normAutofit fontScale="90000"/>
          </a:bodyPr>
          <a:lstStyle/>
          <a:p>
            <a:r>
              <a:rPr lang="ru-RU" i="1" dirty="0" smtClean="0"/>
              <a:t>Японская баня</a:t>
            </a:r>
            <a:endParaRPr lang="ru-RU" i="1" dirty="0"/>
          </a:p>
        </p:txBody>
      </p:sp>
    </p:spTree>
    <p:extLst>
      <p:ext uri="{BB962C8B-B14F-4D97-AF65-F5344CB8AC3E}">
        <p14:creationId xmlns:p14="http://schemas.microsoft.com/office/powerpoint/2010/main" val="84163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412776"/>
            <a:ext cx="7408333" cy="4713387"/>
          </a:xfrm>
        </p:spPr>
        <p:txBody>
          <a:bodyPr>
            <a:normAutofit fontScale="85000" lnSpcReduction="20000"/>
          </a:bodyPr>
          <a:lstStyle/>
          <a:p>
            <a:r>
              <a:rPr lang="ru-RU" i="1" dirty="0">
                <a:latin typeface="Times New Roman" pitchFamily="18" charset="0"/>
                <a:cs typeface="Times New Roman" pitchFamily="18" charset="0"/>
              </a:rPr>
              <a:t>В Японии с давних времен всегда было два типа бань:</a:t>
            </a:r>
          </a:p>
          <a:p>
            <a:r>
              <a:rPr lang="ru-RU" i="1" dirty="0">
                <a:latin typeface="Times New Roman" pitchFamily="18" charset="0"/>
                <a:cs typeface="Times New Roman" pitchFamily="18" charset="0"/>
              </a:rPr>
              <a:t>Индивидуальная (для домашнего пользования) – </a:t>
            </a:r>
            <a:r>
              <a:rPr lang="ru-RU" i="1" dirty="0" err="1">
                <a:latin typeface="Times New Roman" pitchFamily="18" charset="0"/>
                <a:cs typeface="Times New Roman" pitchFamily="18" charset="0"/>
              </a:rPr>
              <a:t>фуро</a:t>
            </a:r>
            <a:r>
              <a:rPr lang="ru-RU" i="1" dirty="0">
                <a:latin typeface="Times New Roman" pitchFamily="18" charset="0"/>
                <a:cs typeface="Times New Roman" pitchFamily="18" charset="0"/>
              </a:rPr>
              <a:t>.</a:t>
            </a:r>
          </a:p>
          <a:p>
            <a:r>
              <a:rPr lang="ru-RU" i="1" dirty="0">
                <a:latin typeface="Times New Roman" pitchFamily="18" charset="0"/>
                <a:cs typeface="Times New Roman" pitchFamily="18" charset="0"/>
              </a:rPr>
              <a:t>Для массового посещения – </a:t>
            </a:r>
            <a:r>
              <a:rPr lang="ru-RU" i="1" dirty="0" err="1">
                <a:latin typeface="Times New Roman" pitchFamily="18" charset="0"/>
                <a:cs typeface="Times New Roman" pitchFamily="18" charset="0"/>
              </a:rPr>
              <a:t>сэнто</a:t>
            </a:r>
            <a:r>
              <a:rPr lang="ru-RU" i="1" dirty="0">
                <a:latin typeface="Times New Roman" pitchFamily="18" charset="0"/>
                <a:cs typeface="Times New Roman" pitchFamily="18" charset="0"/>
              </a:rPr>
              <a:t>.</a:t>
            </a:r>
          </a:p>
          <a:p>
            <a:r>
              <a:rPr lang="ru-RU" i="1" dirty="0">
                <a:latin typeface="Times New Roman" pitchFamily="18" charset="0"/>
                <a:cs typeface="Times New Roman" pitchFamily="18" charset="0"/>
              </a:rPr>
              <a:t>Каждый вид бани имеет свои отличия. Первая баня — индивидуальная, чем-то похожа на нашу обыкновенную ванную. Представляет собой резервуар с водой, чаще — это бочка. Воду нагревают до 50 градусов. Температура в помещении, а также влажность достигают отметки +30 градусов. Человек погружает тело в воду не полностью, а по грудь и садится на сидение, которое имеется внутри бочки. Второй вид бани – общественный, в переводе с японского языка, означает дармовый кипяток.  В ней установлен просторный  бассейн, который вмещает большое количество посетителей. Воду в бассейне, несмотря на массовое посещение, всегда содержат в идеальной чистоте и постоянно меняют. Температура воды в бассейне достигает отметки +50 градусов. Каждый человек, после пребывания в душевой кабинке, погружается в воду.</a:t>
            </a:r>
          </a:p>
          <a:p>
            <a:endParaRPr lang="ru-RU" dirty="0"/>
          </a:p>
        </p:txBody>
      </p:sp>
      <p:sp>
        <p:nvSpPr>
          <p:cNvPr id="3" name="Заголовок 2"/>
          <p:cNvSpPr>
            <a:spLocks noGrp="1"/>
          </p:cNvSpPr>
          <p:nvPr>
            <p:ph type="title"/>
          </p:nvPr>
        </p:nvSpPr>
        <p:spPr/>
        <p:txBody>
          <a:bodyPr/>
          <a:lstStyle/>
          <a:p>
            <a:r>
              <a:rPr lang="ru-RU" dirty="0" smtClean="0"/>
              <a:t>Японская баня</a:t>
            </a:r>
            <a:endParaRPr lang="ru-RU" dirty="0"/>
          </a:p>
        </p:txBody>
      </p:sp>
    </p:spTree>
    <p:extLst>
      <p:ext uri="{BB962C8B-B14F-4D97-AF65-F5344CB8AC3E}">
        <p14:creationId xmlns:p14="http://schemas.microsoft.com/office/powerpoint/2010/main" val="420029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457200" y="116632"/>
            <a:ext cx="8229600" cy="936104"/>
          </a:xfrm>
        </p:spPr>
        <p:txBody>
          <a:bodyPr/>
          <a:lstStyle/>
          <a:p>
            <a:r>
              <a:rPr lang="ru-RU" i="1" dirty="0" smtClean="0">
                <a:solidFill>
                  <a:srgbClr val="002060"/>
                </a:solidFill>
              </a:rPr>
              <a:t>Ирландская баня</a:t>
            </a:r>
            <a:endParaRPr lang="ru-RU" i="1" dirty="0">
              <a:solidFill>
                <a:srgbClr val="002060"/>
              </a:solidFill>
            </a:endParaRPr>
          </a:p>
        </p:txBody>
      </p:sp>
    </p:spTree>
    <p:extLst>
      <p:ext uri="{BB962C8B-B14F-4D97-AF65-F5344CB8AC3E}">
        <p14:creationId xmlns:p14="http://schemas.microsoft.com/office/powerpoint/2010/main" val="1239505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556792"/>
            <a:ext cx="7408333" cy="4569371"/>
          </a:xfrm>
        </p:spPr>
        <p:txBody>
          <a:bodyPr>
            <a:normAutofit/>
          </a:bodyPr>
          <a:lstStyle/>
          <a:p>
            <a:r>
              <a:rPr lang="ru-RU" i="1" dirty="0">
                <a:latin typeface="Times New Roman" pitchFamily="18" charset="0"/>
                <a:cs typeface="Times New Roman" pitchFamily="18" charset="0"/>
              </a:rPr>
              <a:t>Баня считается достаточно комфортной, потому что помещение для распаривания схоже с турецкой баней. Температура в сауне такая же. Отличие от других бань в том, что перед тем, как зайти в парную, необходимо снять с себя одежду и некоторое время побыть в специальном помещении, чтобы немного привыкнуть. Затем специалист массажа хорошо </a:t>
            </a:r>
            <a:r>
              <a:rPr lang="ru-RU" i="1" dirty="0" smtClean="0">
                <a:latin typeface="Times New Roman" pitchFamily="18" charset="0"/>
                <a:cs typeface="Times New Roman" pitchFamily="18" charset="0"/>
              </a:rPr>
              <a:t>массажирует </a:t>
            </a:r>
            <a:r>
              <a:rPr lang="ru-RU" i="1" dirty="0">
                <a:latin typeface="Times New Roman" pitchFamily="18" charset="0"/>
                <a:cs typeface="Times New Roman" pitchFamily="18" charset="0"/>
              </a:rPr>
              <a:t>тело, и можно отправляться париться. После парной тело охлаждают под душем или холодной водой из ведра</a:t>
            </a:r>
            <a:r>
              <a:rPr lang="ru-RU" i="1" dirty="0" smtClean="0">
                <a:latin typeface="Times New Roman" pitchFamily="18" charset="0"/>
                <a:cs typeface="Times New Roman" pitchFamily="18" charset="0"/>
              </a:rPr>
              <a:t>, с </a:t>
            </a:r>
            <a:r>
              <a:rPr lang="ru-RU" i="1" dirty="0">
                <a:latin typeface="Times New Roman" pitchFamily="18" charset="0"/>
                <a:cs typeface="Times New Roman" pitchFamily="18" charset="0"/>
              </a:rPr>
              <a:t>головы до ног, и снова отправляются в умелые руки массажиста. </a:t>
            </a:r>
          </a:p>
        </p:txBody>
      </p:sp>
      <p:sp>
        <p:nvSpPr>
          <p:cNvPr id="3" name="Заголовок 2"/>
          <p:cNvSpPr>
            <a:spLocks noGrp="1"/>
          </p:cNvSpPr>
          <p:nvPr>
            <p:ph type="title"/>
          </p:nvPr>
        </p:nvSpPr>
        <p:spPr/>
        <p:txBody>
          <a:bodyPr/>
          <a:lstStyle/>
          <a:p>
            <a:r>
              <a:rPr lang="ru-RU" dirty="0" smtClean="0"/>
              <a:t>Ирландская баня</a:t>
            </a:r>
            <a:endParaRPr lang="ru-RU" dirty="0"/>
          </a:p>
        </p:txBody>
      </p:sp>
    </p:spTree>
    <p:extLst>
      <p:ext uri="{BB962C8B-B14F-4D97-AF65-F5344CB8AC3E}">
        <p14:creationId xmlns:p14="http://schemas.microsoft.com/office/powerpoint/2010/main" val="4855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457200" y="0"/>
            <a:ext cx="8229600" cy="908720"/>
          </a:xfrm>
        </p:spPr>
        <p:txBody>
          <a:bodyPr/>
          <a:lstStyle/>
          <a:p>
            <a:r>
              <a:rPr lang="ru-RU" i="1" dirty="0" smtClean="0">
                <a:solidFill>
                  <a:srgbClr val="002060"/>
                </a:solidFill>
              </a:rPr>
              <a:t>Римская баня</a:t>
            </a:r>
            <a:endParaRPr lang="ru-RU" i="1" dirty="0">
              <a:solidFill>
                <a:srgbClr val="002060"/>
              </a:solidFill>
            </a:endParaRPr>
          </a:p>
        </p:txBody>
      </p:sp>
    </p:spTree>
    <p:extLst>
      <p:ext uri="{BB962C8B-B14F-4D97-AF65-F5344CB8AC3E}">
        <p14:creationId xmlns:p14="http://schemas.microsoft.com/office/powerpoint/2010/main" val="236077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556792"/>
            <a:ext cx="7408333" cy="4569371"/>
          </a:xfrm>
        </p:spPr>
        <p:txBody>
          <a:bodyPr>
            <a:normAutofit/>
          </a:bodyPr>
          <a:lstStyle/>
          <a:p>
            <a:r>
              <a:rPr lang="ru-RU" i="1" dirty="0" smtClean="0">
                <a:latin typeface="Times New Roman" pitchFamily="18" charset="0"/>
                <a:cs typeface="Times New Roman" pitchFamily="18" charset="0"/>
              </a:rPr>
              <a:t>Римское </a:t>
            </a:r>
            <a:r>
              <a:rPr lang="ru-RU" i="1" dirty="0">
                <a:latin typeface="Times New Roman" pitchFamily="18" charset="0"/>
                <a:cs typeface="Times New Roman" pitchFamily="18" charset="0"/>
              </a:rPr>
              <a:t>помещение включает два отсека. В первом, он называется </a:t>
            </a:r>
            <a:r>
              <a:rPr lang="ru-RU" i="1" dirty="0" err="1">
                <a:latin typeface="Times New Roman" pitchFamily="18" charset="0"/>
                <a:cs typeface="Times New Roman" pitchFamily="18" charset="0"/>
              </a:rPr>
              <a:t>тепидарием</a:t>
            </a:r>
            <a:r>
              <a:rPr lang="ru-RU" i="1" dirty="0">
                <a:latin typeface="Times New Roman" pitchFamily="18" charset="0"/>
                <a:cs typeface="Times New Roman" pitchFamily="18" charset="0"/>
              </a:rPr>
              <a:t>,  температура воздуха достигает около 40 градусов с отметкой плюс. Во втором, оно называется </a:t>
            </a:r>
            <a:r>
              <a:rPr lang="ru-RU" i="1" dirty="0" err="1">
                <a:latin typeface="Times New Roman" pitchFamily="18" charset="0"/>
                <a:cs typeface="Times New Roman" pitchFamily="18" charset="0"/>
              </a:rPr>
              <a:t>лакониумом</a:t>
            </a:r>
            <a:r>
              <a:rPr lang="ru-RU" i="1" dirty="0">
                <a:latin typeface="Times New Roman" pitchFamily="18" charset="0"/>
                <a:cs typeface="Times New Roman" pitchFamily="18" charset="0"/>
              </a:rPr>
              <a:t> – человек пребывает, чтобы основательно пропотеть. Температура в этой комнате достигает отметки 70 градусов. Воздух в бане поступает через специальные дырочки (пар подается по трубам), которые расположены в полу и стенах бани. Для получения максимального эффекта и удовольствия от посещения бани, в пар добавляются специальные </a:t>
            </a:r>
            <a:r>
              <a:rPr lang="ru-RU" i="1" dirty="0" err="1">
                <a:latin typeface="Times New Roman" pitchFamily="18" charset="0"/>
                <a:cs typeface="Times New Roman" pitchFamily="18" charset="0"/>
              </a:rPr>
              <a:t>аромамасла</a:t>
            </a:r>
            <a:r>
              <a:rPr lang="ru-RU" i="1" dirty="0">
                <a:latin typeface="Times New Roman" pitchFamily="18" charset="0"/>
                <a:cs typeface="Times New Roman" pitchFamily="18" charset="0"/>
              </a:rPr>
              <a:t> и настойки трав. </a:t>
            </a:r>
          </a:p>
        </p:txBody>
      </p:sp>
      <p:sp>
        <p:nvSpPr>
          <p:cNvPr id="3" name="Заголовок 2"/>
          <p:cNvSpPr>
            <a:spLocks noGrp="1"/>
          </p:cNvSpPr>
          <p:nvPr>
            <p:ph type="title"/>
          </p:nvPr>
        </p:nvSpPr>
        <p:spPr/>
        <p:txBody>
          <a:bodyPr/>
          <a:lstStyle/>
          <a:p>
            <a:r>
              <a:rPr lang="ru-RU" dirty="0" smtClean="0"/>
              <a:t>Римская баня</a:t>
            </a:r>
            <a:endParaRPr lang="ru-RU" dirty="0"/>
          </a:p>
        </p:txBody>
      </p:sp>
    </p:spTree>
    <p:extLst>
      <p:ext uri="{BB962C8B-B14F-4D97-AF65-F5344CB8AC3E}">
        <p14:creationId xmlns:p14="http://schemas.microsoft.com/office/powerpoint/2010/main" val="450758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700808"/>
            <a:ext cx="7408333" cy="4425355"/>
          </a:xfrm>
        </p:spPr>
        <p:txBody>
          <a:bodyPr>
            <a:normAutofit/>
          </a:bodyPr>
          <a:lstStyle/>
          <a:p>
            <a:r>
              <a:rPr lang="ru-RU" sz="2800" i="1" dirty="0">
                <a:latin typeface="Times New Roman" pitchFamily="18" charset="0"/>
                <a:cs typeface="Times New Roman" pitchFamily="18" charset="0"/>
              </a:rPr>
              <a:t>Банные процедуры – это истинная радость, причем и для тела, и для души! А еще баня для каждой женщины – это незаменимый и весьма приятный способ ухода за кожей и телом, включающий как гигиенический эффект, так и лечебные функции.</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Банные процедуры</a:t>
            </a:r>
            <a:endParaRPr lang="ru-RU" dirty="0"/>
          </a:p>
        </p:txBody>
      </p:sp>
    </p:spTree>
    <p:extLst>
      <p:ext uri="{BB962C8B-B14F-4D97-AF65-F5344CB8AC3E}">
        <p14:creationId xmlns:p14="http://schemas.microsoft.com/office/powerpoint/2010/main" val="122086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628800"/>
            <a:ext cx="7408333" cy="4497363"/>
          </a:xfrm>
        </p:spPr>
        <p:txBody>
          <a:bodyPr>
            <a:normAutofit fontScale="92500" lnSpcReduction="20000"/>
          </a:bodyPr>
          <a:lstStyle/>
          <a:p>
            <a:r>
              <a:rPr lang="ru-RU" dirty="0"/>
              <a:t>Не принимать пищу перед баней </a:t>
            </a:r>
            <a:endParaRPr lang="ru-RU" dirty="0" smtClean="0"/>
          </a:p>
          <a:p>
            <a:r>
              <a:rPr lang="ru-RU" dirty="0" smtClean="0"/>
              <a:t>При </a:t>
            </a:r>
            <a:r>
              <a:rPr lang="ru-RU" dirty="0"/>
              <a:t>недомогании отказаться от бани </a:t>
            </a:r>
            <a:endParaRPr lang="ru-RU" dirty="0" smtClean="0"/>
          </a:p>
          <a:p>
            <a:r>
              <a:rPr lang="ru-RU" dirty="0" smtClean="0"/>
              <a:t>Перед </a:t>
            </a:r>
            <a:r>
              <a:rPr lang="ru-RU" dirty="0"/>
              <a:t>принятием бани принять тёплый душ </a:t>
            </a:r>
            <a:endParaRPr lang="ru-RU" dirty="0" smtClean="0"/>
          </a:p>
          <a:p>
            <a:r>
              <a:rPr lang="ru-RU" dirty="0" smtClean="0"/>
              <a:t>Мыть </a:t>
            </a:r>
            <a:r>
              <a:rPr lang="ru-RU" dirty="0"/>
              <a:t>голову и мыться с мылом можно только после парения. </a:t>
            </a:r>
            <a:endParaRPr lang="ru-RU" dirty="0" smtClean="0"/>
          </a:p>
          <a:p>
            <a:r>
              <a:rPr lang="ru-RU" dirty="0" smtClean="0"/>
              <a:t>Перед </a:t>
            </a:r>
            <a:r>
              <a:rPr lang="ru-RU" dirty="0"/>
              <a:t>входом в парилку надет шляпу</a:t>
            </a:r>
            <a:r>
              <a:rPr lang="ru-RU" dirty="0" smtClean="0"/>
              <a:t>.</a:t>
            </a:r>
          </a:p>
          <a:p>
            <a:r>
              <a:rPr lang="ru-RU" dirty="0" smtClean="0"/>
              <a:t> </a:t>
            </a:r>
            <a:r>
              <a:rPr lang="ru-RU" dirty="0"/>
              <a:t>В парилке следует 5-7 минут находиться внизу или полежать на средней полке </a:t>
            </a:r>
            <a:endParaRPr lang="ru-RU" dirty="0" smtClean="0"/>
          </a:p>
          <a:p>
            <a:r>
              <a:rPr lang="ru-RU" dirty="0" smtClean="0"/>
              <a:t>Затем </a:t>
            </a:r>
            <a:r>
              <a:rPr lang="ru-RU" dirty="0"/>
              <a:t>отдохнуть в предбаннике 15-20 </a:t>
            </a:r>
            <a:r>
              <a:rPr lang="ru-RU" dirty="0" smtClean="0"/>
              <a:t>минут</a:t>
            </a:r>
          </a:p>
          <a:p>
            <a:r>
              <a:rPr lang="ru-RU" dirty="0" smtClean="0"/>
              <a:t> </a:t>
            </a:r>
            <a:r>
              <a:rPr lang="ru-RU" dirty="0"/>
              <a:t>Париться веником лучше на животе </a:t>
            </a:r>
            <a:endParaRPr lang="ru-RU" dirty="0" smtClean="0"/>
          </a:p>
          <a:p>
            <a:r>
              <a:rPr lang="ru-RU" dirty="0" smtClean="0"/>
              <a:t>Дышать </a:t>
            </a:r>
            <a:r>
              <a:rPr lang="ru-RU" dirty="0"/>
              <a:t>следует через нос </a:t>
            </a:r>
            <a:endParaRPr lang="ru-RU" dirty="0" smtClean="0"/>
          </a:p>
          <a:p>
            <a:r>
              <a:rPr lang="ru-RU" dirty="0" smtClean="0"/>
              <a:t>Плавать </a:t>
            </a:r>
            <a:r>
              <a:rPr lang="ru-RU" dirty="0"/>
              <a:t>в бассейне или выходить на снег рекомендуется между заходами в парилку, а не в конце банной процедуры</a:t>
            </a:r>
          </a:p>
        </p:txBody>
      </p:sp>
      <p:sp>
        <p:nvSpPr>
          <p:cNvPr id="3" name="Заголовок 2"/>
          <p:cNvSpPr>
            <a:spLocks noGrp="1"/>
          </p:cNvSpPr>
          <p:nvPr>
            <p:ph type="title"/>
          </p:nvPr>
        </p:nvSpPr>
        <p:spPr/>
        <p:txBody>
          <a:bodyPr>
            <a:normAutofit fontScale="90000"/>
          </a:bodyPr>
          <a:lstStyle/>
          <a:p>
            <a:r>
              <a:rPr lang="ru-RU" dirty="0" smtClean="0"/>
              <a:t>Правила проведения банных процедур .</a:t>
            </a:r>
            <a:endParaRPr lang="ru-RU" dirty="0"/>
          </a:p>
        </p:txBody>
      </p:sp>
    </p:spTree>
    <p:extLst>
      <p:ext uri="{BB962C8B-B14F-4D97-AF65-F5344CB8AC3E}">
        <p14:creationId xmlns:p14="http://schemas.microsoft.com/office/powerpoint/2010/main" val="132804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1700808"/>
            <a:ext cx="7408333" cy="4458808"/>
          </a:xfrm>
        </p:spPr>
        <p:txBody>
          <a:bodyPr>
            <a:normAutofit fontScale="92500"/>
          </a:bodyPr>
          <a:lstStyle/>
          <a:p>
            <a:r>
              <a:rPr lang="ru-RU" i="1" dirty="0">
                <a:latin typeface="Times New Roman" pitchFamily="18" charset="0"/>
                <a:cs typeface="Times New Roman" pitchFamily="18" charset="0"/>
              </a:rPr>
              <a:t>Банная процедура воздействует на организм многократно. Тепло, </a:t>
            </a:r>
            <a:r>
              <a:rPr lang="ru-RU" i="1" dirty="0" smtClean="0">
                <a:latin typeface="Times New Roman" pitchFamily="18" charset="0"/>
                <a:cs typeface="Times New Roman" pitchFamily="18" charset="0"/>
              </a:rPr>
              <a:t>вода,</a:t>
            </a:r>
            <a:r>
              <a:rPr lang="ru-RU" i="1" dirty="0">
                <a:latin typeface="Times New Roman" pitchFamily="18" charset="0"/>
                <a:cs typeface="Times New Roman" pitchFamily="18" charset="0"/>
              </a:rPr>
              <a:t> </a:t>
            </a:r>
            <a:r>
              <a:rPr lang="ru-RU" i="1" dirty="0" smtClean="0">
                <a:latin typeface="Times New Roman" pitchFamily="18" charset="0"/>
                <a:cs typeface="Times New Roman" pitchFamily="18" charset="0"/>
              </a:rPr>
              <a:t>пар, </a:t>
            </a:r>
            <a:r>
              <a:rPr lang="ru-RU" i="1" dirty="0">
                <a:latin typeface="Times New Roman" pitchFamily="18" charset="0"/>
                <a:cs typeface="Times New Roman" pitchFamily="18" charset="0"/>
              </a:rPr>
              <a:t>резкие изменения </a:t>
            </a:r>
            <a:r>
              <a:rPr lang="ru-RU" i="1" dirty="0" smtClean="0">
                <a:latin typeface="Times New Roman" pitchFamily="18" charset="0"/>
                <a:cs typeface="Times New Roman" pitchFamily="18" charset="0"/>
              </a:rPr>
              <a:t>температуры, массаж</a:t>
            </a:r>
            <a:r>
              <a:rPr lang="ru-RU" i="1" dirty="0">
                <a:latin typeface="Times New Roman" pitchFamily="18" charset="0"/>
                <a:cs typeface="Times New Roman" pitchFamily="18" charset="0"/>
              </a:rPr>
              <a:t> даже самый простой — всё это объединившись создаёт комплекс раздражителей, на которые организм отвечает соответствующими реакциями. </a:t>
            </a:r>
            <a:r>
              <a:rPr lang="ru-RU" i="1" dirty="0" smtClean="0">
                <a:latin typeface="Times New Roman" pitchFamily="18" charset="0"/>
                <a:cs typeface="Times New Roman" pitchFamily="18" charset="0"/>
              </a:rPr>
              <a:t>Кожа</a:t>
            </a:r>
            <a:r>
              <a:rPr lang="ru-RU" i="1" dirty="0">
                <a:latin typeface="Times New Roman" pitchFamily="18" charset="0"/>
                <a:cs typeface="Times New Roman" pitchFamily="18" charset="0"/>
              </a:rPr>
              <a:t> наливается </a:t>
            </a:r>
            <a:r>
              <a:rPr lang="ru-RU" i="1" dirty="0" smtClean="0">
                <a:latin typeface="Times New Roman" pitchFamily="18" charset="0"/>
                <a:cs typeface="Times New Roman" pitchFamily="18" charset="0"/>
              </a:rPr>
              <a:t>кровью, </a:t>
            </a:r>
            <a:r>
              <a:rPr lang="ru-RU" i="1" dirty="0">
                <a:latin typeface="Times New Roman" pitchFamily="18" charset="0"/>
                <a:cs typeface="Times New Roman" pitchFamily="18" charset="0"/>
              </a:rPr>
              <a:t>выделяет </a:t>
            </a:r>
            <a:r>
              <a:rPr lang="ru-RU" i="1" dirty="0" smtClean="0">
                <a:latin typeface="Times New Roman" pitchFamily="18" charset="0"/>
                <a:cs typeface="Times New Roman" pitchFamily="18" charset="0"/>
              </a:rPr>
              <a:t>пот</a:t>
            </a:r>
            <a:r>
              <a:rPr lang="ru-RU" i="1" dirty="0">
                <a:latin typeface="Times New Roman" pitchFamily="18" charset="0"/>
                <a:cs typeface="Times New Roman" pitchFamily="18" charset="0"/>
              </a:rPr>
              <a:t> через поры, выводит вредные вещества, освобождается от </a:t>
            </a:r>
            <a:r>
              <a:rPr lang="ru-RU" i="1" dirty="0" smtClean="0">
                <a:latin typeface="Times New Roman" pitchFamily="18" charset="0"/>
                <a:cs typeface="Times New Roman" pitchFamily="18" charset="0"/>
              </a:rPr>
              <a:t>жира, </a:t>
            </a:r>
            <a:r>
              <a:rPr lang="ru-RU" i="1" dirty="0" err="1" smtClean="0">
                <a:latin typeface="Times New Roman" pitchFamily="18" charset="0"/>
                <a:cs typeface="Times New Roman" pitchFamily="18" charset="0"/>
              </a:rPr>
              <a:t>слущенных</a:t>
            </a:r>
            <a:r>
              <a:rPr lang="ru-RU" i="1" dirty="0" smtClean="0">
                <a:latin typeface="Times New Roman" pitchFamily="18" charset="0"/>
                <a:cs typeface="Times New Roman" pitchFamily="18" charset="0"/>
              </a:rPr>
              <a:t> </a:t>
            </a:r>
            <a:r>
              <a:rPr lang="ru-RU" i="1" dirty="0">
                <a:latin typeface="Times New Roman" pitchFamily="18" charset="0"/>
                <a:cs typeface="Times New Roman" pitchFamily="18" charset="0"/>
              </a:rPr>
              <a:t>клеток. Под влиянием горячего </a:t>
            </a:r>
            <a:r>
              <a:rPr lang="ru-RU" i="1" dirty="0" smtClean="0">
                <a:latin typeface="Times New Roman" pitchFamily="18" charset="0"/>
                <a:cs typeface="Times New Roman" pitchFamily="18" charset="0"/>
              </a:rPr>
              <a:t>воздуха, </a:t>
            </a:r>
            <a:r>
              <a:rPr lang="ru-RU" i="1" dirty="0" err="1">
                <a:latin typeface="Times New Roman" pitchFamily="18" charset="0"/>
                <a:cs typeface="Times New Roman" pitchFamily="18" charset="0"/>
              </a:rPr>
              <a:t>похлёстывания</a:t>
            </a:r>
            <a:r>
              <a:rPr lang="ru-RU" i="1" dirty="0">
                <a:latin typeface="Times New Roman" pitchFamily="18" charset="0"/>
                <a:cs typeface="Times New Roman" pitchFamily="18" charset="0"/>
              </a:rPr>
              <a:t> </a:t>
            </a:r>
            <a:r>
              <a:rPr lang="ru-RU" i="1" dirty="0" smtClean="0">
                <a:latin typeface="Times New Roman" pitchFamily="18" charset="0"/>
                <a:cs typeface="Times New Roman" pitchFamily="18" charset="0"/>
              </a:rPr>
              <a:t>веником, </a:t>
            </a:r>
            <a:r>
              <a:rPr lang="ru-RU" i="1" dirty="0">
                <a:latin typeface="Times New Roman" pitchFamily="18" charset="0"/>
                <a:cs typeface="Times New Roman" pitchFamily="18" charset="0"/>
              </a:rPr>
              <a:t>поры расширяются, а от холода — сужаются, происходит эффективная </a:t>
            </a:r>
            <a:r>
              <a:rPr lang="ru-RU" i="1" dirty="0" smtClean="0">
                <a:latin typeface="Times New Roman" pitchFamily="18" charset="0"/>
                <a:cs typeface="Times New Roman" pitchFamily="18" charset="0"/>
              </a:rPr>
              <a:t>гимнастика</a:t>
            </a:r>
            <a:r>
              <a:rPr lang="ru-RU" i="1" dirty="0">
                <a:latin typeface="Times New Roman" pitchFamily="18" charset="0"/>
                <a:cs typeface="Times New Roman" pitchFamily="18" charset="0"/>
              </a:rPr>
              <a:t> кожи и сосудов. Вялая защитная реакция нашего организма расправляется, приобретает тонус</a:t>
            </a:r>
            <a:r>
              <a:rPr lang="ru-RU" i="1">
                <a:latin typeface="Times New Roman" pitchFamily="18" charset="0"/>
                <a:cs typeface="Times New Roman" pitchFamily="18" charset="0"/>
              </a:rPr>
              <a:t>, </a:t>
            </a:r>
            <a:r>
              <a:rPr lang="ru-RU" i="1" smtClean="0">
                <a:latin typeface="Times New Roman" pitchFamily="18" charset="0"/>
                <a:cs typeface="Times New Roman" pitchFamily="18" charset="0"/>
              </a:rPr>
              <a:t>молодеет</a:t>
            </a:r>
            <a:r>
              <a:rPr lang="ru-RU" i="1" baseline="3000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smtClean="0"/>
              <a:t>Влияние банных процедур на организм человека.</a:t>
            </a:r>
            <a:endParaRPr lang="ru-RU" dirty="0"/>
          </a:p>
        </p:txBody>
      </p:sp>
    </p:spTree>
    <p:extLst>
      <p:ext uri="{BB962C8B-B14F-4D97-AF65-F5344CB8AC3E}">
        <p14:creationId xmlns:p14="http://schemas.microsoft.com/office/powerpoint/2010/main" val="231983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0648"/>
            <a:ext cx="7408333" cy="5865515"/>
          </a:xfrm>
        </p:spPr>
        <p:txBody>
          <a:bodyPr>
            <a:noAutofit/>
          </a:bodyPr>
          <a:lstStyle/>
          <a:p>
            <a:r>
              <a:rPr lang="ru-RU" sz="2000" i="1" dirty="0">
                <a:solidFill>
                  <a:srgbClr val="002060"/>
                </a:solidFill>
                <a:latin typeface="Times New Roman" pitchFamily="18" charset="0"/>
                <a:cs typeface="Times New Roman" pitchFamily="18" charset="0"/>
              </a:rPr>
              <a:t>Баня – это незаменимое средство по уходу за кожей и телом, совмещающее в себе как гигиенические, так и лечебные функции. Издавна баня славилась великолепным оздоровительным средством, помогающим при многих заболеваниях. Польза бани не только в профилактике заболеваний и закаливания, но и как лечебное средство против множества простудных заболеваний, таких как грипп, насморк, бронхит, катар верхних дыхательных путей</a:t>
            </a:r>
            <a:r>
              <a:rPr lang="ru-RU" sz="2000" i="1" dirty="0" smtClean="0">
                <a:solidFill>
                  <a:srgbClr val="002060"/>
                </a:solidFill>
                <a:latin typeface="Times New Roman" pitchFamily="18" charset="0"/>
                <a:cs typeface="Times New Roman" pitchFamily="18" charset="0"/>
              </a:rPr>
              <a:t>.</a:t>
            </a:r>
            <a:r>
              <a:rPr lang="ru-RU" sz="2000" i="1" dirty="0">
                <a:solidFill>
                  <a:srgbClr val="002060"/>
                </a:solidFill>
                <a:latin typeface="Times New Roman" pitchFamily="18" charset="0"/>
                <a:cs typeface="Times New Roman" pitchFamily="18" charset="0"/>
              </a:rPr>
              <a:t/>
            </a:r>
            <a:br>
              <a:rPr lang="ru-RU" sz="2000" i="1" dirty="0">
                <a:solidFill>
                  <a:srgbClr val="002060"/>
                </a:solidFill>
                <a:latin typeface="Times New Roman" pitchFamily="18" charset="0"/>
                <a:cs typeface="Times New Roman" pitchFamily="18" charset="0"/>
              </a:rPr>
            </a:br>
            <a:r>
              <a:rPr lang="ru-RU" sz="2000" i="1" dirty="0">
                <a:solidFill>
                  <a:srgbClr val="002060"/>
                </a:solidFill>
                <a:latin typeface="Times New Roman" pitchFamily="18" charset="0"/>
                <a:cs typeface="Times New Roman" pitchFamily="18" charset="0"/>
              </a:rPr>
              <a:t>В переводе с латинского «баня» значит «изгоняющая хвори, боль и грусть». Польза бани заключается в том, что она способствует усилению кровообращения и активизации окислительных процессов организма и обмена веществ. Благодаря усиленному кровообращению в крови повышается уровень гемоглобина и количество эритроцитов. А усиленное потоотделение способствует выводу через кожу загрязнений и конечных продуктов обмена веществ</a:t>
            </a:r>
            <a:r>
              <a:rPr lang="ru-RU" sz="2000" i="1" dirty="0" smtClean="0">
                <a:solidFill>
                  <a:srgbClr val="002060"/>
                </a:solidFill>
                <a:latin typeface="Times New Roman" pitchFamily="18" charset="0"/>
                <a:cs typeface="Times New Roman" pitchFamily="18" charset="0"/>
              </a:rPr>
              <a:t>. За </a:t>
            </a:r>
            <a:r>
              <a:rPr lang="ru-RU" sz="2000" i="1" dirty="0">
                <a:solidFill>
                  <a:srgbClr val="002060"/>
                </a:solidFill>
                <a:latin typeface="Times New Roman" pitchFamily="18" charset="0"/>
                <a:cs typeface="Times New Roman" pitchFamily="18" charset="0"/>
              </a:rPr>
              <a:t>время пребывания в бане организм избавляется от 0,5-1л жидкости, при этом мужчины потеют больше, чем женщины. Усилить потоотделение можно при помощи самомассажа тела распаренным веником или жесткой мочалкой.</a:t>
            </a:r>
            <a:r>
              <a:rPr lang="ru-RU" sz="2000" dirty="0">
                <a:solidFill>
                  <a:srgbClr val="002060"/>
                </a:solidFill>
              </a:rPr>
              <a:t/>
            </a:r>
            <a:br>
              <a:rPr lang="ru-RU" sz="2000" dirty="0">
                <a:solidFill>
                  <a:srgbClr val="002060"/>
                </a:solidFill>
              </a:rPr>
            </a:br>
            <a:endParaRPr lang="ru-RU" sz="2000" dirty="0">
              <a:solidFill>
                <a:srgbClr val="002060"/>
              </a:solidFill>
            </a:endParaRPr>
          </a:p>
        </p:txBody>
      </p:sp>
    </p:spTree>
    <p:extLst>
      <p:ext uri="{BB962C8B-B14F-4D97-AF65-F5344CB8AC3E}">
        <p14:creationId xmlns:p14="http://schemas.microsoft.com/office/powerpoint/2010/main" val="3705888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Парная</a:t>
            </a:r>
          </a:p>
          <a:p>
            <a:r>
              <a:rPr lang="ru-RU" dirty="0" smtClean="0"/>
              <a:t>Массаж веником</a:t>
            </a:r>
          </a:p>
          <a:p>
            <a:r>
              <a:rPr lang="ru-RU" dirty="0" smtClean="0"/>
              <a:t>Маски для тела</a:t>
            </a:r>
          </a:p>
          <a:p>
            <a:r>
              <a:rPr lang="ru-RU" dirty="0" smtClean="0"/>
              <a:t>Бассейн </a:t>
            </a:r>
            <a:endParaRPr lang="ru-RU" dirty="0"/>
          </a:p>
        </p:txBody>
      </p:sp>
      <p:sp>
        <p:nvSpPr>
          <p:cNvPr id="3" name="Заголовок 2"/>
          <p:cNvSpPr>
            <a:spLocks noGrp="1"/>
          </p:cNvSpPr>
          <p:nvPr>
            <p:ph type="title"/>
          </p:nvPr>
        </p:nvSpPr>
        <p:spPr/>
        <p:txBody>
          <a:bodyPr>
            <a:normAutofit fontScale="90000"/>
          </a:bodyPr>
          <a:lstStyle/>
          <a:p>
            <a:r>
              <a:rPr lang="ru-RU" dirty="0"/>
              <a:t>Виды банных процедур</a:t>
            </a:r>
            <a:br>
              <a:rPr lang="ru-RU" dirty="0"/>
            </a:br>
            <a:endParaRPr lang="ru-RU" dirty="0"/>
          </a:p>
        </p:txBody>
      </p:sp>
    </p:spTree>
    <p:extLst>
      <p:ext uri="{BB962C8B-B14F-4D97-AF65-F5344CB8AC3E}">
        <p14:creationId xmlns:p14="http://schemas.microsoft.com/office/powerpoint/2010/main" val="3369707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467544" y="0"/>
            <a:ext cx="8229600" cy="1369360"/>
          </a:xfrm>
        </p:spPr>
        <p:txBody>
          <a:bodyPr/>
          <a:lstStyle/>
          <a:p>
            <a:r>
              <a:rPr lang="ru-RU" i="1" dirty="0" smtClean="0"/>
              <a:t>Парная процедура</a:t>
            </a:r>
            <a:endParaRPr lang="ru-RU" i="1" dirty="0"/>
          </a:p>
        </p:txBody>
      </p:sp>
    </p:spTree>
    <p:extLst>
      <p:ext uri="{BB962C8B-B14F-4D97-AF65-F5344CB8AC3E}">
        <p14:creationId xmlns:p14="http://schemas.microsoft.com/office/powerpoint/2010/main" val="2871361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908720"/>
            <a:ext cx="7408333" cy="5217443"/>
          </a:xfrm>
        </p:spPr>
        <p:txBody>
          <a:bodyPr>
            <a:normAutofit fontScale="85000" lnSpcReduction="20000"/>
          </a:bodyPr>
          <a:lstStyle/>
          <a:p>
            <a:pPr fontAlgn="base"/>
            <a:r>
              <a:rPr lang="ru-RU" i="1" dirty="0" smtClean="0">
                <a:latin typeface="Times New Roman" pitchFamily="18" charset="0"/>
                <a:cs typeface="Times New Roman" pitchFamily="18" charset="0"/>
              </a:rPr>
              <a:t>Самое </a:t>
            </a:r>
            <a:r>
              <a:rPr lang="ru-RU" i="1" dirty="0">
                <a:latin typeface="Times New Roman" pitchFamily="18" charset="0"/>
                <a:cs typeface="Times New Roman" pitchFamily="18" charset="0"/>
              </a:rPr>
              <a:t>жаркое и влажное место в бане. Температура воздуха там может достигать 60-70*С, а влажность – 60%. Парная – своеобразный </a:t>
            </a:r>
            <a:r>
              <a:rPr lang="ru-RU" i="1" dirty="0" err="1">
                <a:latin typeface="Times New Roman" pitchFamily="18" charset="0"/>
                <a:cs typeface="Times New Roman" pitchFamily="18" charset="0"/>
              </a:rPr>
              <a:t>кардиотренажер</a:t>
            </a:r>
            <a:r>
              <a:rPr lang="ru-RU" i="1" dirty="0">
                <a:latin typeface="Times New Roman" pitchFamily="18" charset="0"/>
                <a:cs typeface="Times New Roman" pitchFamily="18" charset="0"/>
              </a:rPr>
              <a:t>, там прогреваются больные суставы и расслабляются уставшие мышцы, а с потом выводятся шлаки и токсины.</a:t>
            </a:r>
          </a:p>
          <a:p>
            <a:pPr fontAlgn="base"/>
            <a:r>
              <a:rPr lang="ru-RU" i="1" dirty="0">
                <a:latin typeface="Times New Roman" pitchFamily="18" charset="0"/>
                <a:cs typeface="Times New Roman" pitchFamily="18" charset="0"/>
              </a:rPr>
              <a:t>При посещении парной нужно внимательно прислушиваться к организму и при малейшем дискомфорте покидать её. Головной убор — обязателен, как и снятие металлических украшений: сережек, цепочек, колец и т.д.</a:t>
            </a:r>
          </a:p>
          <a:p>
            <a:pPr fontAlgn="base"/>
            <a:r>
              <a:rPr lang="ru-RU" i="1" dirty="0">
                <a:latin typeface="Times New Roman" pitchFamily="18" charset="0"/>
                <a:cs typeface="Times New Roman" pitchFamily="18" charset="0"/>
              </a:rPr>
              <a:t>Первый заход в парную – подготовительный. Его цель: разогреть тело, заставить сердце учащенно биться и кровь быстрее циркулировать. Длительность – 4-7 минут. Наиболее эффективно получается разогреться в положении лежа, причем не статично, а переворачиваясь с боку на бок, со спины на </a:t>
            </a:r>
            <a:r>
              <a:rPr lang="ru-RU" i="1" dirty="0" smtClean="0">
                <a:latin typeface="Times New Roman" pitchFamily="18" charset="0"/>
                <a:cs typeface="Times New Roman" pitchFamily="18" charset="0"/>
              </a:rPr>
              <a:t>живот.</a:t>
            </a:r>
            <a:r>
              <a:rPr lang="ru-RU" i="1" dirty="0">
                <a:latin typeface="Times New Roman" pitchFamily="18" charset="0"/>
                <a:cs typeface="Times New Roman" pitchFamily="18" charset="0"/>
              </a:rPr>
              <a:t> После первого захода необходимо некоторое время посидеть-полежать в </a:t>
            </a:r>
            <a:r>
              <a:rPr lang="ru-RU" i="1" u="sng" dirty="0">
                <a:latin typeface="Times New Roman" pitchFamily="18" charset="0"/>
                <a:cs typeface="Times New Roman" pitchFamily="18" charset="0"/>
                <a:hlinkClick r:id="rId2"/>
              </a:rPr>
              <a:t>комнате отдыха бани, закутавшись в халат</a:t>
            </a:r>
            <a:r>
              <a:rPr lang="ru-RU" i="1" dirty="0">
                <a:latin typeface="Times New Roman" pitchFamily="18" charset="0"/>
                <a:cs typeface="Times New Roman" pitchFamily="18" charset="0"/>
              </a:rPr>
              <a:t>, а затем отправляться в моечную, чтобы смыть с себя грязь и пот.</a:t>
            </a:r>
          </a:p>
          <a:p>
            <a:pPr fontAlgn="base"/>
            <a:r>
              <a:rPr lang="ru-RU" i="1" dirty="0">
                <a:latin typeface="Times New Roman" pitchFamily="18" charset="0"/>
                <a:cs typeface="Times New Roman" pitchFamily="18" charset="0"/>
              </a:rPr>
              <a:t>Во время второго и третьего заходов можно позволить себе глубокий массаж всего тела веником.</a:t>
            </a:r>
          </a:p>
          <a:p>
            <a:pPr fontAlgn="base"/>
            <a:endParaRPr lang="ru-RU" dirty="0" smtClean="0"/>
          </a:p>
          <a:p>
            <a:pPr fontAlgn="base"/>
            <a:endParaRPr lang="ru-RU" dirty="0" smtClean="0"/>
          </a:p>
          <a:p>
            <a:pPr fontAlgn="base"/>
            <a:endParaRPr lang="ru-RU" dirty="0"/>
          </a:p>
          <a:p>
            <a:endParaRPr lang="ru-RU" dirty="0"/>
          </a:p>
        </p:txBody>
      </p:sp>
      <p:sp>
        <p:nvSpPr>
          <p:cNvPr id="3" name="Заголовок 2"/>
          <p:cNvSpPr>
            <a:spLocks noGrp="1"/>
          </p:cNvSpPr>
          <p:nvPr>
            <p:ph type="title"/>
          </p:nvPr>
        </p:nvSpPr>
        <p:spPr>
          <a:xfrm>
            <a:off x="899592" y="0"/>
            <a:ext cx="7416824" cy="764704"/>
          </a:xfrm>
        </p:spPr>
        <p:style>
          <a:lnRef idx="0">
            <a:schemeClr val="accent2"/>
          </a:lnRef>
          <a:fillRef idx="3">
            <a:schemeClr val="accent2"/>
          </a:fillRef>
          <a:effectRef idx="3">
            <a:schemeClr val="accent2"/>
          </a:effectRef>
          <a:fontRef idx="minor">
            <a:schemeClr val="lt1"/>
          </a:fontRef>
        </p:style>
        <p:txBody>
          <a:bodyPr>
            <a:normAutofit/>
          </a:bodyPr>
          <a:lstStyle/>
          <a:p>
            <a:r>
              <a:rPr lang="ru-RU" sz="3200" i="1" dirty="0" smtClean="0"/>
              <a:t>Парная процедура </a:t>
            </a:r>
            <a:endParaRPr lang="ru-RU" sz="3200" i="1" dirty="0"/>
          </a:p>
        </p:txBody>
      </p:sp>
    </p:spTree>
    <p:extLst>
      <p:ext uri="{BB962C8B-B14F-4D97-AF65-F5344CB8AC3E}">
        <p14:creationId xmlns:p14="http://schemas.microsoft.com/office/powerpoint/2010/main" val="324618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a:xfrm>
            <a:off x="17124" y="8531"/>
            <a:ext cx="8229600" cy="792088"/>
          </a:xfrm>
        </p:spPr>
        <p:txBody>
          <a:bodyPr/>
          <a:lstStyle/>
          <a:p>
            <a:r>
              <a:rPr lang="ru-RU"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Массаж веником</a:t>
            </a:r>
            <a:endParaRPr lang="ru-RU"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4141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836712"/>
            <a:ext cx="8208912" cy="5577483"/>
          </a:xfrm>
        </p:spPr>
        <p:txBody>
          <a:bodyPr>
            <a:normAutofit fontScale="55000" lnSpcReduction="20000"/>
          </a:bodyPr>
          <a:lstStyle/>
          <a:p>
            <a:pPr fontAlgn="base"/>
            <a:r>
              <a:rPr lang="ru-RU" sz="2500" i="1" u="sng" dirty="0" smtClean="0">
                <a:solidFill>
                  <a:srgbClr val="002060"/>
                </a:solidFill>
                <a:latin typeface="Times New Roman" pitchFamily="18" charset="0"/>
                <a:cs typeface="Times New Roman" pitchFamily="18" charset="0"/>
              </a:rPr>
              <a:t>Банный веник, как и парная, </a:t>
            </a:r>
            <a:r>
              <a:rPr lang="ru-RU" sz="2500" i="1" dirty="0" smtClean="0">
                <a:solidFill>
                  <a:srgbClr val="002060"/>
                </a:solidFill>
                <a:latin typeface="Times New Roman" pitchFamily="18" charset="0"/>
                <a:cs typeface="Times New Roman" pitchFamily="18" charset="0"/>
              </a:rPr>
              <a:t>прочно </a:t>
            </a:r>
            <a:r>
              <a:rPr lang="ru-RU" sz="2500" i="1" dirty="0">
                <a:solidFill>
                  <a:srgbClr val="002060"/>
                </a:solidFill>
                <a:latin typeface="Times New Roman" pitchFamily="18" charset="0"/>
                <a:cs typeface="Times New Roman" pitchFamily="18" charset="0"/>
              </a:rPr>
              <a:t>занимает место в ассоциативном ряду с баней. Массаж веником не рекомендуется делать в первый заход в парную. Вам сказочно повезет, если среди друзей и знакомых окажется человек – искушенный банщик.</a:t>
            </a:r>
          </a:p>
          <a:p>
            <a:pPr fontAlgn="base"/>
            <a:r>
              <a:rPr lang="ru-RU" sz="2500" i="1" dirty="0">
                <a:solidFill>
                  <a:srgbClr val="002060"/>
                </a:solidFill>
                <a:latin typeface="Times New Roman" pitchFamily="18" charset="0"/>
                <a:cs typeface="Times New Roman" pitchFamily="18" charset="0"/>
              </a:rPr>
              <a:t>Предварительно веник распаривается – опускает в горячую воду в запарник (деревянная емкость со специальной крышкой). Запаривают веник сразу по приходу в баню.</a:t>
            </a:r>
          </a:p>
          <a:p>
            <a:pPr fontAlgn="base"/>
            <a:r>
              <a:rPr lang="ru-RU" sz="2500" i="1" u="sng" dirty="0">
                <a:solidFill>
                  <a:srgbClr val="002060"/>
                </a:solidFill>
                <a:latin typeface="Times New Roman" pitchFamily="18" charset="0"/>
                <a:cs typeface="Times New Roman" pitchFamily="18" charset="0"/>
              </a:rPr>
              <a:t>Как и среди прочих видов массажа, работа над телом с помощью упругого подсушенного «букета» происходит в несколько приемов:</a:t>
            </a:r>
            <a:endParaRPr lang="ru-RU" sz="2500" i="1" dirty="0">
              <a:solidFill>
                <a:srgbClr val="002060"/>
              </a:solidFill>
              <a:latin typeface="Times New Roman" pitchFamily="18" charset="0"/>
              <a:cs typeface="Times New Roman" pitchFamily="18" charset="0"/>
            </a:endParaRPr>
          </a:p>
          <a:p>
            <a:pPr fontAlgn="base"/>
            <a:r>
              <a:rPr lang="ru-RU" sz="2500" i="1" dirty="0">
                <a:solidFill>
                  <a:srgbClr val="002060"/>
                </a:solidFill>
                <a:latin typeface="Times New Roman" pitchFamily="18" charset="0"/>
                <a:cs typeface="Times New Roman" pitchFamily="18" charset="0"/>
              </a:rPr>
              <a:t>Поглаживания и компресс.</a:t>
            </a:r>
          </a:p>
          <a:p>
            <a:pPr fontAlgn="base"/>
            <a:r>
              <a:rPr lang="ru-RU" sz="2500" i="1" dirty="0">
                <a:solidFill>
                  <a:srgbClr val="002060"/>
                </a:solidFill>
                <a:latin typeface="Times New Roman" pitchFamily="18" charset="0"/>
                <a:cs typeface="Times New Roman" pitchFamily="18" charset="0"/>
              </a:rPr>
              <a:t>Поглаживания начинают со ступней, постепенно поднимаясь к шее и захватывая руки, затем двигаются в обратном направлении. Веник, а лучше два, легко и плавно скользит по боковым поверхностям тела. Такая техника позволяет расслабиться и настроиться на более жесткие действия</a:t>
            </a:r>
            <a:r>
              <a:rPr lang="ru-RU" sz="2500" i="1" dirty="0" smtClean="0">
                <a:solidFill>
                  <a:srgbClr val="002060"/>
                </a:solidFill>
                <a:latin typeface="Times New Roman" pitchFamily="18" charset="0"/>
                <a:cs typeface="Times New Roman" pitchFamily="18" charset="0"/>
              </a:rPr>
              <a:t>.</a:t>
            </a:r>
            <a:r>
              <a:rPr lang="ru-RU" sz="2500" i="1" dirty="0">
                <a:solidFill>
                  <a:srgbClr val="002060"/>
                </a:solidFill>
                <a:latin typeface="Times New Roman" pitchFamily="18" charset="0"/>
                <a:cs typeface="Times New Roman" pitchFamily="18" charset="0"/>
              </a:rPr>
              <a:t> Поглаживания чередуются с компрессами – веником захватывается горячий воздух и плотно прижимается к пояснице, лопаткам, стопам и подколенным впадинам.</a:t>
            </a:r>
          </a:p>
          <a:p>
            <a:pPr fontAlgn="base"/>
            <a:r>
              <a:rPr lang="ru-RU" sz="2500" i="1" dirty="0">
                <a:solidFill>
                  <a:srgbClr val="002060"/>
                </a:solidFill>
                <a:latin typeface="Times New Roman" pitchFamily="18" charset="0"/>
                <a:cs typeface="Times New Roman" pitchFamily="18" charset="0"/>
              </a:rPr>
              <a:t>Подстегивание и похлестывание.</a:t>
            </a:r>
          </a:p>
          <a:p>
            <a:pPr fontAlgn="base"/>
            <a:r>
              <a:rPr lang="ru-RU" sz="2500" i="1" dirty="0">
                <a:solidFill>
                  <a:srgbClr val="002060"/>
                </a:solidFill>
                <a:latin typeface="Times New Roman" pitchFamily="18" charset="0"/>
                <a:cs typeface="Times New Roman" pitchFamily="18" charset="0"/>
              </a:rPr>
              <a:t>Быстрыми и легкими движениями веник ударяет по телу. Направление движений от спины к пояснице, ягодицам, ногам и стопам. Переднюю поверхность стегают также – сверху вниз. Подстегивания чередуются с поглаживаниями и продолжаются не более 2-х минут.</a:t>
            </a:r>
          </a:p>
          <a:p>
            <a:pPr fontAlgn="base"/>
            <a:r>
              <a:rPr lang="ru-RU" sz="2500" i="1" dirty="0">
                <a:solidFill>
                  <a:srgbClr val="002060"/>
                </a:solidFill>
                <a:latin typeface="Times New Roman" pitchFamily="18" charset="0"/>
                <a:cs typeface="Times New Roman" pitchFamily="18" charset="0"/>
              </a:rPr>
              <a:t>Похлестывания очень похожи на </a:t>
            </a:r>
            <a:r>
              <a:rPr lang="ru-RU" sz="2500" i="1" dirty="0" smtClean="0">
                <a:solidFill>
                  <a:srgbClr val="002060"/>
                </a:solidFill>
                <a:latin typeface="Times New Roman" pitchFamily="18" charset="0"/>
                <a:cs typeface="Times New Roman" pitchFamily="18" charset="0"/>
              </a:rPr>
              <a:t>венечные </a:t>
            </a:r>
            <a:r>
              <a:rPr lang="ru-RU" sz="2500" i="1" dirty="0">
                <a:solidFill>
                  <a:srgbClr val="002060"/>
                </a:solidFill>
                <a:latin typeface="Times New Roman" pitchFamily="18" charset="0"/>
                <a:cs typeface="Times New Roman" pitchFamily="18" charset="0"/>
              </a:rPr>
              <a:t>компрессы, с той разницей, что горячий воздух не прижимается к телу, а им производится 2-3 скользящих удара.</a:t>
            </a:r>
          </a:p>
          <a:p>
            <a:pPr fontAlgn="base"/>
            <a:r>
              <a:rPr lang="ru-RU" sz="2500" i="1" dirty="0">
                <a:solidFill>
                  <a:srgbClr val="002060"/>
                </a:solidFill>
                <a:latin typeface="Times New Roman" pitchFamily="18" charset="0"/>
                <a:cs typeface="Times New Roman" pitchFamily="18" charset="0"/>
              </a:rPr>
              <a:t>Похлопывание.</a:t>
            </a:r>
          </a:p>
          <a:p>
            <a:pPr fontAlgn="base"/>
            <a:r>
              <a:rPr lang="ru-RU" sz="2500" i="1" dirty="0">
                <a:solidFill>
                  <a:srgbClr val="002060"/>
                </a:solidFill>
                <a:latin typeface="Times New Roman" pitchFamily="18" charset="0"/>
                <a:cs typeface="Times New Roman" pitchFamily="18" charset="0"/>
              </a:rPr>
              <a:t>На взгляд дилетанта похлопывание ничем не отличается от похлестывания. Однако, лежа на </a:t>
            </a:r>
            <a:r>
              <a:rPr lang="ru-RU" sz="2500" i="1" dirty="0" smtClean="0">
                <a:solidFill>
                  <a:srgbClr val="002060"/>
                </a:solidFill>
                <a:latin typeface="Times New Roman" pitchFamily="18" charset="0"/>
                <a:cs typeface="Times New Roman" pitchFamily="18" charset="0"/>
              </a:rPr>
              <a:t>полке </a:t>
            </a:r>
            <a:r>
              <a:rPr lang="ru-RU" sz="2500" i="1" dirty="0">
                <a:solidFill>
                  <a:srgbClr val="002060"/>
                </a:solidFill>
                <a:latin typeface="Times New Roman" pitchFamily="18" charset="0"/>
                <a:cs typeface="Times New Roman" pitchFamily="18" charset="0"/>
              </a:rPr>
              <a:t>в парной, вы буквально «на своей шкуре» почувствуете различие: горячий воздух равномерными ударами «пригвождается» к месту приложения веника.</a:t>
            </a:r>
          </a:p>
          <a:p>
            <a:pPr fontAlgn="base"/>
            <a:r>
              <a:rPr lang="ru-RU" sz="2500" i="1" dirty="0">
                <a:solidFill>
                  <a:srgbClr val="002060"/>
                </a:solidFill>
                <a:latin typeface="Times New Roman" pitchFamily="18" charset="0"/>
                <a:cs typeface="Times New Roman" pitchFamily="18" charset="0"/>
              </a:rPr>
              <a:t>Растирание.</a:t>
            </a:r>
          </a:p>
          <a:p>
            <a:pPr fontAlgn="base"/>
            <a:r>
              <a:rPr lang="ru-RU" sz="2500" i="1" dirty="0">
                <a:solidFill>
                  <a:srgbClr val="002060"/>
                </a:solidFill>
                <a:latin typeface="Times New Roman" pitchFamily="18" charset="0"/>
                <a:cs typeface="Times New Roman" pitchFamily="18" charset="0"/>
              </a:rPr>
              <a:t>Этим приемом обычно завершают массаж: уже довольно потрепанный веник прижимают к телу и свободной рукой через листву растирают кожу.</a:t>
            </a:r>
          </a:p>
          <a:p>
            <a:pPr fontAlgn="base"/>
            <a:r>
              <a:rPr lang="ru-RU" sz="2500" i="1" dirty="0">
                <a:solidFill>
                  <a:srgbClr val="002060"/>
                </a:solidFill>
                <a:latin typeface="Times New Roman" pitchFamily="18" charset="0"/>
                <a:cs typeface="Times New Roman" pitchFamily="18" charset="0"/>
              </a:rPr>
              <a:t>Есть еще один массажный прием, с помощью которого лечат суставы и мышцы, припарка. Суть этого метода заключается в том, что веником нагоняют жар к телу, затем прижимают его к коже, а сверху накрывают другим веником. Продолжается припарка недолго – 10-20 секунд.</a:t>
            </a:r>
          </a:p>
          <a:p>
            <a:endParaRPr lang="ru-RU" dirty="0">
              <a:solidFill>
                <a:srgbClr val="002060"/>
              </a:solidFill>
            </a:endParaRPr>
          </a:p>
        </p:txBody>
      </p:sp>
      <p:sp>
        <p:nvSpPr>
          <p:cNvPr id="3" name="Заголовок 2"/>
          <p:cNvSpPr>
            <a:spLocks noGrp="1"/>
          </p:cNvSpPr>
          <p:nvPr>
            <p:ph type="title"/>
          </p:nvPr>
        </p:nvSpPr>
        <p:spPr>
          <a:xfrm>
            <a:off x="395536" y="188640"/>
            <a:ext cx="8229600" cy="570392"/>
          </a:xfrm>
        </p:spPr>
        <p:style>
          <a:lnRef idx="0">
            <a:schemeClr val="accent1"/>
          </a:lnRef>
          <a:fillRef idx="3">
            <a:schemeClr val="accent1"/>
          </a:fillRef>
          <a:effectRef idx="3">
            <a:schemeClr val="accent1"/>
          </a:effectRef>
          <a:fontRef idx="minor">
            <a:schemeClr val="lt1"/>
          </a:fontRef>
        </p:style>
        <p:txBody>
          <a:bodyPr>
            <a:normAutofit/>
          </a:bodyPr>
          <a:lstStyle/>
          <a:p>
            <a:r>
              <a:rPr lang="ru-RU" sz="2800" dirty="0" smtClean="0"/>
              <a:t>Массаж </a:t>
            </a:r>
            <a:endParaRPr lang="ru-RU" sz="2800" dirty="0"/>
          </a:p>
        </p:txBody>
      </p:sp>
    </p:spTree>
    <p:extLst>
      <p:ext uri="{BB962C8B-B14F-4D97-AF65-F5344CB8AC3E}">
        <p14:creationId xmlns:p14="http://schemas.microsoft.com/office/powerpoint/2010/main" val="503620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142"/>
            <a:ext cx="9144000" cy="6934142"/>
          </a:xfrm>
        </p:spPr>
      </p:pic>
      <p:sp>
        <p:nvSpPr>
          <p:cNvPr id="3" name="Заголовок 2"/>
          <p:cNvSpPr>
            <a:spLocks noGrp="1"/>
          </p:cNvSpPr>
          <p:nvPr>
            <p:ph type="title"/>
          </p:nvPr>
        </p:nvSpPr>
        <p:spPr/>
        <p:txBody>
          <a:bodyPr/>
          <a:lstStyle/>
          <a:p>
            <a:r>
              <a:rPr lang="ru-RU" dirty="0" smtClean="0"/>
              <a:t>Маски для тела </a:t>
            </a:r>
            <a:endParaRPr lang="ru-RU" dirty="0"/>
          </a:p>
        </p:txBody>
      </p:sp>
    </p:spTree>
    <p:extLst>
      <p:ext uri="{BB962C8B-B14F-4D97-AF65-F5344CB8AC3E}">
        <p14:creationId xmlns:p14="http://schemas.microsoft.com/office/powerpoint/2010/main" val="3661855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980728"/>
            <a:ext cx="7804389" cy="5544616"/>
          </a:xfrm>
        </p:spPr>
        <p:txBody>
          <a:bodyPr>
            <a:normAutofit fontScale="40000" lnSpcReduction="20000"/>
          </a:bodyPr>
          <a:lstStyle/>
          <a:p>
            <a:pPr fontAlgn="base"/>
            <a:r>
              <a:rPr lang="ru-RU" sz="3400" i="1" dirty="0">
                <a:latin typeface="Times New Roman" pitchFamily="18" charset="0"/>
                <a:cs typeface="Times New Roman" pitchFamily="18" charset="0"/>
              </a:rPr>
              <a:t>Любая женщина знает, что наибольший эффект от применения масок достигается их наложением на чистую кожу с раскрытыми порами. Поэтому традиции ухаживать за кожей лица и тела в бане насчитывается не один десяток лет.</a:t>
            </a:r>
          </a:p>
          <a:p>
            <a:pPr fontAlgn="base"/>
            <a:r>
              <a:rPr lang="ru-RU" sz="3400" i="1" u="sng" dirty="0">
                <a:latin typeface="Times New Roman" pitchFamily="18" charset="0"/>
                <a:cs typeface="Times New Roman" pitchFamily="18" charset="0"/>
              </a:rPr>
              <a:t>По воздействию на кожу маски подразделяются на</a:t>
            </a:r>
            <a:r>
              <a:rPr lang="ru-RU" sz="3400" i="1" u="sng" dirty="0" smtClean="0">
                <a:latin typeface="Times New Roman" pitchFamily="18" charset="0"/>
                <a:cs typeface="Times New Roman" pitchFamily="18" charset="0"/>
              </a:rPr>
              <a:t>:</a:t>
            </a:r>
          </a:p>
          <a:p>
            <a:pPr fontAlgn="base"/>
            <a:endParaRPr lang="ru-RU" sz="3400" i="1" dirty="0">
              <a:latin typeface="Times New Roman" pitchFamily="18" charset="0"/>
              <a:cs typeface="Times New Roman" pitchFamily="18" charset="0"/>
            </a:endParaRPr>
          </a:p>
          <a:p>
            <a:pPr fontAlgn="base"/>
            <a:r>
              <a:rPr lang="ru-RU" sz="3400" i="1" dirty="0" err="1">
                <a:latin typeface="Times New Roman" pitchFamily="18" charset="0"/>
                <a:cs typeface="Times New Roman" pitchFamily="18" charset="0"/>
              </a:rPr>
              <a:t>Потонагоняющие</a:t>
            </a:r>
            <a:r>
              <a:rPr lang="ru-RU" sz="3400" i="1" dirty="0" smtClean="0">
                <a:latin typeface="Times New Roman" pitchFamily="18" charset="0"/>
                <a:cs typeface="Times New Roman" pitchFamily="18" charset="0"/>
              </a:rPr>
              <a:t>;</a:t>
            </a:r>
          </a:p>
          <a:p>
            <a:pPr fontAlgn="base"/>
            <a:endParaRPr lang="ru-RU" sz="3400" i="1" dirty="0">
              <a:latin typeface="Times New Roman" pitchFamily="18" charset="0"/>
              <a:cs typeface="Times New Roman" pitchFamily="18" charset="0"/>
            </a:endParaRPr>
          </a:p>
          <a:p>
            <a:pPr fontAlgn="base"/>
            <a:r>
              <a:rPr lang="ru-RU" sz="3400" i="1" dirty="0">
                <a:latin typeface="Times New Roman" pitchFamily="18" charset="0"/>
                <a:cs typeface="Times New Roman" pitchFamily="18" charset="0"/>
              </a:rPr>
              <a:t>Очищающие</a:t>
            </a:r>
            <a:r>
              <a:rPr lang="ru-RU" sz="3400" i="1" dirty="0" smtClean="0">
                <a:latin typeface="Times New Roman" pitchFamily="18" charset="0"/>
                <a:cs typeface="Times New Roman" pitchFamily="18" charset="0"/>
              </a:rPr>
              <a:t>;</a:t>
            </a:r>
          </a:p>
          <a:p>
            <a:pPr fontAlgn="base"/>
            <a:endParaRPr lang="ru-RU" sz="3400" i="1" dirty="0">
              <a:latin typeface="Times New Roman" pitchFamily="18" charset="0"/>
              <a:cs typeface="Times New Roman" pitchFamily="18" charset="0"/>
            </a:endParaRPr>
          </a:p>
          <a:p>
            <a:pPr fontAlgn="base"/>
            <a:r>
              <a:rPr lang="ru-RU" sz="3400" i="1" dirty="0">
                <a:latin typeface="Times New Roman" pitchFamily="18" charset="0"/>
                <a:cs typeface="Times New Roman" pitchFamily="18" charset="0"/>
              </a:rPr>
              <a:t>Питательные</a:t>
            </a:r>
            <a:r>
              <a:rPr lang="ru-RU" sz="3400" i="1" dirty="0" smtClean="0">
                <a:latin typeface="Times New Roman" pitchFamily="18" charset="0"/>
                <a:cs typeface="Times New Roman" pitchFamily="18" charset="0"/>
              </a:rPr>
              <a:t>;</a:t>
            </a:r>
          </a:p>
          <a:p>
            <a:pPr fontAlgn="base"/>
            <a:endParaRPr lang="ru-RU" sz="3400" i="1" dirty="0">
              <a:latin typeface="Times New Roman" pitchFamily="18" charset="0"/>
              <a:cs typeface="Times New Roman" pitchFamily="18" charset="0"/>
            </a:endParaRPr>
          </a:p>
          <a:p>
            <a:pPr fontAlgn="base"/>
            <a:r>
              <a:rPr lang="ru-RU" sz="3400" i="1" dirty="0">
                <a:latin typeface="Times New Roman" pitchFamily="18" charset="0"/>
                <a:cs typeface="Times New Roman" pitchFamily="18" charset="0"/>
              </a:rPr>
              <a:t>Увлажняющие</a:t>
            </a:r>
            <a:r>
              <a:rPr lang="ru-RU" sz="3400" i="1" dirty="0" smtClean="0">
                <a:latin typeface="Times New Roman" pitchFamily="18" charset="0"/>
                <a:cs typeface="Times New Roman" pitchFamily="18" charset="0"/>
              </a:rPr>
              <a:t>.</a:t>
            </a:r>
          </a:p>
          <a:p>
            <a:pPr fontAlgn="base"/>
            <a:endParaRPr lang="ru-RU" sz="3400" i="1" dirty="0">
              <a:latin typeface="Times New Roman" pitchFamily="18" charset="0"/>
              <a:cs typeface="Times New Roman" pitchFamily="18" charset="0"/>
            </a:endParaRPr>
          </a:p>
          <a:p>
            <a:pPr fontAlgn="base"/>
            <a:r>
              <a:rPr lang="ru-RU" sz="3400" i="1" dirty="0">
                <a:latin typeface="Times New Roman" pitchFamily="18" charset="0"/>
                <a:cs typeface="Times New Roman" pitchFamily="18" charset="0"/>
              </a:rPr>
              <a:t>Очень важно соблюдать </a:t>
            </a:r>
            <a:r>
              <a:rPr lang="ru-RU" sz="3400" i="1" dirty="0" smtClean="0">
                <a:latin typeface="Times New Roman" pitchFamily="18" charset="0"/>
                <a:cs typeface="Times New Roman" pitchFamily="18" charset="0"/>
              </a:rPr>
              <a:t>правильную </a:t>
            </a:r>
            <a:r>
              <a:rPr lang="ru-RU" sz="3400" i="1" dirty="0">
                <a:latin typeface="Times New Roman" pitchFamily="18" charset="0"/>
                <a:cs typeface="Times New Roman" pitchFamily="18" charset="0"/>
              </a:rPr>
              <a:t>очередность в использовании масок, чтобы результат от их применения только нарастал.</a:t>
            </a:r>
          </a:p>
          <a:p>
            <a:pPr fontAlgn="base"/>
            <a:r>
              <a:rPr lang="ru-RU" sz="3400" i="1" dirty="0">
                <a:latin typeface="Times New Roman" pitchFamily="18" charset="0"/>
                <a:cs typeface="Times New Roman" pitchFamily="18" charset="0"/>
              </a:rPr>
              <a:t>Маски наносятся на тело в перерывах между заходами в парную. В первую очередь используют </a:t>
            </a:r>
            <a:r>
              <a:rPr lang="ru-RU" sz="3400" i="1" dirty="0" err="1">
                <a:latin typeface="Times New Roman" pitchFamily="18" charset="0"/>
                <a:cs typeface="Times New Roman" pitchFamily="18" charset="0"/>
              </a:rPr>
              <a:t>потонагоняющую</a:t>
            </a:r>
            <a:r>
              <a:rPr lang="ru-RU" sz="3400" i="1" dirty="0">
                <a:latin typeface="Times New Roman" pitchFamily="18" charset="0"/>
                <a:cs typeface="Times New Roman" pitchFamily="18" charset="0"/>
              </a:rPr>
              <a:t> маску: смешивает в равных пропорциях мед и соль, и равномерно размазываем полученную массу по телу. Результат не заставит себя ждать: процесс естественного потоотделения усиливается, а вместе с потом организм навсегда покидают токсины и шлаки.</a:t>
            </a:r>
          </a:p>
          <a:p>
            <a:pPr fontAlgn="base"/>
            <a:r>
              <a:rPr lang="ru-RU" sz="3400" i="1" dirty="0">
                <a:latin typeface="Times New Roman" pitchFamily="18" charset="0"/>
                <a:cs typeface="Times New Roman" pitchFamily="18" charset="0"/>
              </a:rPr>
              <a:t>Пропотев хорошенько самое время применить самодельный </a:t>
            </a:r>
            <a:r>
              <a:rPr lang="ru-RU" sz="3400" i="1" dirty="0" err="1">
                <a:latin typeface="Times New Roman" pitchFamily="18" charset="0"/>
                <a:cs typeface="Times New Roman" pitchFamily="18" charset="0"/>
              </a:rPr>
              <a:t>скраб</a:t>
            </a:r>
            <a:r>
              <a:rPr lang="ru-RU" sz="3400" i="1" dirty="0">
                <a:latin typeface="Times New Roman" pitchFamily="18" charset="0"/>
                <a:cs typeface="Times New Roman" pitchFamily="18" charset="0"/>
              </a:rPr>
              <a:t>. Отмершие чешуйки кожи уже распарились и осталось их только «отскрести» и смыть.</a:t>
            </a:r>
          </a:p>
          <a:p>
            <a:pPr fontAlgn="base"/>
            <a:r>
              <a:rPr lang="ru-RU" sz="3400" i="1" dirty="0">
                <a:latin typeface="Times New Roman" pitchFamily="18" charset="0"/>
                <a:cs typeface="Times New Roman" pitchFamily="18" charset="0"/>
              </a:rPr>
              <a:t>В состав </a:t>
            </a:r>
            <a:r>
              <a:rPr lang="ru-RU" sz="3400" i="1" dirty="0" err="1">
                <a:latin typeface="Times New Roman" pitchFamily="18" charset="0"/>
                <a:cs typeface="Times New Roman" pitchFamily="18" charset="0"/>
              </a:rPr>
              <a:t>скраба</a:t>
            </a:r>
            <a:r>
              <a:rPr lang="ru-RU" sz="3400" i="1" dirty="0">
                <a:latin typeface="Times New Roman" pitchFamily="18" charset="0"/>
                <a:cs typeface="Times New Roman" pitchFamily="18" charset="0"/>
              </a:rPr>
              <a:t> в качестве основного ингредиента входят вещества с крошкой: кофейная гуща, сахарный песок, молотая скорлупа орехов и др. Для вязкости мелких частичек берется молоко, сливки или йогурт. Можно и мед, но помним про аллергию!</a:t>
            </a:r>
          </a:p>
          <a:p>
            <a:pPr fontAlgn="base"/>
            <a:r>
              <a:rPr lang="ru-RU" sz="3400" i="1" dirty="0">
                <a:latin typeface="Times New Roman" pitchFamily="18" charset="0"/>
                <a:cs typeface="Times New Roman" pitchFamily="18" charset="0"/>
              </a:rPr>
              <a:t>После того, вы очистили кожу можно побаловать её: пришло время питания и увлажнения. Какую именно сделать маску – решать вам. В их состав обычно сходят сезонные фрукты, поэтому исходите из наличия необходимых компонентов и простоты рецептуры</a:t>
            </a:r>
          </a:p>
          <a:p>
            <a:endParaRPr lang="ru-RU" dirty="0"/>
          </a:p>
        </p:txBody>
      </p:sp>
      <p:sp>
        <p:nvSpPr>
          <p:cNvPr id="3" name="Заголовок 2"/>
          <p:cNvSpPr>
            <a:spLocks noGrp="1"/>
          </p:cNvSpPr>
          <p:nvPr>
            <p:ph type="title"/>
          </p:nvPr>
        </p:nvSpPr>
        <p:spPr>
          <a:xfrm>
            <a:off x="457200" y="116632"/>
            <a:ext cx="8229600" cy="576064"/>
          </a:xfrm>
        </p:spPr>
        <p:style>
          <a:lnRef idx="0">
            <a:schemeClr val="accent2"/>
          </a:lnRef>
          <a:fillRef idx="3">
            <a:schemeClr val="accent2"/>
          </a:fillRef>
          <a:effectRef idx="3">
            <a:schemeClr val="accent2"/>
          </a:effectRef>
          <a:fontRef idx="minor">
            <a:schemeClr val="lt1"/>
          </a:fontRef>
        </p:style>
        <p:txBody>
          <a:bodyPr>
            <a:normAutofit/>
          </a:bodyPr>
          <a:lstStyle/>
          <a:p>
            <a:r>
              <a:rPr lang="ru-RU" sz="2800" dirty="0" smtClean="0"/>
              <a:t>Маски для тела </a:t>
            </a:r>
            <a:endParaRPr lang="ru-RU" sz="2800" dirty="0"/>
          </a:p>
        </p:txBody>
      </p:sp>
    </p:spTree>
    <p:extLst>
      <p:ext uri="{BB962C8B-B14F-4D97-AF65-F5344CB8AC3E}">
        <p14:creationId xmlns:p14="http://schemas.microsoft.com/office/powerpoint/2010/main" val="2135958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p:txBody>
          <a:bodyPr/>
          <a:lstStyle/>
          <a:p>
            <a:r>
              <a:rPr lang="ru-RU" dirty="0" smtClean="0"/>
              <a:t> </a:t>
            </a:r>
            <a:endParaRPr lang="ru-RU" dirty="0"/>
          </a:p>
        </p:txBody>
      </p:sp>
    </p:spTree>
    <p:extLst>
      <p:ext uri="{BB962C8B-B14F-4D97-AF65-F5344CB8AC3E}">
        <p14:creationId xmlns:p14="http://schemas.microsoft.com/office/powerpoint/2010/main" val="118604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57063" cy="6858000"/>
          </a:xfrm>
        </p:spPr>
      </p:pic>
    </p:spTree>
    <p:extLst>
      <p:ext uri="{BB962C8B-B14F-4D97-AF65-F5344CB8AC3E}">
        <p14:creationId xmlns:p14="http://schemas.microsoft.com/office/powerpoint/2010/main" val="1901387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p:txBody>
          <a:bodyPr/>
          <a:lstStyle/>
          <a:p>
            <a:r>
              <a:rPr lang="ru-RU" i="1" dirty="0" smtClean="0"/>
              <a:t>Бассейн</a:t>
            </a:r>
            <a:endParaRPr lang="ru-RU" i="1" dirty="0"/>
          </a:p>
        </p:txBody>
      </p:sp>
    </p:spTree>
    <p:extLst>
      <p:ext uri="{BB962C8B-B14F-4D97-AF65-F5344CB8AC3E}">
        <p14:creationId xmlns:p14="http://schemas.microsoft.com/office/powerpoint/2010/main" val="3384792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844824"/>
            <a:ext cx="7408333" cy="4281339"/>
          </a:xfrm>
        </p:spPr>
        <p:txBody>
          <a:bodyPr>
            <a:noAutofit/>
          </a:bodyPr>
          <a:lstStyle/>
          <a:p>
            <a:r>
              <a:rPr lang="ru-RU" sz="1800" i="1" dirty="0">
                <a:solidFill>
                  <a:schemeClr val="tx1"/>
                </a:solidFill>
                <a:latin typeface="Times New Roman" pitchFamily="18" charset="0"/>
                <a:cs typeface="Times New Roman" pitchFamily="18" charset="0"/>
              </a:rPr>
              <a:t>Баня является важнейшим стимулятором белкового обмена, способствующий усваиванию жиров, белков, углеводов и минеральных веществ. Помимо этого горячий воздух стимулирует учащенное дыхание, тренируя, таким образом, дыхательную систему.</a:t>
            </a:r>
            <a:br>
              <a:rPr lang="ru-RU" sz="1800" i="1" dirty="0">
                <a:solidFill>
                  <a:schemeClr val="tx1"/>
                </a:solidFill>
                <a:latin typeface="Times New Roman" pitchFamily="18" charset="0"/>
                <a:cs typeface="Times New Roman" pitchFamily="18" charset="0"/>
              </a:rPr>
            </a:br>
            <a:r>
              <a:rPr lang="ru-RU" sz="1800" i="1" dirty="0">
                <a:solidFill>
                  <a:schemeClr val="tx1"/>
                </a:solidFill>
                <a:latin typeface="Times New Roman" pitchFamily="18" charset="0"/>
                <a:cs typeface="Times New Roman" pitchFamily="18" charset="0"/>
              </a:rPr>
              <a:t/>
            </a:r>
            <a:br>
              <a:rPr lang="ru-RU" sz="1800" i="1" dirty="0">
                <a:solidFill>
                  <a:schemeClr val="tx1"/>
                </a:solidFill>
                <a:latin typeface="Times New Roman" pitchFamily="18" charset="0"/>
                <a:cs typeface="Times New Roman" pitchFamily="18" charset="0"/>
              </a:rPr>
            </a:br>
            <a:r>
              <a:rPr lang="ru-RU" sz="1800" i="1" dirty="0">
                <a:solidFill>
                  <a:schemeClr val="tx1"/>
                </a:solidFill>
                <a:latin typeface="Times New Roman" pitchFamily="18" charset="0"/>
                <a:cs typeface="Times New Roman" pitchFamily="18" charset="0"/>
              </a:rPr>
              <a:t>Также благодаря высокой температуре воздуха в парной повышается эластичность мышечной ткани и подвижность суставов. А полезные свойства парной можно перечислять бесконечно: снимает усталость и мышечную боль после тренировок, способствует восстановление нервной системы и снижению веса.</a:t>
            </a:r>
            <a:br>
              <a:rPr lang="ru-RU" sz="1800" i="1" dirty="0">
                <a:solidFill>
                  <a:schemeClr val="tx1"/>
                </a:solidFill>
                <a:latin typeface="Times New Roman" pitchFamily="18" charset="0"/>
                <a:cs typeface="Times New Roman" pitchFamily="18" charset="0"/>
              </a:rPr>
            </a:br>
            <a:r>
              <a:rPr lang="ru-RU" sz="1800" i="1" dirty="0">
                <a:solidFill>
                  <a:schemeClr val="tx1"/>
                </a:solidFill>
                <a:latin typeface="Times New Roman" pitchFamily="18" charset="0"/>
                <a:cs typeface="Times New Roman" pitchFamily="18" charset="0"/>
              </a:rPr>
              <a:t/>
            </a:r>
            <a:br>
              <a:rPr lang="ru-RU" sz="1800" i="1" dirty="0">
                <a:solidFill>
                  <a:schemeClr val="tx1"/>
                </a:solidFill>
                <a:latin typeface="Times New Roman" pitchFamily="18" charset="0"/>
                <a:cs typeface="Times New Roman" pitchFamily="18" charset="0"/>
              </a:rPr>
            </a:br>
            <a:r>
              <a:rPr lang="ru-RU" sz="1800" i="1" dirty="0">
                <a:solidFill>
                  <a:schemeClr val="tx1"/>
                </a:solidFill>
                <a:latin typeface="Times New Roman" pitchFamily="18" charset="0"/>
                <a:cs typeface="Times New Roman" pitchFamily="18" charset="0"/>
              </a:rPr>
              <a:t>Но польза бани не только в гигиенической и оздоровительной функции, она также обладает и косметическими свойствами. Пар и потоотделение способствуют удалению омертвевших клеток и загрязнений из пор. А прилив крови к кожи улучшает её внешний вид и цвет.</a:t>
            </a:r>
            <a:br>
              <a:rPr lang="ru-RU" sz="1800" i="1" dirty="0">
                <a:solidFill>
                  <a:schemeClr val="tx1"/>
                </a:solidFill>
                <a:latin typeface="Times New Roman" pitchFamily="18" charset="0"/>
                <a:cs typeface="Times New Roman" pitchFamily="18" charset="0"/>
              </a:rPr>
            </a:br>
            <a:endParaRPr lang="ru-RU" sz="1800" i="1"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ru-RU" dirty="0"/>
              <a:t>Польза бани. Оздоровительный эффект</a:t>
            </a:r>
          </a:p>
        </p:txBody>
      </p:sp>
    </p:spTree>
    <p:extLst>
      <p:ext uri="{BB962C8B-B14F-4D97-AF65-F5344CB8AC3E}">
        <p14:creationId xmlns:p14="http://schemas.microsoft.com/office/powerpoint/2010/main" val="3425851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988840"/>
            <a:ext cx="7408333" cy="4137323"/>
          </a:xfrm>
        </p:spPr>
        <p:txBody>
          <a:bodyPr>
            <a:normAutofit/>
          </a:bodyPr>
          <a:lstStyle/>
          <a:p>
            <a:r>
              <a:rPr lang="ru-RU" i="1" dirty="0">
                <a:latin typeface="Times New Roman" pitchFamily="18" charset="0"/>
                <a:cs typeface="Times New Roman" pitchFamily="18" charset="0"/>
              </a:rPr>
              <a:t>Еще одной банной процедурой можно назвать прыжок в бассейн с холодной водой после разогрева тела в горячей парной. В некоторых случаях вместо бассейна используют прорубь или мягкий снег. Благодаря резкой смене температуры тела, человек ощущает неописуемое наслаждение. Данная банная процедура не каждому по душе, но, если вы научитесь ее понимать, то уже не сможете отказаться от этой прекрасной и неописуемой процедуры прыгать в холодную воду после парной.</a:t>
            </a:r>
            <a:br>
              <a:rPr lang="ru-RU" i="1" dirty="0">
                <a:latin typeface="Times New Roman" pitchFamily="18" charset="0"/>
                <a:cs typeface="Times New Roman" pitchFamily="18" charset="0"/>
              </a:rPr>
            </a:br>
            <a:endParaRPr lang="ru-RU" i="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t>Бассейн, как банная процедура </a:t>
            </a:r>
            <a:endParaRPr lang="ru-RU" dirty="0"/>
          </a:p>
        </p:txBody>
      </p:sp>
    </p:spTree>
    <p:extLst>
      <p:ext uri="{BB962C8B-B14F-4D97-AF65-F5344CB8AC3E}">
        <p14:creationId xmlns:p14="http://schemas.microsoft.com/office/powerpoint/2010/main" val="154738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3999" cy="6858000"/>
          </a:xfrm>
        </p:spPr>
        <p:style>
          <a:lnRef idx="3">
            <a:schemeClr val="lt1"/>
          </a:lnRef>
          <a:fillRef idx="1">
            <a:schemeClr val="accent2"/>
          </a:fillRef>
          <a:effectRef idx="1">
            <a:schemeClr val="accent2"/>
          </a:effectRef>
          <a:fontRef idx="minor">
            <a:schemeClr val="lt1"/>
          </a:fontRef>
        </p:style>
        <p:txBody>
          <a:bodyPr/>
          <a:lstStyle/>
          <a:p>
            <a:pPr algn="ctr"/>
            <a:r>
              <a:rPr lang="ru-RU" sz="5400" b="1" i="1" spc="300" dirty="0" smtClean="0">
                <a:solidFill>
                  <a:schemeClr val="tx1"/>
                </a:solidFill>
                <a:latin typeface="Times New Roman" pitchFamily="18" charset="0"/>
                <a:cs typeface="Times New Roman" pitchFamily="18" charset="0"/>
              </a:rPr>
              <a:t>«В здоровом теле — </a:t>
            </a:r>
            <a:r>
              <a:rPr lang="ru-RU" sz="5400" b="1" i="1" spc="300" dirty="0" err="1" smtClean="0">
                <a:solidFill>
                  <a:schemeClr val="tx1"/>
                </a:solidFill>
                <a:latin typeface="Times New Roman" pitchFamily="18" charset="0"/>
                <a:cs typeface="Times New Roman" pitchFamily="18" charset="0"/>
              </a:rPr>
              <a:t>здоро́вый</a:t>
            </a:r>
            <a:r>
              <a:rPr lang="ru-RU" sz="5400" b="1" i="1" spc="300" dirty="0" smtClean="0">
                <a:solidFill>
                  <a:schemeClr val="tx1"/>
                </a:solidFill>
                <a:latin typeface="Times New Roman" pitchFamily="18" charset="0"/>
                <a:cs typeface="Times New Roman" pitchFamily="18" charset="0"/>
              </a:rPr>
              <a:t> дух</a:t>
            </a:r>
            <a:r>
              <a:rPr lang="ru-RU" b="1" dirty="0" smtClean="0">
                <a:solidFill>
                  <a:schemeClr val="tx1"/>
                </a:solidFill>
              </a:rPr>
              <a:t>»</a:t>
            </a:r>
          </a:p>
          <a:p>
            <a:pPr marL="0" indent="0" algn="ctr">
              <a:buNone/>
            </a:pPr>
            <a:r>
              <a:rPr lang="ru-RU" sz="5400" b="1" i="1" spc="300" dirty="0">
                <a:latin typeface="Times New Roman" pitchFamily="18" charset="0"/>
                <a:cs typeface="Times New Roman" pitchFamily="18" charset="0"/>
              </a:rPr>
              <a:t> </a:t>
            </a:r>
            <a:r>
              <a:rPr lang="ru-RU" sz="7200" dirty="0" smtClean="0">
                <a:ln w="0"/>
                <a:solidFill>
                  <a:schemeClr val="tx1"/>
                </a:solidFill>
                <a:effectLst>
                  <a:outerShdw blurRad="38100" dist="19050" dir="2700000" algn="tl" rotWithShape="0">
                    <a:schemeClr val="dk1">
                      <a:alpha val="40000"/>
                    </a:schemeClr>
                  </a:outerShdw>
                </a:effectLst>
              </a:rPr>
              <a:t>Будьте здоровы!</a:t>
            </a:r>
            <a:endParaRPr lang="ru-RU" sz="7200" dirty="0">
              <a:ln w="0"/>
              <a:solidFill>
                <a:schemeClr val="tx1"/>
              </a:solidFill>
              <a:effectLst>
                <a:outerShdw blurRad="38100" dist="19050" dir="2700000" algn="tl" rotWithShape="0">
                  <a:schemeClr val="dk1">
                    <a:alpha val="40000"/>
                  </a:scheme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408" y="2852936"/>
            <a:ext cx="3409181" cy="3900997"/>
          </a:xfrm>
          <a:prstGeom prst="rect">
            <a:avLst/>
          </a:prstGeom>
          <a:ln>
            <a:noFill/>
          </a:ln>
          <a:effectLst>
            <a:softEdge rad="112500"/>
          </a:effectLst>
        </p:spPr>
      </p:pic>
    </p:spTree>
    <p:extLst>
      <p:ext uri="{BB962C8B-B14F-4D97-AF65-F5344CB8AC3E}">
        <p14:creationId xmlns:p14="http://schemas.microsoft.com/office/powerpoint/2010/main" val="246587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algn="ctr">
              <a:buFont typeface="Wingdings" pitchFamily="2" charset="2"/>
              <a:buChar char="v"/>
            </a:pPr>
            <a:r>
              <a:rPr lang="ru-RU" i="1" dirty="0" smtClean="0"/>
              <a:t>Различают несколько видов бань, различающихся паром (влажный или сухой) и тепловыми режимами:</a:t>
            </a:r>
            <a:br>
              <a:rPr lang="ru-RU" i="1" dirty="0" smtClean="0"/>
            </a:br>
            <a:r>
              <a:rPr lang="ru-RU" i="1" dirty="0" smtClean="0"/>
              <a:t>- Турецкая (</a:t>
            </a:r>
            <a:r>
              <a:rPr lang="ru-RU" i="1" dirty="0" err="1" smtClean="0"/>
              <a:t>горяче</a:t>
            </a:r>
            <a:r>
              <a:rPr lang="ru-RU" i="1" dirty="0" smtClean="0"/>
              <a:t> -воздушная)</a:t>
            </a:r>
            <a:r>
              <a:rPr lang="ru-RU" dirty="0" smtClean="0"/>
              <a:t/>
            </a:r>
            <a:br>
              <a:rPr lang="ru-RU" dirty="0" smtClean="0"/>
            </a:br>
            <a:r>
              <a:rPr lang="ru-RU" sz="1900" dirty="0" smtClean="0"/>
              <a:t/>
            </a:r>
            <a:br>
              <a:rPr lang="ru-RU" sz="1900" dirty="0" smtClean="0"/>
            </a:br>
            <a:r>
              <a:rPr lang="ru-RU" sz="2800" dirty="0" smtClean="0"/>
              <a:t>- Русская (парная)</a:t>
            </a:r>
            <a:br>
              <a:rPr lang="ru-RU" sz="2800" dirty="0" smtClean="0"/>
            </a:br>
            <a:r>
              <a:rPr lang="ru-RU" sz="1900" dirty="0" smtClean="0"/>
              <a:t/>
            </a:r>
            <a:br>
              <a:rPr lang="ru-RU" sz="1900" dirty="0" smtClean="0"/>
            </a:br>
            <a:r>
              <a:rPr lang="ru-RU" sz="2800" dirty="0" smtClean="0"/>
              <a:t>- Финская (сауна)</a:t>
            </a:r>
          </a:p>
          <a:p>
            <a:pPr marL="0" indent="0" algn="ctr">
              <a:buNone/>
            </a:pPr>
            <a:r>
              <a:rPr lang="ru-RU" sz="1900" dirty="0" smtClean="0"/>
              <a:t/>
            </a:r>
            <a:br>
              <a:rPr lang="ru-RU" sz="1900" dirty="0" smtClean="0"/>
            </a:br>
            <a:r>
              <a:rPr lang="ru-RU" sz="1900" dirty="0" smtClean="0"/>
              <a:t>  </a:t>
            </a:r>
            <a:r>
              <a:rPr lang="ru-RU" sz="2800" dirty="0" smtClean="0"/>
              <a:t>- Японская</a:t>
            </a:r>
          </a:p>
          <a:p>
            <a:pPr>
              <a:buFont typeface="Wingdings" pitchFamily="2" charset="2"/>
              <a:buChar char="v"/>
            </a:pPr>
            <a:endParaRPr lang="ru-RU" sz="1900" dirty="0" smtClean="0"/>
          </a:p>
          <a:p>
            <a:pPr marL="0" indent="0" algn="ctr">
              <a:buNone/>
            </a:pPr>
            <a:r>
              <a:rPr lang="ru-RU" sz="2800" dirty="0" smtClean="0"/>
              <a:t>        - Турецкая </a:t>
            </a:r>
            <a:r>
              <a:rPr lang="ru-RU" sz="2800" dirty="0"/>
              <a:t>(хамам</a:t>
            </a:r>
            <a:r>
              <a:rPr lang="ru-RU" sz="2800" dirty="0" smtClean="0"/>
              <a:t>).</a:t>
            </a:r>
          </a:p>
          <a:p>
            <a:pPr>
              <a:buFont typeface="Wingdings" pitchFamily="2" charset="2"/>
              <a:buChar char="v"/>
            </a:pPr>
            <a:endParaRPr lang="ru-RU" sz="2000" dirty="0"/>
          </a:p>
          <a:p>
            <a:pPr marL="0" indent="0" algn="ctr">
              <a:buNone/>
            </a:pPr>
            <a:r>
              <a:rPr lang="ru-RU" sz="2000" dirty="0" smtClean="0"/>
              <a:t>     - </a:t>
            </a:r>
            <a:r>
              <a:rPr lang="ru-RU" sz="2800" dirty="0" smtClean="0"/>
              <a:t>Ирландская.</a:t>
            </a:r>
          </a:p>
          <a:p>
            <a:pPr algn="ctr">
              <a:buFont typeface="Wingdings" pitchFamily="2" charset="2"/>
              <a:buChar char="v"/>
            </a:pPr>
            <a:endParaRPr lang="ru-RU" sz="2000" dirty="0"/>
          </a:p>
          <a:p>
            <a:pPr marL="0" indent="0" algn="ctr">
              <a:buNone/>
            </a:pPr>
            <a:r>
              <a:rPr lang="ru-RU" sz="2800" dirty="0" smtClean="0"/>
              <a:t>   - Римская</a:t>
            </a:r>
            <a:endParaRPr lang="ru-RU" sz="900" dirty="0"/>
          </a:p>
        </p:txBody>
      </p:sp>
    </p:spTree>
    <p:extLst>
      <p:ext uri="{BB962C8B-B14F-4D97-AF65-F5344CB8AC3E}">
        <p14:creationId xmlns:p14="http://schemas.microsoft.com/office/powerpoint/2010/main" val="186732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Заголовок 2"/>
          <p:cNvSpPr>
            <a:spLocks noGrp="1"/>
          </p:cNvSpPr>
          <p:nvPr>
            <p:ph type="title"/>
          </p:nvPr>
        </p:nvSpPr>
        <p:spPr/>
        <p:txBody>
          <a:bodyPr/>
          <a:lstStyle/>
          <a:p>
            <a:r>
              <a:rPr lang="ru-RU" i="1" dirty="0" smtClean="0"/>
              <a:t>Турецкая баня </a:t>
            </a:r>
            <a:endParaRPr lang="ru-RU" i="1" dirty="0"/>
          </a:p>
        </p:txBody>
      </p:sp>
    </p:spTree>
    <p:extLst>
      <p:ext uri="{BB962C8B-B14F-4D97-AF65-F5344CB8AC3E}">
        <p14:creationId xmlns:p14="http://schemas.microsoft.com/office/powerpoint/2010/main" val="2799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340768"/>
            <a:ext cx="7408333" cy="4785395"/>
          </a:xfrm>
        </p:spPr>
        <p:txBody>
          <a:bodyPr>
            <a:noAutofit/>
          </a:bodyPr>
          <a:lstStyle/>
          <a:p>
            <a:r>
              <a:rPr lang="ru-RU" sz="1600" i="1" dirty="0">
                <a:latin typeface="Times New Roman" pitchFamily="18" charset="0"/>
                <a:cs typeface="Times New Roman" pitchFamily="18" charset="0"/>
              </a:rPr>
              <a:t>Зачастую, этот вид бани еще называют хамам. Отличие этого вида бани от всех вышеперечисленных в том, что провести в помещении можно не один час, а хоть целый день. Пар в хамам сухой и горячий, его температура (до 50 градусов). Традиционная турецкая баня состоит из нескольких помещений:</a:t>
            </a:r>
          </a:p>
          <a:p>
            <a:r>
              <a:rPr lang="ru-RU" sz="1600" i="1" dirty="0">
                <a:latin typeface="Times New Roman" pitchFamily="18" charset="0"/>
                <a:cs typeface="Times New Roman" pitchFamily="18" charset="0"/>
              </a:rPr>
              <a:t>Обыкновенная комната для раздевания звучит как «</a:t>
            </a:r>
            <a:r>
              <a:rPr lang="ru-RU" sz="1600" i="1" dirty="0" err="1">
                <a:latin typeface="Times New Roman" pitchFamily="18" charset="0"/>
                <a:cs typeface="Times New Roman" pitchFamily="18" charset="0"/>
              </a:rPr>
              <a:t>джамекян</a:t>
            </a:r>
            <a:r>
              <a:rPr lang="ru-RU" sz="1600" i="1" dirty="0">
                <a:latin typeface="Times New Roman" pitchFamily="18" charset="0"/>
                <a:cs typeface="Times New Roman" pitchFamily="18" charset="0"/>
              </a:rPr>
              <a:t>». Человек снимает с себя все, а на бедра повязывает тонкую простынь.</a:t>
            </a:r>
          </a:p>
          <a:p>
            <a:r>
              <a:rPr lang="ru-RU" sz="1600" i="1" dirty="0">
                <a:latin typeface="Times New Roman" pitchFamily="18" charset="0"/>
                <a:cs typeface="Times New Roman" pitchFamily="18" charset="0"/>
              </a:rPr>
              <a:t>Душевая – на турецком это помещение звучит как «</a:t>
            </a:r>
            <a:r>
              <a:rPr lang="ru-RU" sz="1600" i="1" dirty="0" err="1">
                <a:latin typeface="Times New Roman" pitchFamily="18" charset="0"/>
                <a:cs typeface="Times New Roman" pitchFamily="18" charset="0"/>
              </a:rPr>
              <a:t>пестемаль</a:t>
            </a:r>
            <a:r>
              <a:rPr lang="ru-RU" sz="1600" i="1" dirty="0">
                <a:latin typeface="Times New Roman" pitchFamily="18" charset="0"/>
                <a:cs typeface="Times New Roman" pitchFamily="18" charset="0"/>
              </a:rPr>
              <a:t>». Тут  человек смывает грязь с тела при помощи мыла из оливы. Душевая оборудована не традиционными кабинками. Вода наливается в медные тазы.</a:t>
            </a:r>
          </a:p>
          <a:p>
            <a:r>
              <a:rPr lang="ru-RU" sz="1600" i="1" dirty="0">
                <a:latin typeface="Times New Roman" pitchFamily="18" charset="0"/>
                <a:cs typeface="Times New Roman" pitchFamily="18" charset="0"/>
              </a:rPr>
              <a:t>Парная или «</a:t>
            </a:r>
            <a:r>
              <a:rPr lang="ru-RU" sz="1600" i="1" dirty="0" err="1">
                <a:latin typeface="Times New Roman" pitchFamily="18" charset="0"/>
                <a:cs typeface="Times New Roman" pitchFamily="18" charset="0"/>
              </a:rPr>
              <a:t>харарет</a:t>
            </a:r>
            <a:r>
              <a:rPr lang="ru-RU" sz="1600" i="1" dirty="0">
                <a:latin typeface="Times New Roman" pitchFamily="18" charset="0"/>
                <a:cs typeface="Times New Roman" pitchFamily="18" charset="0"/>
              </a:rPr>
              <a:t>». Это обыкновенное просторное помещение, в отличие от русской и финской бани. Пол, а также лавки, которые расположены по периметру комнаты отделаны мрамором. Нагреваются полки до температуры не выше 60 градусов. Лежать на них достаточно комфортно и можно провести так в медитации около получаса и больше.</a:t>
            </a:r>
          </a:p>
          <a:p>
            <a:r>
              <a:rPr lang="ru-RU" sz="1600" i="1" dirty="0">
                <a:latin typeface="Times New Roman" pitchFamily="18" charset="0"/>
                <a:cs typeface="Times New Roman" pitchFamily="18" charset="0"/>
              </a:rPr>
              <a:t>Отличительной особенностью хамам является и то, что в помещении для распаривания специально обученный персонал проводит процедуры ухода за телом: массажи с маслами, </a:t>
            </a:r>
            <a:r>
              <a:rPr lang="ru-RU" sz="1600" i="1" dirty="0" err="1">
                <a:latin typeface="Times New Roman" pitchFamily="18" charset="0"/>
                <a:cs typeface="Times New Roman" pitchFamily="18" charset="0"/>
              </a:rPr>
              <a:t>пилинги</a:t>
            </a:r>
            <a:r>
              <a:rPr lang="ru-RU" sz="1600" i="1" dirty="0">
                <a:latin typeface="Times New Roman" pitchFamily="18" charset="0"/>
                <a:cs typeface="Times New Roman" pitchFamily="18" charset="0"/>
              </a:rPr>
              <a:t>, шоколадные, кофейные и другие виды </a:t>
            </a:r>
            <a:r>
              <a:rPr lang="ru-RU" sz="1600" i="1" dirty="0" err="1">
                <a:latin typeface="Times New Roman" pitchFamily="18" charset="0"/>
                <a:cs typeface="Times New Roman" pitchFamily="18" charset="0"/>
              </a:rPr>
              <a:t>скрабов</a:t>
            </a:r>
            <a:r>
              <a:rPr lang="ru-RU" sz="1600" i="1" dirty="0">
                <a:latin typeface="Times New Roman" pitchFamily="18" charset="0"/>
                <a:cs typeface="Times New Roman" pitchFamily="18" charset="0"/>
              </a:rPr>
              <a:t>. После посещения парной следует охлаждать тело постепенно, окунаясь то в прохладную воду, то снова обливаясь теплой. Завершают процедуру, окунаясь в очень холодную воду.</a:t>
            </a:r>
          </a:p>
          <a:p>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188640"/>
            <a:ext cx="8229600" cy="792088"/>
          </a:xfrm>
        </p:spPr>
        <p:txBody>
          <a:bodyPr/>
          <a:lstStyle/>
          <a:p>
            <a:r>
              <a:rPr lang="ru-RU" dirty="0" smtClean="0"/>
              <a:t>Турецкая баня</a:t>
            </a:r>
            <a:endParaRPr lang="ru-RU" dirty="0"/>
          </a:p>
        </p:txBody>
      </p:sp>
    </p:spTree>
    <p:extLst>
      <p:ext uri="{BB962C8B-B14F-4D97-AF65-F5344CB8AC3E}">
        <p14:creationId xmlns:p14="http://schemas.microsoft.com/office/powerpoint/2010/main" val="7709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
        <p:nvSpPr>
          <p:cNvPr id="3" name="Заголовок 2"/>
          <p:cNvSpPr>
            <a:spLocks noGrp="1"/>
          </p:cNvSpPr>
          <p:nvPr>
            <p:ph type="title"/>
          </p:nvPr>
        </p:nvSpPr>
        <p:spPr/>
        <p:txBody>
          <a:bodyPr/>
          <a:lstStyle/>
          <a:p>
            <a:r>
              <a:rPr lang="ru-RU" i="1" dirty="0" smtClean="0"/>
              <a:t>Русская баня </a:t>
            </a:r>
            <a:endParaRPr lang="ru-RU" i="1" dirty="0"/>
          </a:p>
        </p:txBody>
      </p:sp>
    </p:spTree>
    <p:extLst>
      <p:ext uri="{BB962C8B-B14F-4D97-AF65-F5344CB8AC3E}">
        <p14:creationId xmlns:p14="http://schemas.microsoft.com/office/powerpoint/2010/main" val="390832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1412776"/>
            <a:ext cx="7596832" cy="4713387"/>
          </a:xfrm>
        </p:spPr>
        <p:txBody>
          <a:bodyPr>
            <a:normAutofit fontScale="92500" lnSpcReduction="20000"/>
          </a:bodyPr>
          <a:lstStyle/>
          <a:p>
            <a:r>
              <a:rPr lang="ru-RU" i="1" dirty="0">
                <a:latin typeface="Times New Roman" pitchFamily="18" charset="0"/>
                <a:cs typeface="Times New Roman" pitchFamily="18" charset="0"/>
              </a:rPr>
              <a:t>Современные русские бани значительно отличаются от своих предков. Получение пара происходит путем прогревания камней, которые уложены в саму печь. Когда горит огонь или включены электрические скрытые нагревательные элементы, камни постепенно нагреваются. Когда камин раскалится, его обдают холодной водой. После этого действия в парной образовывается много пара. Дышать же во влажном помещении становится гораздо легче. Полки в традиционной русской бане располагают в виде деревянных липовых ступеней, поблизости от печи. Самая комфортная температура для новичка – на первой и второй полках, ну а самая высокая температура будет на верхней полке. Именно туда так любят взбираться бывалые любители попариться. Температура на нижней полке будет около 50 градусов, в то время как на самой высшей ступеньке будет достигать 100 и даже выше.</a:t>
            </a:r>
            <a:r>
              <a:rPr lang="ru-RU" dirty="0"/>
              <a:t> </a:t>
            </a:r>
          </a:p>
        </p:txBody>
      </p:sp>
      <p:sp>
        <p:nvSpPr>
          <p:cNvPr id="3" name="Заголовок 2"/>
          <p:cNvSpPr>
            <a:spLocks noGrp="1"/>
          </p:cNvSpPr>
          <p:nvPr>
            <p:ph type="title"/>
          </p:nvPr>
        </p:nvSpPr>
        <p:spPr>
          <a:xfrm>
            <a:off x="457200" y="188640"/>
            <a:ext cx="8229600" cy="1080120"/>
          </a:xfrm>
        </p:spPr>
        <p:txBody>
          <a:bodyPr/>
          <a:lstStyle/>
          <a:p>
            <a:r>
              <a:rPr lang="ru-RU" dirty="0" smtClean="0"/>
              <a:t>Русская баня</a:t>
            </a:r>
            <a:endParaRPr lang="ru-RU" dirty="0"/>
          </a:p>
        </p:txBody>
      </p:sp>
    </p:spTree>
    <p:extLst>
      <p:ext uri="{BB962C8B-B14F-4D97-AF65-F5344CB8AC3E}">
        <p14:creationId xmlns:p14="http://schemas.microsoft.com/office/powerpoint/2010/main" val="377978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892"/>
            <a:ext cx="9144000" cy="6893892"/>
          </a:xfrm>
        </p:spPr>
      </p:pic>
      <p:sp>
        <p:nvSpPr>
          <p:cNvPr id="3" name="Заголовок 2"/>
          <p:cNvSpPr>
            <a:spLocks noGrp="1"/>
          </p:cNvSpPr>
          <p:nvPr>
            <p:ph type="title"/>
          </p:nvPr>
        </p:nvSpPr>
        <p:spPr>
          <a:xfrm>
            <a:off x="457200" y="116632"/>
            <a:ext cx="8229600" cy="1152128"/>
          </a:xfrm>
        </p:spPr>
        <p:txBody>
          <a:bodyPr/>
          <a:lstStyle/>
          <a:p>
            <a:r>
              <a:rPr lang="ru-RU" i="1" dirty="0" smtClean="0"/>
              <a:t>Финская баня </a:t>
            </a:r>
            <a:endParaRPr lang="ru-RU" i="1" dirty="0"/>
          </a:p>
        </p:txBody>
      </p:sp>
    </p:spTree>
    <p:extLst>
      <p:ext uri="{BB962C8B-B14F-4D97-AF65-F5344CB8AC3E}">
        <p14:creationId xmlns:p14="http://schemas.microsoft.com/office/powerpoint/2010/main" val="2782464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TotalTime>
  <Words>1571</Words>
  <Application>Microsoft Office PowerPoint</Application>
  <PresentationFormat>Экран (4:3)</PresentationFormat>
  <Paragraphs>111</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Candara</vt:lpstr>
      <vt:lpstr>Symbol</vt:lpstr>
      <vt:lpstr>Times New Roman</vt:lpstr>
      <vt:lpstr>Wingdings</vt:lpstr>
      <vt:lpstr>Волна</vt:lpstr>
      <vt:lpstr>Бани и банные процедуры</vt:lpstr>
      <vt:lpstr>Презентация PowerPoint</vt:lpstr>
      <vt:lpstr>Польза бани. Оздоровительный эффект</vt:lpstr>
      <vt:lpstr>Презентация PowerPoint</vt:lpstr>
      <vt:lpstr>Турецкая баня </vt:lpstr>
      <vt:lpstr>Турецкая баня</vt:lpstr>
      <vt:lpstr>Русская баня </vt:lpstr>
      <vt:lpstr>Русская баня</vt:lpstr>
      <vt:lpstr>Финская баня </vt:lpstr>
      <vt:lpstr>Финская баня</vt:lpstr>
      <vt:lpstr>Японская баня</vt:lpstr>
      <vt:lpstr>Японская баня</vt:lpstr>
      <vt:lpstr>Ирландская баня</vt:lpstr>
      <vt:lpstr>Ирландская баня</vt:lpstr>
      <vt:lpstr>Римская баня</vt:lpstr>
      <vt:lpstr>Римская баня</vt:lpstr>
      <vt:lpstr>Банные процедуры</vt:lpstr>
      <vt:lpstr>Правила проведения банных процедур .</vt:lpstr>
      <vt:lpstr>Влияние банных процедур на организм человека.</vt:lpstr>
      <vt:lpstr>Виды банных процедур </vt:lpstr>
      <vt:lpstr>Парная процедура</vt:lpstr>
      <vt:lpstr>Парная процедура </vt:lpstr>
      <vt:lpstr>Массаж веником</vt:lpstr>
      <vt:lpstr>Массаж </vt:lpstr>
      <vt:lpstr>Маски для тела </vt:lpstr>
      <vt:lpstr>Маски для тела </vt:lpstr>
      <vt:lpstr> </vt:lpstr>
      <vt:lpstr>Презентация PowerPoint</vt:lpstr>
      <vt:lpstr>Бассейн</vt:lpstr>
      <vt:lpstr>Бассейн, как банная процедура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Бани и банные процедуры</dc:title>
  <dc:creator>alex</dc:creator>
  <cp:lastModifiedBy>Пользователь</cp:lastModifiedBy>
  <cp:revision>17</cp:revision>
  <dcterms:created xsi:type="dcterms:W3CDTF">2016-05-03T09:20:41Z</dcterms:created>
  <dcterms:modified xsi:type="dcterms:W3CDTF">2017-05-03T21:17:28Z</dcterms:modified>
</cp:coreProperties>
</file>