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FF4E0-5DDB-4856-862A-2ACEC76433FE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EE81A-273B-478A-A9F6-1C5629143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EE81A-273B-478A-A9F6-1C56291439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3 курс\пожарка\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83" y="833437"/>
            <a:ext cx="4109442" cy="5191125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82719" y="833437"/>
            <a:ext cx="3528392" cy="3531667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A5002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19" y="1052736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и средства тушения пожаров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791" y="4657148"/>
            <a:ext cx="3453319" cy="13674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20" y="474069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Подготовила студентка 3 курса, лечебного факультета,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21 группы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Матюк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Ксения Ивановна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1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Картинки по запросу тушение пожара иллюстр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D:\3 курс\пожарка\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8" y="0"/>
            <a:ext cx="9556560" cy="68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878411"/>
            <a:ext cx="3989281" cy="2739579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A5002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30573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A50021"/>
                </a:solidFill>
              </a:rPr>
              <a:t>Спасибо за внимание!</a:t>
            </a:r>
            <a:endParaRPr lang="ru-RU" sz="5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05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урс\пожарка\fireman-working-background_1263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19" y="1504434"/>
            <a:ext cx="4826884" cy="4826884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2282" y="1916832"/>
            <a:ext cx="1872208" cy="837363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огнетушащие вещества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2282" y="3429000"/>
            <a:ext cx="1872208" cy="837363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Установки пожаротушения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282" y="4941168"/>
            <a:ext cx="1872208" cy="837363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Технические средства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45843" y="4922052"/>
            <a:ext cx="1872208" cy="837363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подручные средства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5843" y="3373751"/>
            <a:ext cx="1872208" cy="837363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мобильные средства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45843" y="1916832"/>
            <a:ext cx="1872208" cy="837363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первичные средства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4617" y="332656"/>
            <a:ext cx="5754766" cy="837363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400" b="1" dirty="0">
                <a:solidFill>
                  <a:srgbClr val="A50021"/>
                </a:solidFill>
              </a:rPr>
              <a:t>К средствам тушения пожаров относят:</a:t>
            </a:r>
            <a:endParaRPr lang="ru-RU" sz="2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81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213373"/>
            <a:ext cx="8575135" cy="1944216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400" b="1" dirty="0">
                <a:solidFill>
                  <a:srgbClr val="A50021"/>
                </a:solidFill>
              </a:rPr>
              <a:t>Огнетушащие вещества </a:t>
            </a:r>
            <a:r>
              <a:rPr lang="ru-RU" sz="2400" dirty="0">
                <a:solidFill>
                  <a:srgbClr val="5D5D5D"/>
                </a:solidFill>
              </a:rPr>
              <a:t>– вода, пена, порошок, газ, аэрозоль, а также раствор. Они должны быть </a:t>
            </a:r>
            <a:r>
              <a:rPr lang="ru-RU" sz="2400" dirty="0" smtClean="0">
                <a:solidFill>
                  <a:srgbClr val="5D5D5D"/>
                </a:solidFill>
              </a:rPr>
              <a:t>экологически </a:t>
            </a:r>
            <a:r>
              <a:rPr lang="ru-RU" sz="2400" dirty="0">
                <a:solidFill>
                  <a:srgbClr val="5D5D5D"/>
                </a:solidFill>
              </a:rPr>
              <a:t>безопасными и эффективными. Их используют строго по назначению, учитывая характеристику и класс пожара. Эти вещества заправляют в огнетушители, установки и аппараты.</a:t>
            </a:r>
            <a:endParaRPr lang="ru-RU" sz="2400" b="1" dirty="0">
              <a:solidFill>
                <a:srgbClr val="A50021"/>
              </a:solidFill>
            </a:endParaRPr>
          </a:p>
        </p:txBody>
      </p:sp>
      <p:pic>
        <p:nvPicPr>
          <p:cNvPr id="12" name="Picture 2" descr="D:\3 курс\пожарка\moce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5" y="2348880"/>
            <a:ext cx="8604448" cy="4319541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2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499992" y="332656"/>
            <a:ext cx="4320480" cy="5184576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400" b="1" dirty="0">
                <a:solidFill>
                  <a:srgbClr val="A50021"/>
                </a:solidFill>
              </a:rPr>
              <a:t>Установки пожаротушения </a:t>
            </a:r>
            <a:r>
              <a:rPr lang="ru-RU" sz="2400" dirty="0">
                <a:solidFill>
                  <a:srgbClr val="5D5D5D"/>
                </a:solidFill>
              </a:rPr>
              <a:t>– комплекс средств для подачи огнетушащего вещества в очаг возгорания. Например, система трубопроводов, модулей управления, датчиков и установок выпуска пены для защиты определенной зоны здания или другого объекта. Бывают автоматического, ручного или комбинированного типа управления.</a:t>
            </a:r>
            <a:endParaRPr lang="ru-RU" sz="2400" b="1" dirty="0">
              <a:solidFill>
                <a:srgbClr val="A50021"/>
              </a:solidFill>
            </a:endParaRPr>
          </a:p>
        </p:txBody>
      </p:sp>
      <p:pic>
        <p:nvPicPr>
          <p:cNvPr id="8194" name="Picture 2" descr="D:\3 курс\пожарка\433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434540" cy="4790777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94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73937" y="277385"/>
            <a:ext cx="4320480" cy="4104456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400" b="1" dirty="0">
                <a:solidFill>
                  <a:srgbClr val="A50021"/>
                </a:solidFill>
              </a:rPr>
              <a:t>Технические средства </a:t>
            </a:r>
            <a:r>
              <a:rPr lang="ru-RU" sz="2400" dirty="0">
                <a:solidFill>
                  <a:srgbClr val="5D5D5D"/>
                </a:solidFill>
              </a:rPr>
              <a:t>– </a:t>
            </a:r>
            <a:r>
              <a:rPr lang="ru-RU" sz="2400" dirty="0" err="1">
                <a:solidFill>
                  <a:srgbClr val="5D5D5D"/>
                </a:solidFill>
              </a:rPr>
              <a:t>извещатели</a:t>
            </a:r>
            <a:r>
              <a:rPr lang="ru-RU" sz="2400" dirty="0">
                <a:solidFill>
                  <a:srgbClr val="5D5D5D"/>
                </a:solidFill>
              </a:rPr>
              <a:t>, приборы приемно-контрольные, модули управления. Зачастую они входят в систему пожаротушения и сигнализации. Основная часть этих средств работает в автоматическом режиме.</a:t>
            </a:r>
            <a:endParaRPr lang="ru-RU" sz="2400" b="1" dirty="0">
              <a:solidFill>
                <a:srgbClr val="A50021"/>
              </a:solidFill>
            </a:endParaRPr>
          </a:p>
        </p:txBody>
      </p:sp>
      <p:pic>
        <p:nvPicPr>
          <p:cNvPr id="8" name="Picture 2" descr="D:\3 курс\пожарка\fireman-equiment-design_1212-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33212"/>
            <a:ext cx="4392488" cy="5478925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89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9776" y="188640"/>
            <a:ext cx="8604448" cy="2016224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000" b="1" dirty="0">
                <a:solidFill>
                  <a:srgbClr val="A50021"/>
                </a:solidFill>
              </a:rPr>
              <a:t>Мобильные средства </a:t>
            </a:r>
            <a:r>
              <a:rPr lang="ru-RU" sz="2000" dirty="0">
                <a:solidFill>
                  <a:srgbClr val="5D5D5D"/>
                </a:solidFill>
              </a:rPr>
              <a:t>– </a:t>
            </a:r>
            <a:r>
              <a:rPr lang="ru-RU" sz="2000" dirty="0" smtClean="0">
                <a:solidFill>
                  <a:srgbClr val="5D5D5D"/>
                </a:solidFill>
              </a:rPr>
              <a:t>пожарные автомобили, </a:t>
            </a:r>
            <a:r>
              <a:rPr lang="ru-RU" sz="2000" dirty="0">
                <a:solidFill>
                  <a:srgbClr val="5D5D5D"/>
                </a:solidFill>
              </a:rPr>
              <a:t>мотопомпы, самолеты, суда, </a:t>
            </a:r>
            <a:r>
              <a:rPr lang="ru-RU" sz="2000" dirty="0" smtClean="0">
                <a:solidFill>
                  <a:srgbClr val="5D5D5D"/>
                </a:solidFill>
              </a:rPr>
              <a:t>вертолеты. </a:t>
            </a:r>
            <a:r>
              <a:rPr lang="ru-RU" sz="2000" dirty="0">
                <a:solidFill>
                  <a:srgbClr val="5D5D5D"/>
                </a:solidFill>
              </a:rPr>
              <a:t>В эту группу включены прицепы и тягачи со специальным оборудованием. Мобильные средства закреплены за подразделениями пожарной охраны. Их оснащение позволяет быстро и эффективно тушить возгорания, ликвидировать последствия пожаров и проводить аварийно-спасательные работы.</a:t>
            </a:r>
            <a:endParaRPr lang="ru-RU" sz="2000" b="1" dirty="0">
              <a:solidFill>
                <a:srgbClr val="A50021"/>
              </a:solidFill>
            </a:endParaRPr>
          </a:p>
        </p:txBody>
      </p:sp>
      <p:pic>
        <p:nvPicPr>
          <p:cNvPr id="6" name="Picture 5" descr="D:\3 курс\пожарка\27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192688" cy="4376166"/>
          </a:xfrm>
          <a:prstGeom prst="roundRect">
            <a:avLst>
              <a:gd name="adj" fmla="val 16667"/>
            </a:avLst>
          </a:prstGeom>
          <a:ln w="38100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79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38466" y="601153"/>
            <a:ext cx="4104455" cy="4464496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400" b="1" dirty="0">
                <a:solidFill>
                  <a:srgbClr val="A50021"/>
                </a:solidFill>
              </a:rPr>
              <a:t>Первичные средства </a:t>
            </a:r>
            <a:r>
              <a:rPr lang="ru-RU" sz="2400" dirty="0">
                <a:solidFill>
                  <a:srgbClr val="5D5D5D"/>
                </a:solidFill>
              </a:rPr>
              <a:t>– огнетушители, пожарные краны, инвентарь, асбестовые покрывала. Огнетушители бывают мобильными и стационарными. Их тип определят наполнение – один из видов или смесь огнетушащих веществ.</a:t>
            </a:r>
            <a:endParaRPr lang="ru-RU" sz="2400" b="1" dirty="0">
              <a:solidFill>
                <a:srgbClr val="A50021"/>
              </a:solidFill>
            </a:endParaRPr>
          </a:p>
        </p:txBody>
      </p:sp>
      <p:pic>
        <p:nvPicPr>
          <p:cNvPr id="8" name="Picture 2" descr="D:\3 курс\пожарка\fireman-background-design_1308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" y="1388078"/>
            <a:ext cx="4826737" cy="5106535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82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9776" y="188639"/>
            <a:ext cx="8604448" cy="1371937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2000" b="1" dirty="0">
                <a:solidFill>
                  <a:srgbClr val="A50021"/>
                </a:solidFill>
              </a:rPr>
              <a:t>Подручные средства тушения пожаров </a:t>
            </a:r>
            <a:r>
              <a:rPr lang="ru-RU" sz="2000" dirty="0">
                <a:solidFill>
                  <a:schemeClr val="tx1"/>
                </a:solidFill>
              </a:rPr>
              <a:t>– песок, одеяла, земля. Это любые вещества и предметы, которые можно использовать для тушения пожара. И они доступны для человека в конкретный момент. Подручные средства размещают также на </a:t>
            </a:r>
            <a:r>
              <a:rPr lang="ru-RU" sz="2000" dirty="0" smtClean="0">
                <a:solidFill>
                  <a:schemeClr val="tx1"/>
                </a:solidFill>
              </a:rPr>
              <a:t>пожарных щитах.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D:\3 курс\пожарка\6aa9b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7"/>
            <a:ext cx="8156585" cy="4880783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26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3 курс\пожарка\SzHiUKzwRk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32042" y="1772816"/>
            <a:ext cx="4278204" cy="4464496"/>
          </a:xfrm>
          <a:prstGeom prst="roundRect">
            <a:avLst/>
          </a:prstGeom>
          <a:solidFill>
            <a:schemeClr val="bg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ru-RU" sz="2400" b="1" dirty="0">
              <a:solidFill>
                <a:srgbClr val="A5002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6919" y="1927572"/>
            <a:ext cx="40017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A50021"/>
                </a:solidFill>
              </a:rPr>
              <a:t>Способы пожаротушения:</a:t>
            </a:r>
            <a:endParaRPr lang="ru-RU" sz="2400" dirty="0">
              <a:solidFill>
                <a:srgbClr val="5D5D5D"/>
              </a:solidFill>
            </a:endParaRPr>
          </a:p>
          <a:p>
            <a:pPr fontAlgn="base">
              <a:buFont typeface="+mj-lt"/>
              <a:buAutoNum type="arabicPeriod"/>
            </a:pPr>
            <a:r>
              <a:rPr lang="ru-RU" sz="2400" dirty="0" smtClean="0">
                <a:solidFill>
                  <a:srgbClr val="5D5D5D"/>
                </a:solidFill>
              </a:rPr>
              <a:t>изоляция </a:t>
            </a:r>
            <a:r>
              <a:rPr lang="ru-RU" sz="2400" dirty="0">
                <a:solidFill>
                  <a:srgbClr val="5D5D5D"/>
                </a:solidFill>
              </a:rPr>
              <a:t>зоны горения от поступления кислорода;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5D5D5D"/>
                </a:solidFill>
              </a:rPr>
              <a:t>охлаждение очага;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5D5D5D"/>
                </a:solidFill>
              </a:rPr>
              <a:t>механическое воздействие;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5D5D5D"/>
                </a:solidFill>
              </a:rPr>
              <a:t>удаление горючего вещества или перекрытие путей его подачи в очаг;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5D5D5D"/>
                </a:solidFill>
              </a:rPr>
              <a:t>торможение химических реакций в пламени.</a:t>
            </a:r>
            <a:endParaRPr lang="ru-RU" sz="2400" b="0" i="0" dirty="0">
              <a:solidFill>
                <a:srgbClr val="5D5D5D"/>
              </a:solidFill>
              <a:effectLst/>
            </a:endParaRPr>
          </a:p>
        </p:txBody>
      </p:sp>
      <p:pic>
        <p:nvPicPr>
          <p:cNvPr id="11" name="Picture 6" descr="D:\3 курс\пожарка\1353701718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83" y="404664"/>
            <a:ext cx="4316453" cy="5086774"/>
          </a:xfrm>
          <a:prstGeom prst="roundRect">
            <a:avLst>
              <a:gd name="adj" fmla="val 16667"/>
            </a:avLst>
          </a:prstGeom>
          <a:ln w="28575">
            <a:solidFill>
              <a:srgbClr val="A5002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5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269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2017-05-01T15:36:08Z</dcterms:created>
  <dcterms:modified xsi:type="dcterms:W3CDTF">2017-05-01T20:03:44Z</dcterms:modified>
</cp:coreProperties>
</file>