
<file path=[Content_Types].xml><?xml version="1.0" encoding="utf-8"?>
<Types xmlns="http://schemas.openxmlformats.org/package/2006/content-types">
  <Default ContentType="image/vnd.ms-photo" Extension="wdp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9144000"/>
  <p:notesSz cx="6858000" cy="9144000"/>
  <p:defaultTextStyle>
    <a:defPPr lvl="0">
      <a:defRPr lang="ru-RU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7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tableStyles" Target="tableStyles1.xml"/><Relationship Id="rId9" Type="http://schemas.openxmlformats.org/officeDocument/2006/relationships/slide" Target="slides/slide3.xml"/><Relationship Id="rId25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" name="Google Shape;27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5699cbb63dc9d518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" name="Google Shape;30;g5699cbb63dc9d51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6809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375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377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4385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897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2935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113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5115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2422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2323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5528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956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0661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4037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0824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822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7671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6077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1027" y="3645024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каждой группы и Сообщества «Анонимные Алкоголики» в целом, есть лишь одна главная цель — донести информацию о возможности выздоровления  до тех, кто ещё страдает от употребления алкоголя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9" y="19182"/>
            <a:ext cx="7187807" cy="11583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268760"/>
            <a:ext cx="2880320" cy="24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1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6554867" cy="648072"/>
          </a:xfrm>
        </p:spPr>
        <p:txBody>
          <a:bodyPr>
            <a:normAutofit/>
          </a:bodyPr>
          <a:lstStyle/>
          <a:p>
            <a:r>
              <a:rPr lang="ru-RU" dirty="0"/>
              <a:t>ЧТО АА МОЖЕТ ПРЕДЛОЖИТЬ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8964488" cy="5256584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Для членства в АА - достаточно простого желания бросить пить. </a:t>
            </a:r>
            <a:endParaRPr lang="ru-RU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Участие 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в АА – добровольно, анонимно и бесплатно. </a:t>
            </a:r>
            <a:endParaRPr lang="ru-RU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 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Содружестве АА собрания групп – важный элемент помощи алкоголикам: • Обмен опытом выздоровления • Личностная поддержка 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•</a:t>
            </a:r>
          </a:p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Продолжительность собраний: 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1 - 2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часа • Участники: от 2 до нескольких десятков человек • Самоорганизация • Самофинансирование </a:t>
            </a:r>
            <a:endParaRPr lang="ru-RU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 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АА каждый, желающий избавиться от алкогольной зависимости, встретит множество дружественно настроенных знакомых, которые избавят его от чувства непонятности и одиночества. Помощь в решении проблем. Нас много и, наверняка, проблемы, беспокоящие вас, у кого либо 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из нас тоже 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были. 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Мы 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с радостью поделимся опытом, как нам удалось с ними справиться. </a:t>
            </a:r>
            <a:endParaRPr lang="ru-RU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 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работе по Программе 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«12 Шагов» 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у нас есть практика наставничества – где имеющие 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опыт члены содружества 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индивидуально помогают Новичку в прохождении Шагов. 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Новичок сам себе выбирает наставника. </a:t>
            </a:r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У 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нас есть возможность встречаться и искренне веселиться без употребления алкоголя на праздниках и форумах АА, устраиваемых постоянно по всей стране и миру.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82" y="34534"/>
            <a:ext cx="1639413" cy="14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5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200800" cy="1054136"/>
          </a:xfrm>
        </p:spPr>
        <p:txBody>
          <a:bodyPr>
            <a:normAutofit/>
          </a:bodyPr>
          <a:lstStyle/>
          <a:p>
            <a:r>
              <a:rPr lang="ru-RU" dirty="0" smtClean="0"/>
              <a:t> ЧТО АА МОЖЕТ ПРЕДЛОЖИТЬ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7130931" cy="1224136"/>
          </a:xfrm>
        </p:spPr>
        <p:txBody>
          <a:bodyPr/>
          <a:lstStyle/>
          <a:p>
            <a:pPr marL="0" indent="0">
              <a:buNone/>
            </a:pPr>
            <a:endParaRPr lang="ru-RU" altLang="ru-RU" dirty="0" smtClean="0">
              <a:solidFill>
                <a:srgbClr val="FFFFFF"/>
              </a:solidFill>
              <a:latin typeface="Calibri Light" panose="020F030202020403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050867"/>
              </p:ext>
            </p:extLst>
          </p:nvPr>
        </p:nvGraphicFramePr>
        <p:xfrm>
          <a:off x="733779" y="1304764"/>
          <a:ext cx="7632848" cy="5371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2848">
                  <a:extLst>
                    <a:ext uri="{9D8B030D-6E8A-4147-A177-3AD203B41FA5}">
                      <a16:colId xmlns:a16="http://schemas.microsoft.com/office/drawing/2014/main" val="451706032"/>
                    </a:ext>
                  </a:extLst>
                </a:gridCol>
              </a:tblGrid>
              <a:tr h="121269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</a:t>
                      </a:r>
                    </a:p>
                    <a:p>
                      <a:pPr algn="ctr"/>
                      <a:r>
                        <a:rPr lang="ru-RU" sz="2800" dirty="0" smtClean="0"/>
                        <a:t>Основы</a:t>
                      </a:r>
                      <a:r>
                        <a:rPr lang="ru-RU" sz="2800" baseline="0" dirty="0" smtClean="0"/>
                        <a:t> программы выздоровления «12 шагов»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007591"/>
                  </a:ext>
                </a:extLst>
              </a:tr>
              <a:tr h="5931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Bahnschrift SemiCondensed" panose="020B0502040204020203" pitchFamily="34" charset="0"/>
                        </a:rPr>
                        <a:t>1.</a:t>
                      </a:r>
                      <a:r>
                        <a:rPr lang="ru-RU" sz="32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Bahnschrift SemiCondensed" panose="020B0502040204020203" pitchFamily="34" charset="0"/>
                        </a:rPr>
                        <a:t> Признание проблемы</a:t>
                      </a:r>
                      <a:endParaRPr lang="ru-RU" sz="32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Bahnschrift SemiCondense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109314"/>
                  </a:ext>
                </a:extLst>
              </a:tr>
              <a:tr h="5931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Bahnschrift SemiCondensed" panose="020B0502040204020203" pitchFamily="34" charset="0"/>
                        </a:rPr>
                        <a:t>2.</a:t>
                      </a:r>
                      <a:r>
                        <a:rPr lang="ru-RU" sz="32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Bahnschrift SemiCondensed" panose="020B0502040204020203" pitchFamily="34" charset="0"/>
                        </a:rPr>
                        <a:t> Обращение за помощью</a:t>
                      </a:r>
                      <a:endParaRPr lang="ru-RU" sz="32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Bahnschrift SemiCondense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017861"/>
                  </a:ext>
                </a:extLst>
              </a:tr>
              <a:tr h="5931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Bahnschrift SemiCondensed" panose="020B0502040204020203" pitchFamily="34" charset="0"/>
                        </a:rPr>
                        <a:t>3. </a:t>
                      </a:r>
                      <a:r>
                        <a:rPr lang="ru-RU" sz="3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Bahnschrift SemiCondensed" panose="020B0502040204020203" pitchFamily="34" charset="0"/>
                        </a:rPr>
                        <a:t>Формирование </a:t>
                      </a:r>
                      <a:r>
                        <a:rPr lang="ru-RU" sz="3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Bahnschrift SemiCondensed" panose="020B0502040204020203" pitchFamily="34" charset="0"/>
                        </a:rPr>
                        <a:t>доверия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010128"/>
                  </a:ext>
                </a:extLst>
              </a:tr>
              <a:tr h="5931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Bahnschrift SemiCondensed" panose="020B0502040204020203" pitchFamily="34" charset="0"/>
                        </a:rPr>
                        <a:t>4. Честный</a:t>
                      </a:r>
                      <a:r>
                        <a:rPr lang="ru-RU" sz="32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Bahnschrift SemiCondensed" panose="020B0502040204020203" pitchFamily="34" charset="0"/>
                        </a:rPr>
                        <a:t> взгляд</a:t>
                      </a:r>
                      <a:endParaRPr lang="ru-RU" sz="32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Bahnschrift SemiCondense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053186"/>
                  </a:ext>
                </a:extLst>
              </a:tr>
              <a:tr h="5931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Bahnschrift SemiCondensed" panose="020B0502040204020203" pitchFamily="34" charset="0"/>
                        </a:rPr>
                        <a:t>5. Изменение поведения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520349"/>
                  </a:ext>
                </a:extLst>
              </a:tr>
              <a:tr h="5931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Bahnschrift SemiCondensed" panose="020B0502040204020203" pitchFamily="34" charset="0"/>
                        </a:rPr>
                        <a:t>6.</a:t>
                      </a:r>
                      <a:r>
                        <a:rPr lang="ru-RU" sz="32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Bahnschrift SemiCondensed" panose="020B0502040204020203" pitchFamily="34" charset="0"/>
                        </a:rPr>
                        <a:t> Возмещение ущерба</a:t>
                      </a:r>
                      <a:endParaRPr lang="ru-RU" sz="32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Bahnschrift SemiCondensed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462344"/>
                  </a:ext>
                </a:extLst>
              </a:tr>
              <a:tr h="5931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Bahnschrift SemiCondensed" panose="020B0502040204020203" pitchFamily="34" charset="0"/>
                        </a:rPr>
                        <a:t>7. Помощь другим алкоголикам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148218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82" y="34534"/>
            <a:ext cx="1639413" cy="14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454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6696744" cy="65571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 </a:t>
            </a:r>
            <a:r>
              <a:rPr lang="ru-RU" b="1" dirty="0" smtClean="0"/>
              <a:t>                                                                              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Что такое АА?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3719" y="1412776"/>
            <a:ext cx="8925831" cy="323271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Мы </a:t>
            </a:r>
            <a:r>
              <a:rPr lang="ru-RU" sz="2400" dirty="0"/>
              <a:t>стремимся жить полноценной жизнью, в которой нет места алкоголю, и большинству из нас это удается. Однако мы убедились в том, что для этого требуется помощь и поддержка других алкоголиков – членов АА.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7870" y="3068960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может помочь мне бросить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пить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204" y="3717033"/>
            <a:ext cx="86082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>
              <a:spcAft>
                <a:spcPts val="0"/>
              </a:spcAft>
            </a:pPr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Члены АА - вовсе не терапевты или наркологи. Но все мы знаем, что значит пристраститься к спиртному, обещать себе и другим бросить пить и не быть в состоянии выполнить это обещание. Единственный способ, которым мы можем помочь другим исцелиться от алкоголизма – это наш собственный опыт. И люди, страдающие от этой зависимости, приходя к нам, видят, что мы уже бросили пить и понимают на нашем примере, что жить трезво это возможно.</a:t>
            </a:r>
            <a:endParaRPr lang="ru-RU" sz="2400" dirty="0">
              <a:solidFill>
                <a:schemeClr val="tx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82" y="34534"/>
            <a:ext cx="1639413" cy="14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649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706" y="-72017"/>
            <a:ext cx="6554867" cy="1524000"/>
          </a:xfrm>
        </p:spPr>
        <p:txBody>
          <a:bodyPr/>
          <a:lstStyle/>
          <a:p>
            <a:r>
              <a:rPr lang="ru-RU" dirty="0"/>
              <a:t>ЧТО АА МОЖЕТ ПРЕДЛОЖИТЬ ОРГАНИЗАЦИЯМ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7721" y="1340768"/>
            <a:ext cx="8574759" cy="520783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АА при взаимодействии с другими организациями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руководствуясь 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принципом сотрудничества, но не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присоединения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;</a:t>
            </a:r>
            <a:endParaRPr lang="ru-RU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Члены Содружества АА: • организуют информационные встречи для руководителей и сотрудников организаций различных форм собственности, на которых более подробно рассказывают о Содружестве АА и обсуждают возможные варианты сотрудничества; </a:t>
            </a:r>
            <a:endParaRPr lang="ru-RU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Обеспечивают 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заинтересованные организации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наглядным материалом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, касающимся деятельности АА (информационные стенды, тематические буклеты, визитки, литература), и несут ответственность за полноту, дальнейшее сопровождение и актуализацию передаваемой информации; </a:t>
            </a:r>
            <a:endParaRPr lang="ru-RU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Организуют 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и проводят открытые собрания АА на территории организации (в том числе и на постоянной основе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).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82" y="34534"/>
            <a:ext cx="1639413" cy="14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15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706" y="-72017"/>
            <a:ext cx="6554867" cy="1524000"/>
          </a:xfrm>
        </p:spPr>
        <p:txBody>
          <a:bodyPr/>
          <a:lstStyle/>
          <a:p>
            <a:r>
              <a:rPr lang="ru-RU" dirty="0"/>
              <a:t>ЧТО АА МОЖЕТ ПРЕДЛОЖИТЬ ОРГАНИЗАЦИЯМ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836712"/>
            <a:ext cx="9036496" cy="5711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2"/>
                </a:solidFill>
              </a:rPr>
              <a:t>На протяжении всей истории </a:t>
            </a:r>
            <a:r>
              <a:rPr lang="ru-RU" sz="2400" dirty="0" smtClean="0">
                <a:solidFill>
                  <a:schemeClr val="tx2"/>
                </a:solidFill>
              </a:rPr>
              <a:t>существования (а </a:t>
            </a:r>
            <a:r>
              <a:rPr lang="ru-RU" sz="2400" dirty="0">
                <a:solidFill>
                  <a:schemeClr val="tx2"/>
                </a:solidFill>
              </a:rPr>
              <a:t>это более 80 лет) Содружество Анонимных Алкоголиков всегда открыто для сотрудничества, а члены Содружества, чувствующие призвание, всегда готовы осуществлять помощь в образовательных, реабилитационных и исследовательских учреждениях.</a:t>
            </a:r>
            <a:br>
              <a:rPr lang="ru-RU" sz="2400" dirty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/>
            </a:r>
            <a:br>
              <a:rPr lang="ru-RU" sz="2400" dirty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>   Мы всегда готовы предоставить Вам любую дополнительную информацию о нашем содружестве и надеемся на дальнейшее плодотворное сотрудничество, которое поможет спасти многих людей.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82" y="34534"/>
            <a:ext cx="1639413" cy="14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762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16216" y="1124744"/>
            <a:ext cx="2232248" cy="5472608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622"/>
            <a:ext cx="7668344" cy="191346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На сегодняшний день АА взаимодействует со следующими организациями и учреждениями</a:t>
            </a:r>
            <a:r>
              <a:rPr lang="ru-RU" sz="28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542405"/>
            <a:ext cx="3233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• </a:t>
            </a:r>
            <a:r>
              <a:rPr lang="ru-RU" sz="2800" dirty="0">
                <a:solidFill>
                  <a:schemeClr val="tx2"/>
                </a:solidFill>
              </a:rPr>
              <a:t>Органами власти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3696" y="2044703"/>
            <a:ext cx="5748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• </a:t>
            </a:r>
            <a:r>
              <a:rPr lang="ru-RU" sz="2800" dirty="0">
                <a:solidFill>
                  <a:schemeClr val="tx2"/>
                </a:solidFill>
              </a:rPr>
              <a:t>Медицинскими учреждениями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696" y="2539842"/>
            <a:ext cx="57417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• </a:t>
            </a:r>
            <a:r>
              <a:rPr lang="ru-RU" sz="2800" dirty="0" smtClean="0">
                <a:solidFill>
                  <a:schemeClr val="tx2"/>
                </a:solidFill>
              </a:rPr>
              <a:t>Социальными </a:t>
            </a:r>
            <a:r>
              <a:rPr lang="ru-RU" sz="2800" dirty="0">
                <a:solidFill>
                  <a:schemeClr val="tx2"/>
                </a:solidFill>
              </a:rPr>
              <a:t>учреждениями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038210"/>
            <a:ext cx="8586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•</a:t>
            </a:r>
            <a:r>
              <a:rPr lang="ru-RU" dirty="0"/>
              <a:t> </a:t>
            </a:r>
            <a:r>
              <a:rPr lang="ru-RU" sz="2800" dirty="0">
                <a:solidFill>
                  <a:schemeClr val="tx2"/>
                </a:solidFill>
              </a:rPr>
              <a:t>Учреждениями системы исполнения </a:t>
            </a:r>
            <a:r>
              <a:rPr lang="ru-RU" sz="2800" dirty="0" smtClean="0">
                <a:solidFill>
                  <a:schemeClr val="tx2"/>
                </a:solidFill>
              </a:rPr>
              <a:t>  наказаний 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3702" y="3603607"/>
            <a:ext cx="5751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• </a:t>
            </a:r>
            <a:r>
              <a:rPr lang="ru-RU" sz="2800" dirty="0">
                <a:solidFill>
                  <a:schemeClr val="tx2"/>
                </a:solidFill>
              </a:rPr>
              <a:t>Религиозными организациями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6560" y="4065494"/>
            <a:ext cx="4432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• </a:t>
            </a:r>
            <a:r>
              <a:rPr lang="ru-RU" sz="2800" dirty="0">
                <a:solidFill>
                  <a:schemeClr val="tx2"/>
                </a:solidFill>
              </a:rPr>
              <a:t>Подразделениями МВД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6560" y="4593886"/>
            <a:ext cx="6043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• </a:t>
            </a:r>
            <a:r>
              <a:rPr lang="ru-RU" sz="2800" dirty="0">
                <a:solidFill>
                  <a:schemeClr val="tx2"/>
                </a:solidFill>
              </a:rPr>
              <a:t>Общественными организациями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5096425"/>
            <a:ext cx="3647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• </a:t>
            </a:r>
            <a:r>
              <a:rPr lang="ru-RU" sz="2800" dirty="0">
                <a:solidFill>
                  <a:schemeClr val="tx2"/>
                </a:solidFill>
              </a:rPr>
              <a:t>Аптечными сетями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6560" y="5591323"/>
            <a:ext cx="1269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•</a:t>
            </a:r>
            <a:r>
              <a:rPr lang="ru-RU" sz="2800" dirty="0">
                <a:solidFill>
                  <a:schemeClr val="bg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СМИ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3696" y="6021288"/>
            <a:ext cx="3167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• </a:t>
            </a:r>
            <a:r>
              <a:rPr lang="ru-RU" sz="2800" dirty="0">
                <a:solidFill>
                  <a:schemeClr val="tx2"/>
                </a:solidFill>
              </a:rPr>
              <a:t>Работодателями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271" y="91928"/>
            <a:ext cx="1639413" cy="14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185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2736"/>
            <a:ext cx="9108504" cy="56886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Bahnschrift SemiLight Condensed" panose="020B0502040204020203" pitchFamily="34" charset="0"/>
                <a:cs typeface="Arial" panose="020B0604020202020204" pitchFamily="34" charset="0"/>
              </a:rPr>
              <a:t>Мировой опыт Содружества </a:t>
            </a:r>
            <a:r>
              <a:rPr lang="ru-RU" sz="2800" dirty="0" smtClean="0">
                <a:solidFill>
                  <a:schemeClr val="tx2"/>
                </a:solidFill>
                <a:latin typeface="Bahnschrift SemiLight Condensed" panose="020B0502040204020203" pitchFamily="34" charset="0"/>
                <a:cs typeface="Arial" panose="020B0604020202020204" pitchFamily="34" charset="0"/>
              </a:rPr>
              <a:t>«Анонимные </a:t>
            </a:r>
            <a:r>
              <a:rPr lang="ru-RU" sz="2800" dirty="0">
                <a:solidFill>
                  <a:schemeClr val="tx2"/>
                </a:solidFill>
                <a:latin typeface="Bahnschrift SemiLight Condensed" panose="020B0502040204020203" pitchFamily="34" charset="0"/>
                <a:cs typeface="Arial" panose="020B0604020202020204" pitchFamily="34" charset="0"/>
              </a:rPr>
              <a:t>Алкоголики</a:t>
            </a:r>
            <a:r>
              <a:rPr lang="ru-RU" sz="2800" dirty="0" smtClean="0">
                <a:solidFill>
                  <a:schemeClr val="tx2"/>
                </a:solidFill>
                <a:latin typeface="Bahnschrift SemiLight Condensed" panose="020B0502040204020203" pitchFamily="34" charset="0"/>
                <a:cs typeface="Arial" panose="020B0604020202020204" pitchFamily="34" charset="0"/>
              </a:rPr>
              <a:t>»</a:t>
            </a:r>
            <a:r>
              <a:rPr lang="ru-RU" sz="2800" dirty="0">
                <a:latin typeface="Bahnschrift SemiLight Condensed" panose="020B0502040204020203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latin typeface="Bahnschrift SemiLight Condensed" panose="020B0502040204020203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Bahnschrift SemiLight Condensed" panose="020B0502040204020203" pitchFamily="34" charset="0"/>
                <a:cs typeface="Arial" panose="020B0604020202020204" pitchFamily="34" charset="0"/>
              </a:rPr>
              <a:t>показывает, </a:t>
            </a:r>
            <a:br>
              <a:rPr lang="ru-RU" sz="2800" dirty="0" smtClean="0">
                <a:latin typeface="Bahnschrift SemiLight Condensed" panose="020B0502040204020203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Bahnschrift SemiLight Condensed" panose="020B0502040204020203" pitchFamily="34" charset="0"/>
                <a:cs typeface="Arial" panose="020B0604020202020204" pitchFamily="34" charset="0"/>
              </a:rPr>
              <a:t>что наиболее быстрого и эффективного решения вопросов в указанной области, </a:t>
            </a:r>
            <a:br>
              <a:rPr lang="ru-RU" sz="2800" dirty="0" smtClean="0">
                <a:latin typeface="Bahnschrift SemiLight Condensed" panose="020B0502040204020203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Bahnschrift SemiLight Condensed" panose="020B0502040204020203" pitchFamily="34" charset="0"/>
                <a:cs typeface="Arial" panose="020B0604020202020204" pitchFamily="34" charset="0"/>
              </a:rPr>
              <a:t>а также оказания действенной помощи лицам , страдающих этим недугом, </a:t>
            </a:r>
            <a:br>
              <a:rPr lang="ru-RU" sz="2800" dirty="0" smtClean="0">
                <a:latin typeface="Bahnschrift SemiLight Condensed" panose="020B0502040204020203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Bahnschrift SemiLight Condensed" panose="020B0502040204020203" pitchFamily="34" charset="0"/>
                <a:cs typeface="Arial" panose="020B0604020202020204" pitchFamily="34" charset="0"/>
              </a:rPr>
              <a:t>профессионалы всех уровней достигают с привлечением участников нашего содружества, которые, </a:t>
            </a:r>
            <a:r>
              <a:rPr lang="ru-RU" sz="2800" dirty="0" smtClean="0">
                <a:solidFill>
                  <a:schemeClr val="tx2"/>
                </a:solidFill>
                <a:latin typeface="Bahnschrift SemiLight Condensed" panose="020B0502040204020203" pitchFamily="34" charset="0"/>
                <a:cs typeface="Arial" panose="020B0604020202020204" pitchFamily="34" charset="0"/>
              </a:rPr>
              <a:t>не вмешиваясь в работу специалистов</a:t>
            </a:r>
            <a:r>
              <a:rPr lang="ru-RU" sz="2800" dirty="0" smtClean="0">
                <a:latin typeface="Bahnschrift SemiLight Condensed" panose="020B0502040204020203" pitchFamily="34" charset="0"/>
                <a:cs typeface="Arial" panose="020B0604020202020204" pitchFamily="34" charset="0"/>
              </a:rPr>
              <a:t>,</a:t>
            </a:r>
            <a:br>
              <a:rPr lang="ru-RU" sz="2800" dirty="0" smtClean="0">
                <a:latin typeface="Bahnschrift SemiLight Condensed" panose="020B0502040204020203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Bahnschrift SemiLight Condensed" panose="020B0502040204020203" pitchFamily="34" charset="0"/>
                <a:cs typeface="Arial" panose="020B0604020202020204" pitchFamily="34" charset="0"/>
              </a:rPr>
              <a:t>просто берут на себя , в случае необходимости, заботу о выздоровлении людей, </a:t>
            </a:r>
            <a:br>
              <a:rPr lang="ru-RU" sz="2800" dirty="0" smtClean="0">
                <a:latin typeface="Bahnschrift SemiLight Condensed" panose="020B0502040204020203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Bahnschrift SemiLight Condensed" panose="020B0502040204020203" pitchFamily="34" charset="0"/>
                <a:cs typeface="Arial" panose="020B0604020202020204" pitchFamily="34" charset="0"/>
              </a:rPr>
              <a:t>опираясь на применение</a:t>
            </a:r>
            <a:r>
              <a:rPr lang="ru-RU" sz="2800" dirty="0" smtClean="0">
                <a:solidFill>
                  <a:schemeClr val="tx2"/>
                </a:solidFill>
                <a:latin typeface="Bahnschrift SemiLight Condensed" panose="020B0502040204020203" pitchFamily="34" charset="0"/>
                <a:cs typeface="Arial" panose="020B0604020202020204" pitchFamily="34" charset="0"/>
              </a:rPr>
              <a:t> исключительно опыта 12-шаговой программы Анонимных Алкоголиков</a:t>
            </a:r>
            <a:r>
              <a:rPr lang="ru-RU" sz="2800" dirty="0" smtClean="0">
                <a:latin typeface="Bahnschrift SemiLight Condensed" panose="020B0502040204020203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latin typeface="Bahnschrift SemiLight 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-99392"/>
            <a:ext cx="6554867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Мировой опыт АА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271" y="91928"/>
            <a:ext cx="1639413" cy="14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395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741368"/>
            <a:ext cx="6554867" cy="116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48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за внимание!</a:t>
            </a:r>
            <a:endParaRPr lang="ru-RU" sz="48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9630"/>
            <a:ext cx="3960439" cy="350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5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245424"/>
            <a:ext cx="6554867" cy="1524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407" y="2315398"/>
            <a:ext cx="7560840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E-mail: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rgbClr val="FFC000"/>
                </a:solidFill>
              </a:rPr>
              <a:t>oo_scaa@tut.by</a:t>
            </a:r>
            <a:endParaRPr lang="ru-RU" sz="28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Телефон: +375 17 395 83 50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Факс: +375 17 395 83 50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Мобильный: +375 29 276 83 17,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                         +375 44 780 73 29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2954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Республиканское общественное объединение «Центральная служба АНОНИМНЫХ АЛКОГОЛИКОВ».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620736"/>
            <a:ext cx="8208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Беларусь, Минск, ул. Калиновского 6, к.19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3666" y="5339734"/>
            <a:ext cx="85547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</a:rPr>
              <a:t>http://aabelarus.org </a:t>
            </a:r>
            <a:endParaRPr lang="ru-RU" sz="2400" dirty="0" smtClean="0">
              <a:solidFill>
                <a:srgbClr val="FFC000"/>
              </a:solidFill>
            </a:endParaRPr>
          </a:p>
          <a:p>
            <a:endParaRPr lang="ru-RU" sz="2400" dirty="0" smtClean="0"/>
          </a:p>
          <a:p>
            <a:r>
              <a:rPr lang="ru-RU" sz="2400" dirty="0" smtClean="0"/>
              <a:t>Адрес </a:t>
            </a:r>
            <a:r>
              <a:rPr lang="ru-RU" sz="2400" dirty="0"/>
              <a:t>для корреспонденции: 220050, г. Минск, а/я 121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82" y="34534"/>
            <a:ext cx="1639413" cy="14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790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"/>
          <p:cNvSpPr txBox="1"/>
          <p:nvPr/>
        </p:nvSpPr>
        <p:spPr>
          <a:xfrm>
            <a:off x="350975" y="0"/>
            <a:ext cx="8432700" cy="61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def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FFFFFF"/>
                </a:solidFill>
              </a:rPr>
              <a:t>IV. Премия Ласкера</a:t>
            </a:r>
            <a:br>
              <a:rPr lang="ru-RU">
                <a:solidFill>
                  <a:srgbClr val="FFFFFF"/>
                </a:solidFill>
              </a:rPr>
            </a:br>
            <a:r>
              <a:rPr lang="ru-RU">
                <a:solidFill>
                  <a:srgbClr val="FFFFFF"/>
                </a:solidFill>
              </a:rPr>
              <a:t>В 1951 году Анонимным Алкоголикам была вручена премия Ласкера. Следующая выдержка, в частности, гласит: «Американская общественная ассоциация здравоохранения по итогам 1951 года вручает Анонимным Алкоголикам премию Ласкера в знак признания организации ими уникального и высокоэффективного подхода к решению этой вековой проблемы здравоохранения и общества — алкоголизма… Подчеркивая, что алкоголизм — это болезнь, можно постепенно снять пятно общественного позора, связанное с ним… Когда-нибудь историки, возможно, признают, что Анонимные Алкоголики стали замечательным предприятием в деле общественных первопроходцев, которые изобрели новый инструмент для совместного действия; совершенно новую терапию, основанную на общности и сходстве страданий и имеющую огромный потенциал в вопросе лечения несметного количества других проблем человечества».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534" y="20475"/>
            <a:ext cx="2759964" cy="27599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2719">
            <a:off x="444132" y="417493"/>
            <a:ext cx="2798418" cy="32620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8337">
            <a:off x="5989388" y="254461"/>
            <a:ext cx="2598673" cy="35797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143830"/>
            <a:ext cx="8928992" cy="338962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Сообщество АА </a:t>
            </a:r>
            <a:r>
              <a:rPr lang="ru-RU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возникло 10 июня 1935 года </a:t>
            </a:r>
            <a:r>
              <a:rPr lang="ru-RU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после встречи в г. Акроне, штат Огайо (США), двух «</a:t>
            </a:r>
            <a:r>
              <a:rPr lang="ru-RU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безнадежных алкоголиков» </a:t>
            </a:r>
            <a:r>
              <a:rPr lang="ru-RU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— биржевого маклера Билла (Уильям </a:t>
            </a:r>
            <a:r>
              <a:rPr lang="ru-RU" b="1" dirty="0" err="1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Гриффит</a:t>
            </a:r>
            <a:r>
              <a:rPr lang="ru-RU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ru-RU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Вильсон) </a:t>
            </a:r>
            <a:r>
              <a:rPr lang="ru-RU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и хирурга </a:t>
            </a:r>
            <a:r>
              <a:rPr lang="ru-RU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Боба(Роберт </a:t>
            </a:r>
            <a:r>
              <a:rPr lang="ru-RU" b="1" dirty="0" err="1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Хальбрук</a:t>
            </a:r>
            <a:r>
              <a:rPr lang="ru-RU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ru-RU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Смит).</a:t>
            </a:r>
            <a:r>
              <a:rPr lang="en-US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/>
            </a:r>
            <a:br>
              <a:rPr lang="en-US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Билл </a:t>
            </a:r>
            <a:r>
              <a:rPr lang="ru-RU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прошел курс лечения уже в десятках наркологических заведений, а Боб не мог больше оперировать. Благодаря Сообществу АА оба они отказались от алкоголя до конца жизни.</a:t>
            </a:r>
          </a:p>
        </p:txBody>
      </p:sp>
    </p:spTree>
    <p:extLst>
      <p:ext uri="{BB962C8B-B14F-4D97-AF65-F5344CB8AC3E}">
        <p14:creationId xmlns:p14="http://schemas.microsoft.com/office/powerpoint/2010/main" val="7679211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57606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История зарождения Сообщества    Анонимных алкоголиков (АА)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56992"/>
            <a:ext cx="8568952" cy="3672408"/>
          </a:xfrm>
        </p:spPr>
        <p:txBody>
          <a:bodyPr anchor="t">
            <a:norm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 После разговора они заметили, </a:t>
            </a:r>
            <a:r>
              <a:rPr lang="ru-RU" dirty="0">
                <a:solidFill>
                  <a:schemeClr val="accent2"/>
                </a:solidFill>
              </a:rPr>
              <a:t>что, общаясь друг с другом</a:t>
            </a:r>
            <a:r>
              <a:rPr lang="ru-RU" dirty="0" smtClean="0">
                <a:solidFill>
                  <a:schemeClr val="accent2"/>
                </a:solidFill>
              </a:rPr>
              <a:t>, </a:t>
            </a:r>
            <a:r>
              <a:rPr lang="ru-RU" dirty="0">
                <a:solidFill>
                  <a:schemeClr val="accent2"/>
                </a:solidFill>
              </a:rPr>
              <a:t>могут добиться того, на что не были способны в одиночку, </a:t>
            </a:r>
            <a:r>
              <a:rPr lang="ru-RU" dirty="0" smtClean="0">
                <a:solidFill>
                  <a:schemeClr val="accent2"/>
                </a:solidFill>
              </a:rPr>
              <a:t>- а именно </a:t>
            </a:r>
            <a:r>
              <a:rPr lang="ru-RU" dirty="0">
                <a:solidFill>
                  <a:schemeClr val="accent2"/>
                </a:solidFill>
              </a:rPr>
              <a:t>оставаться трезвыми. </a:t>
            </a:r>
            <a:endParaRPr lang="ru-RU" dirty="0" smtClean="0">
              <a:solidFill>
                <a:schemeClr val="accent2"/>
              </a:solidFill>
            </a:endParaRPr>
          </a:p>
          <a:p>
            <a:r>
              <a:rPr lang="ru-RU" dirty="0" smtClean="0">
                <a:solidFill>
                  <a:schemeClr val="accent2"/>
                </a:solidFill>
              </a:rPr>
              <a:t>Вскоре </a:t>
            </a:r>
            <a:r>
              <a:rPr lang="ru-RU" dirty="0">
                <a:solidFill>
                  <a:schemeClr val="accent2"/>
                </a:solidFill>
              </a:rPr>
              <a:t>они </a:t>
            </a:r>
            <a:r>
              <a:rPr lang="ru-RU" dirty="0" smtClean="0">
                <a:solidFill>
                  <a:schemeClr val="accent2"/>
                </a:solidFill>
              </a:rPr>
              <a:t>сделали вывод и о том, </a:t>
            </a:r>
            <a:r>
              <a:rPr lang="ru-RU" dirty="0">
                <a:solidFill>
                  <a:schemeClr val="accent2"/>
                </a:solidFill>
              </a:rPr>
              <a:t>что их трезвость укрепляется еще </a:t>
            </a:r>
            <a:r>
              <a:rPr lang="ru-RU" dirty="0" smtClean="0">
                <a:solidFill>
                  <a:schemeClr val="accent2"/>
                </a:solidFill>
              </a:rPr>
              <a:t>больше</a:t>
            </a:r>
            <a:r>
              <a:rPr lang="ru-RU" dirty="0">
                <a:solidFill>
                  <a:schemeClr val="accent2"/>
                </a:solidFill>
              </a:rPr>
              <a:t>, когда они делятся ею с </a:t>
            </a:r>
            <a:r>
              <a:rPr lang="ru-RU" dirty="0" smtClean="0">
                <a:solidFill>
                  <a:schemeClr val="accent2"/>
                </a:solidFill>
              </a:rPr>
              <a:t>другими алкоголиками. 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Благодаря </a:t>
            </a:r>
            <a:r>
              <a:rPr lang="ru-RU" dirty="0">
                <a:solidFill>
                  <a:schemeClr val="accent2"/>
                </a:solidFill>
              </a:rPr>
              <a:t>этой работе вскоре еще один из пациентов городской больницы в Акроне обрёл трезвость. </a:t>
            </a:r>
            <a:endParaRPr lang="ru-RU" dirty="0" smtClean="0">
              <a:solidFill>
                <a:schemeClr val="accent2"/>
              </a:solidFill>
            </a:endParaRPr>
          </a:p>
          <a:p>
            <a:r>
              <a:rPr lang="ru-RU" dirty="0" smtClean="0">
                <a:solidFill>
                  <a:schemeClr val="accent2"/>
                </a:solidFill>
              </a:rPr>
              <a:t>В </a:t>
            </a:r>
            <a:r>
              <a:rPr lang="ru-RU" dirty="0">
                <a:solidFill>
                  <a:schemeClr val="accent2"/>
                </a:solidFill>
              </a:rPr>
              <a:t>течение 4 лет появилось 100 трезвых алкоголиков, работавших в трёх первых группах.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18" y="818448"/>
            <a:ext cx="2565495" cy="25385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803" y="818448"/>
            <a:ext cx="2519279" cy="25385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82" y="34534"/>
            <a:ext cx="1639413" cy="14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0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77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077129"/>
            <a:ext cx="91440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ru-RU" sz="2400" dirty="0" smtClean="0"/>
              <a:t>На </a:t>
            </a:r>
            <a:r>
              <a:rPr lang="ru-RU" sz="2400" dirty="0"/>
              <a:t>данный момент сообщество является </a:t>
            </a:r>
            <a:r>
              <a:rPr lang="ru-RU" sz="2400" dirty="0" smtClean="0"/>
              <a:t>всемирным   - Около 200.000 </a:t>
            </a:r>
            <a:r>
              <a:rPr lang="ru-RU" sz="2400" dirty="0"/>
              <a:t>групп в более чем 180 </a:t>
            </a:r>
            <a:r>
              <a:rPr lang="ru-RU" sz="2400" dirty="0" smtClean="0"/>
              <a:t>странах Мира , насчитывает </a:t>
            </a:r>
            <a:r>
              <a:rPr lang="ru-RU" sz="2400" dirty="0"/>
              <a:t>примерно 3 000 000 активных членов Содружества. </a:t>
            </a:r>
          </a:p>
          <a:p>
            <a:pPr algn="ctr"/>
            <a:endParaRPr lang="ru-RU" sz="2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82" y="34534"/>
            <a:ext cx="1639413" cy="14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98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770" y="113998"/>
            <a:ext cx="7995027" cy="720080"/>
          </a:xfrm>
        </p:spPr>
        <p:txBody>
          <a:bodyPr/>
          <a:lstStyle/>
          <a:p>
            <a:r>
              <a:rPr lang="ru-RU" dirty="0" smtClean="0"/>
              <a:t>Сообщество АА </a:t>
            </a:r>
            <a:r>
              <a:rPr lang="ru-RU" dirty="0"/>
              <a:t>в</a:t>
            </a:r>
            <a:r>
              <a:rPr lang="ru-RU" dirty="0" smtClean="0"/>
              <a:t> Беларуси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208912" cy="561662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2"/>
                </a:solidFill>
              </a:rPr>
              <a:t>В </a:t>
            </a:r>
            <a:r>
              <a:rPr lang="ru-RU" sz="2400" dirty="0">
                <a:solidFill>
                  <a:schemeClr val="accent2"/>
                </a:solidFill>
              </a:rPr>
              <a:t>Республике Беларусь п</a:t>
            </a:r>
            <a:r>
              <a:rPr lang="ru-RU" sz="2400" dirty="0" smtClean="0">
                <a:solidFill>
                  <a:schemeClr val="accent2"/>
                </a:solidFill>
              </a:rPr>
              <a:t>ервая </a:t>
            </a:r>
            <a:r>
              <a:rPr lang="ru-RU" sz="2400" dirty="0">
                <a:solidFill>
                  <a:schemeClr val="accent2"/>
                </a:solidFill>
              </a:rPr>
              <a:t>группа Анонимных Алкоголиков </a:t>
            </a:r>
            <a:r>
              <a:rPr lang="ru-RU" sz="2400" dirty="0" smtClean="0">
                <a:solidFill>
                  <a:schemeClr val="accent2"/>
                </a:solidFill>
              </a:rPr>
              <a:t>появилась </a:t>
            </a:r>
            <a:r>
              <a:rPr lang="ru-RU" sz="2400" dirty="0">
                <a:solidFill>
                  <a:schemeClr val="accent2"/>
                </a:solidFill>
              </a:rPr>
              <a:t>в </a:t>
            </a:r>
            <a:r>
              <a:rPr lang="ru-RU" sz="2400" dirty="0" smtClean="0">
                <a:solidFill>
                  <a:schemeClr val="accent2"/>
                </a:solidFill>
              </a:rPr>
              <a:t>1990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smtClean="0">
                <a:solidFill>
                  <a:schemeClr val="accent2"/>
                </a:solidFill>
              </a:rPr>
              <a:t>г</a:t>
            </a:r>
            <a:r>
              <a:rPr lang="ru-RU" sz="2400" dirty="0">
                <a:solidFill>
                  <a:schemeClr val="accent2"/>
                </a:solidFill>
              </a:rPr>
              <a:t>. в городе </a:t>
            </a:r>
            <a:r>
              <a:rPr lang="ru-RU" sz="2400" dirty="0" smtClean="0">
                <a:solidFill>
                  <a:schemeClr val="accent2"/>
                </a:solidFill>
              </a:rPr>
              <a:t>Минск, </a:t>
            </a:r>
            <a:r>
              <a:rPr lang="ru-RU" sz="2400" dirty="0">
                <a:solidFill>
                  <a:schemeClr val="accent2"/>
                </a:solidFill>
              </a:rPr>
              <a:t>в отделении дневного пребывания №1 Городского клинического наркологического диспансера по адресу – ул. Волгоградская, 63. </a:t>
            </a:r>
            <a:endParaRPr lang="ru-RU" sz="2400" dirty="0" smtClean="0">
              <a:solidFill>
                <a:schemeClr val="accent2"/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2"/>
                </a:solidFill>
              </a:rPr>
              <a:t>Открывшаяся </a:t>
            </a:r>
            <a:r>
              <a:rPr lang="ru-RU" sz="2400" dirty="0">
                <a:solidFill>
                  <a:schemeClr val="accent2"/>
                </a:solidFill>
              </a:rPr>
              <a:t>там группа АА «Надежда» действует и по сей день, оказывая помощь в выздоровлении обратившихся к ним алкоголиков, и является самой старейшей группой АА в </a:t>
            </a:r>
            <a:r>
              <a:rPr lang="ru-RU" sz="2400" smtClean="0">
                <a:solidFill>
                  <a:schemeClr val="accent2"/>
                </a:solidFill>
              </a:rPr>
              <a:t>Республике Беларусь. </a:t>
            </a:r>
            <a:endParaRPr lang="ru-RU" sz="2400" dirty="0" smtClean="0">
              <a:solidFill>
                <a:schemeClr val="accent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82" y="34534"/>
            <a:ext cx="1639413" cy="14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426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79" y="-99392"/>
            <a:ext cx="7490971" cy="936104"/>
          </a:xfrm>
        </p:spPr>
        <p:txBody>
          <a:bodyPr/>
          <a:lstStyle/>
          <a:p>
            <a:pPr algn="ctr"/>
            <a:r>
              <a:rPr lang="ru-RU" dirty="0"/>
              <a:t>Сообщество АА в Беларуси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208912" cy="3636404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На сегодняшний день в Содружестве АА Беларуси насчитывается более 100 групп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На еженедельной основе проводится около 200 собраний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5" y="4077072"/>
            <a:ext cx="8859123" cy="2636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82" y="34534"/>
            <a:ext cx="1639413" cy="14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596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84984"/>
            <a:ext cx="9217025" cy="30963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- В </a:t>
            </a:r>
            <a:r>
              <a:rPr lang="ru-RU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Гродненской </a:t>
            </a:r>
            <a:r>
              <a:rPr lang="ru-RU" dirty="0" smtClean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области на сегодняшний день </a:t>
            </a:r>
            <a:r>
              <a:rPr lang="ru-RU" dirty="0" smtClean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26 </a:t>
            </a:r>
            <a:r>
              <a:rPr lang="ru-RU" dirty="0" smtClean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действующих групп, </a:t>
            </a:r>
            <a:r>
              <a:rPr lang="ru-RU" dirty="0" smtClean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10 </a:t>
            </a:r>
            <a:r>
              <a:rPr lang="ru-RU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из которых работают в г. </a:t>
            </a:r>
            <a:r>
              <a:rPr lang="ru-RU" dirty="0" smtClean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Гродно</a:t>
            </a:r>
            <a:br>
              <a:rPr lang="ru-RU" dirty="0" smtClean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- Собрания групп в г. Гродно </a:t>
            </a:r>
            <a:r>
              <a:rPr lang="ru-RU" dirty="0" smtClean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проходят на ежедневной основе </a:t>
            </a:r>
            <a:br>
              <a:rPr lang="ru-RU" dirty="0" smtClean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Bahnschrift SemiLight Condensed" panose="020B0502040204020203" pitchFamily="34" charset="0"/>
                <a:cs typeface="Arial" panose="020B0604020202020204" pitchFamily="34" charset="0"/>
              </a:rPr>
              <a:t>г. Гродно,    </a:t>
            </a:r>
            <a:r>
              <a:rPr lang="ru-RU" sz="3600" b="1" dirty="0" smtClean="0">
                <a:latin typeface="Bahnschrift SemiLight Condensed" panose="020B0502040204020203" pitchFamily="34" charset="0"/>
                <a:cs typeface="Arial" panose="020B0604020202020204" pitchFamily="34" charset="0"/>
              </a:rPr>
              <a:t>г. Лида</a:t>
            </a:r>
            <a:r>
              <a:rPr lang="ru-RU" sz="3600" b="1" dirty="0" smtClean="0">
                <a:solidFill>
                  <a:schemeClr val="tx2"/>
                </a:solidFill>
                <a:latin typeface="Bahnschrift SemiLight Condensed" panose="020B0502040204020203" pitchFamily="34" charset="0"/>
                <a:cs typeface="Arial" panose="020B0604020202020204" pitchFamily="34" charset="0"/>
              </a:rPr>
              <a:t>,    г. Волковыск,    </a:t>
            </a:r>
            <a:r>
              <a:rPr lang="ru-RU" sz="3600" b="1" dirty="0" smtClean="0">
                <a:latin typeface="Bahnschrift SemiLight Condensed" panose="020B0502040204020203" pitchFamily="34" charset="0"/>
                <a:cs typeface="Arial" panose="020B0604020202020204" pitchFamily="34" charset="0"/>
              </a:rPr>
              <a:t>г. Дятлово</a:t>
            </a:r>
            <a:r>
              <a:rPr lang="ru-RU" sz="3600" b="1" dirty="0" smtClean="0">
                <a:solidFill>
                  <a:schemeClr val="tx2"/>
                </a:solidFill>
                <a:latin typeface="Bahnschrift SemiLight Condensed" panose="020B0502040204020203" pitchFamily="34" charset="0"/>
                <a:cs typeface="Arial" panose="020B0604020202020204" pitchFamily="34" charset="0"/>
              </a:rPr>
              <a:t>,  </a:t>
            </a:r>
            <a:r>
              <a:rPr lang="ru-RU" sz="3600" b="1" dirty="0" err="1" smtClean="0">
                <a:solidFill>
                  <a:schemeClr val="tx2"/>
                </a:solidFill>
                <a:latin typeface="Bahnschrift SemiLight Condensed" panose="020B0502040204020203" pitchFamily="34" charset="0"/>
                <a:cs typeface="Arial" panose="020B0604020202020204" pitchFamily="34" charset="0"/>
              </a:rPr>
              <a:t>Ивьевский</a:t>
            </a:r>
            <a:r>
              <a:rPr lang="ru-RU" sz="3600" b="1" dirty="0" smtClean="0">
                <a:solidFill>
                  <a:schemeClr val="tx2"/>
                </a:solidFill>
                <a:latin typeface="Bahnschrift SemiLight Condensed" panose="020B0502040204020203" pitchFamily="34" charset="0"/>
                <a:cs typeface="Arial" panose="020B0604020202020204" pitchFamily="34" charset="0"/>
              </a:rPr>
              <a:t> район д. </a:t>
            </a:r>
            <a:r>
              <a:rPr lang="ru-RU" sz="3600" b="1" dirty="0" err="1" smtClean="0">
                <a:solidFill>
                  <a:schemeClr val="tx2"/>
                </a:solidFill>
                <a:latin typeface="Bahnschrift SemiLight Condensed" panose="020B0502040204020203" pitchFamily="34" charset="0"/>
                <a:cs typeface="Arial" panose="020B0604020202020204" pitchFamily="34" charset="0"/>
              </a:rPr>
              <a:t>Лаздуны</a:t>
            </a:r>
            <a:r>
              <a:rPr lang="ru-RU" sz="3600" b="1" dirty="0" smtClean="0">
                <a:solidFill>
                  <a:schemeClr val="tx2"/>
                </a:solidFill>
                <a:latin typeface="Bahnschrift SemiLight Condensed" panose="020B0502040204020203" pitchFamily="34" charset="0"/>
                <a:cs typeface="Arial" panose="020B0604020202020204" pitchFamily="34" charset="0"/>
              </a:rPr>
              <a:t>,</a:t>
            </a:r>
            <a:r>
              <a:rPr lang="ru-RU" sz="3600" b="1" dirty="0" smtClean="0">
                <a:latin typeface="Bahnschrift SemiLight Condensed" panose="020B0502040204020203" pitchFamily="34" charset="0"/>
                <a:cs typeface="Arial" panose="020B0604020202020204" pitchFamily="34" charset="0"/>
              </a:rPr>
              <a:t>   </a:t>
            </a:r>
            <a:r>
              <a:rPr lang="ru-RU" sz="3600" b="1" dirty="0" err="1" smtClean="0">
                <a:latin typeface="Bahnschrift SemiLight Condensed" panose="020B0502040204020203" pitchFamily="34" charset="0"/>
                <a:cs typeface="Arial" panose="020B0604020202020204" pitchFamily="34" charset="0"/>
              </a:rPr>
              <a:t>ивьевский</a:t>
            </a:r>
            <a:r>
              <a:rPr lang="ru-RU" sz="3600" b="1" dirty="0" smtClean="0">
                <a:latin typeface="Bahnschrift SemiLight Condensed" panose="020B0502040204020203" pitchFamily="34" charset="0"/>
                <a:cs typeface="Arial" panose="020B0604020202020204" pitchFamily="34" charset="0"/>
              </a:rPr>
              <a:t> район </a:t>
            </a:r>
            <a:r>
              <a:rPr lang="ru-RU" sz="3600" b="1" dirty="0" err="1" smtClean="0">
                <a:latin typeface="Bahnschrift SemiLight Condensed" panose="020B0502040204020203" pitchFamily="34" charset="0"/>
                <a:cs typeface="Arial" panose="020B0604020202020204" pitchFamily="34" charset="0"/>
              </a:rPr>
              <a:t>аг</a:t>
            </a:r>
            <a:r>
              <a:rPr lang="ru-RU" sz="3600" b="1" dirty="0" smtClean="0">
                <a:latin typeface="Bahnschrift SemiLight Condensed" panose="020B0502040204020203" pitchFamily="34" charset="0"/>
                <a:cs typeface="Arial" panose="020B0604020202020204" pitchFamily="34" charset="0"/>
              </a:rPr>
              <a:t> Субботники</a:t>
            </a:r>
            <a:r>
              <a:rPr lang="ru-RU" sz="3600" b="1" dirty="0" smtClean="0">
                <a:solidFill>
                  <a:schemeClr val="tx2"/>
                </a:solidFill>
                <a:latin typeface="Bahnschrift SemiLight Condensed" panose="020B0502040204020203" pitchFamily="34" charset="0"/>
                <a:cs typeface="Arial" panose="020B0604020202020204" pitchFamily="34" charset="0"/>
              </a:rPr>
              <a:t>,              г. Мосты,    </a:t>
            </a:r>
            <a:r>
              <a:rPr lang="ru-RU" sz="3600" b="1" dirty="0" smtClean="0">
                <a:latin typeface="Bahnschrift SemiLight Condensed" panose="020B0502040204020203" pitchFamily="34" charset="0"/>
                <a:cs typeface="Arial" panose="020B0604020202020204" pitchFamily="34" charset="0"/>
              </a:rPr>
              <a:t>г. Островец</a:t>
            </a:r>
            <a:r>
              <a:rPr lang="ru-RU" sz="3600" b="1" dirty="0" smtClean="0">
                <a:solidFill>
                  <a:schemeClr val="tx2"/>
                </a:solidFill>
                <a:latin typeface="Bahnschrift SemiLight Condensed" panose="020B0502040204020203" pitchFamily="34" charset="0"/>
                <a:cs typeface="Arial" panose="020B0604020202020204" pitchFamily="34" charset="0"/>
              </a:rPr>
              <a:t>,    г. Ошмяны,,    </a:t>
            </a:r>
            <a:r>
              <a:rPr lang="ru-RU" sz="3600" b="1" dirty="0" smtClean="0">
                <a:latin typeface="Bahnschrift SemiLight Condensed" panose="020B0502040204020203" pitchFamily="34" charset="0"/>
                <a:cs typeface="Arial" panose="020B0604020202020204" pitchFamily="34" charset="0"/>
              </a:rPr>
              <a:t>г. Слоним</a:t>
            </a:r>
            <a:r>
              <a:rPr lang="ru-RU" sz="3600" b="1" dirty="0" smtClean="0">
                <a:solidFill>
                  <a:schemeClr val="tx2"/>
                </a:solidFill>
                <a:latin typeface="Bahnschrift SemiLight Condensed" panose="020B0502040204020203" pitchFamily="34" charset="0"/>
                <a:cs typeface="Arial" panose="020B0604020202020204" pitchFamily="34" charset="0"/>
              </a:rPr>
              <a:t>,                       г. Сморгонь, </a:t>
            </a:r>
            <a:r>
              <a:rPr lang="ru-RU" sz="3600" b="1" dirty="0" smtClean="0">
                <a:latin typeface="Bahnschrift SemiLight Condensed" panose="020B0502040204020203" pitchFamily="34" charset="0"/>
                <a:cs typeface="Arial" panose="020B0604020202020204" pitchFamily="34" charset="0"/>
              </a:rPr>
              <a:t>г. Щучин , </a:t>
            </a:r>
            <a:r>
              <a:rPr lang="ru-RU" b="1" dirty="0" err="1">
                <a:latin typeface="Bahnschrift SemiLight Condensed" panose="020B0502040204020203" pitchFamily="34" charset="0"/>
                <a:cs typeface="Arial" panose="020B0604020202020204" pitchFamily="34" charset="0"/>
              </a:rPr>
              <a:t>Свичлочьский</a:t>
            </a:r>
            <a:r>
              <a:rPr lang="ru-RU" b="1" dirty="0">
                <a:latin typeface="Bahnschrift SemiLight Condensed" panose="020B0502040204020203" pitchFamily="34" charset="0"/>
                <a:cs typeface="Arial" panose="020B0604020202020204" pitchFamily="34" charset="0"/>
              </a:rPr>
              <a:t> район д. </a:t>
            </a:r>
            <a:r>
              <a:rPr lang="ru-RU" b="1" dirty="0" err="1">
                <a:latin typeface="Bahnschrift SemiLight Condensed" panose="020B0502040204020203" pitchFamily="34" charset="0"/>
                <a:cs typeface="Arial" panose="020B0604020202020204" pitchFamily="34" charset="0"/>
              </a:rPr>
              <a:t>Грицки</a:t>
            </a:r>
            <a:r>
              <a:rPr lang="ru-RU" dirty="0" smtClean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Bahnschrift" panose="020B0502040204020203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82" y="34534"/>
            <a:ext cx="1639413" cy="145025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-8792" y="260648"/>
            <a:ext cx="7812360" cy="804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Сообщество АА в </a:t>
            </a:r>
            <a:r>
              <a:rPr lang="ru-RU" sz="2800" b="1" dirty="0" smtClean="0">
                <a:solidFill>
                  <a:schemeClr val="tx1"/>
                </a:solidFill>
              </a:rPr>
              <a:t>Гродненской области</a:t>
            </a:r>
          </a:p>
          <a:p>
            <a:pPr marL="0" indent="0">
              <a:buNone/>
            </a:pP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676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4481"/>
            <a:ext cx="7488831" cy="901582"/>
          </a:xfrm>
        </p:spPr>
        <p:txBody>
          <a:bodyPr>
            <a:normAutofit/>
          </a:bodyPr>
          <a:lstStyle/>
          <a:p>
            <a:r>
              <a:rPr lang="ru-RU" sz="2400" dirty="0"/>
              <a:t>КТО ТАКИЕ </a:t>
            </a:r>
            <a:r>
              <a:rPr lang="ru-RU" sz="2400" dirty="0" smtClean="0"/>
              <a:t>АНОНИМНЫЕ АЛКОГОЛИКИ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016" y="1772816"/>
            <a:ext cx="8856984" cy="46805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-</a:t>
            </a:r>
            <a:r>
              <a:rPr lang="ru-RU" dirty="0" smtClean="0"/>
              <a:t> </a:t>
            </a:r>
            <a:r>
              <a:rPr lang="ru-RU" sz="2200" dirty="0" smtClean="0">
                <a:solidFill>
                  <a:schemeClr val="accent2"/>
                </a:solidFill>
              </a:rPr>
              <a:t>Анонимные </a:t>
            </a:r>
            <a:r>
              <a:rPr lang="ru-RU" sz="2200" dirty="0">
                <a:solidFill>
                  <a:schemeClr val="accent2"/>
                </a:solidFill>
              </a:rPr>
              <a:t>Алкоголики – это сообщество, объединяющее мужчин и женщин, которые делятся между собой опытом, силами и надеждами для того, что бы помочь себе и другим избавится от алкоголизма</a:t>
            </a:r>
            <a:r>
              <a:rPr lang="ru-RU" sz="2200" dirty="0" smtClean="0">
                <a:solidFill>
                  <a:schemeClr val="accent2"/>
                </a:solidFill>
              </a:rPr>
              <a:t>.  </a:t>
            </a:r>
          </a:p>
          <a:p>
            <a:pPr>
              <a:buFontTx/>
              <a:buChar char="-"/>
            </a:pPr>
            <a:r>
              <a:rPr lang="ru-RU" sz="2200" dirty="0" smtClean="0">
                <a:solidFill>
                  <a:schemeClr val="accent2"/>
                </a:solidFill>
              </a:rPr>
              <a:t>Единственное </a:t>
            </a:r>
            <a:r>
              <a:rPr lang="ru-RU" sz="2200" dirty="0">
                <a:solidFill>
                  <a:schemeClr val="accent2"/>
                </a:solidFill>
              </a:rPr>
              <a:t>условие для членства в АА – это желание бросить пить. </a:t>
            </a:r>
            <a:endParaRPr lang="ru-RU" sz="2200" dirty="0" smtClean="0">
              <a:solidFill>
                <a:schemeClr val="accent2"/>
              </a:solidFill>
            </a:endParaRPr>
          </a:p>
          <a:p>
            <a:pPr>
              <a:buFontTx/>
              <a:buChar char="-"/>
            </a:pPr>
            <a:r>
              <a:rPr lang="ru-RU" sz="2200" dirty="0" smtClean="0">
                <a:solidFill>
                  <a:schemeClr val="accent2"/>
                </a:solidFill>
              </a:rPr>
              <a:t>Члены </a:t>
            </a:r>
            <a:r>
              <a:rPr lang="ru-RU" sz="2200" dirty="0">
                <a:solidFill>
                  <a:schemeClr val="accent2"/>
                </a:solidFill>
              </a:rPr>
              <a:t>АА не платят ни вступительных, ни членских взносов. Мы сами себя содержим благодаря нашим добровольным пожертвованиям. </a:t>
            </a:r>
            <a:endParaRPr lang="ru-RU" sz="2200" dirty="0" smtClean="0">
              <a:solidFill>
                <a:schemeClr val="accent2"/>
              </a:solidFill>
            </a:endParaRPr>
          </a:p>
          <a:p>
            <a:pPr>
              <a:buFontTx/>
              <a:buChar char="-"/>
            </a:pPr>
            <a:r>
              <a:rPr lang="ru-RU" sz="2200" dirty="0" smtClean="0">
                <a:solidFill>
                  <a:schemeClr val="accent2"/>
                </a:solidFill>
              </a:rPr>
              <a:t>АА </a:t>
            </a:r>
            <a:r>
              <a:rPr lang="ru-RU" sz="2200" dirty="0">
                <a:solidFill>
                  <a:schemeClr val="accent2"/>
                </a:solidFill>
              </a:rPr>
              <a:t>не связано, с какой либо сектой, вероисповеданием, политическим направлением, организацией, или учреждением. Не вступает в полемику по каким бы то ни было вопросам. Не поддерживает и не выступает за либо против чьих-либо интересов. </a:t>
            </a:r>
            <a:r>
              <a:rPr lang="ru-RU" sz="2200" dirty="0" smtClean="0">
                <a:solidFill>
                  <a:schemeClr val="accent2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ru-RU" sz="2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Наша главная цель – оставаться трезвыми и помочь другим алкоголикам обрести трезвость.</a:t>
            </a:r>
            <a:endParaRPr lang="ru-RU" sz="2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82" y="34534"/>
            <a:ext cx="1639413" cy="14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4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79" y="-99392"/>
            <a:ext cx="7596336" cy="1087423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ЧЕМ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НЕ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/>
              <a:t>ЗАНИМАЮТСЯ АНОНИМНЫЕ АЛКОГОЛИКИ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717032"/>
            <a:ext cx="9033335" cy="360040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>
                    <a:lumMod val="95000"/>
                  </a:schemeClr>
                </a:solidFill>
              </a:rPr>
              <a:t>Не вербует </a:t>
            </a: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>членов содружества </a:t>
            </a:r>
            <a:r>
              <a:rPr lang="ru-RU" sz="1600" dirty="0">
                <a:solidFill>
                  <a:schemeClr val="tx1">
                    <a:lumMod val="95000"/>
                  </a:schemeClr>
                </a:solidFill>
              </a:rPr>
              <a:t>и не пытается заинтересовать </a:t>
            </a: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>алкоголиков </a:t>
            </a:r>
            <a:r>
              <a:rPr lang="ru-RU" sz="1600" dirty="0">
                <a:solidFill>
                  <a:schemeClr val="tx1">
                    <a:lumMod val="95000"/>
                  </a:schemeClr>
                </a:solidFill>
              </a:rPr>
              <a:t>в </a:t>
            </a: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>       выздоровлении  путем дополнительных стимулов</a:t>
            </a:r>
            <a:r>
              <a:rPr lang="ru-RU" sz="1600" dirty="0">
                <a:solidFill>
                  <a:schemeClr val="tx1">
                    <a:lumMod val="95000"/>
                  </a:schemeClr>
                </a:solidFill>
              </a:rPr>
              <a:t>. </a:t>
            </a:r>
          </a:p>
          <a:p>
            <a:r>
              <a:rPr lang="ru-RU" sz="1600" dirty="0">
                <a:solidFill>
                  <a:schemeClr val="tx1">
                    <a:lumMod val="95000"/>
                  </a:schemeClr>
                </a:solidFill>
              </a:rPr>
              <a:t>Не ведет списки членов АА или истории их болезни. </a:t>
            </a:r>
          </a:p>
          <a:p>
            <a:r>
              <a:rPr lang="ru-RU" sz="1600" dirty="0">
                <a:solidFill>
                  <a:schemeClr val="tx1">
                    <a:lumMod val="95000"/>
                  </a:schemeClr>
                </a:solidFill>
              </a:rPr>
              <a:t>Не осуществляет и не финансирует научные исследования.</a:t>
            </a:r>
          </a:p>
          <a:p>
            <a:r>
              <a:rPr lang="ru-RU" sz="1600" dirty="0">
                <a:solidFill>
                  <a:schemeClr val="tx1">
                    <a:lumMod val="95000"/>
                  </a:schemeClr>
                </a:solidFill>
              </a:rPr>
              <a:t>Не ставит медицинские или психические диагнозы и не делает прогнозы. </a:t>
            </a:r>
          </a:p>
          <a:p>
            <a:r>
              <a:rPr lang="ru-RU" sz="1600" dirty="0">
                <a:solidFill>
                  <a:schemeClr val="tx1">
                    <a:lumMod val="95000"/>
                  </a:schemeClr>
                </a:solidFill>
              </a:rPr>
              <a:t>Не предусматривает госпитализацию, медицинское или психиатрическое лечение, не снабжает </a:t>
            </a: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>лекарствами</a:t>
            </a:r>
            <a:r>
              <a:rPr lang="ru-RU" sz="1600" dirty="0">
                <a:solidFill>
                  <a:schemeClr val="tx1">
                    <a:lumMod val="95000"/>
                  </a:schemeClr>
                </a:solidFill>
              </a:rPr>
              <a:t>. </a:t>
            </a:r>
          </a:p>
          <a:p>
            <a:r>
              <a:rPr lang="ru-RU" sz="1600" dirty="0">
                <a:solidFill>
                  <a:schemeClr val="tx1">
                    <a:lumMod val="95000"/>
                  </a:schemeClr>
                </a:solidFill>
              </a:rPr>
              <a:t>Не обеспечивает жильем, пищей, одеждой, работой, деньгами и другими социальными благами.</a:t>
            </a:r>
          </a:p>
          <a:p>
            <a:r>
              <a:rPr lang="ru-RU" sz="1600" dirty="0">
                <a:solidFill>
                  <a:schemeClr val="tx1">
                    <a:lumMod val="95000"/>
                  </a:schemeClr>
                </a:solidFill>
              </a:rPr>
              <a:t>Не предлагает семейное или профессиональное консультирование.</a:t>
            </a:r>
          </a:p>
          <a:p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>Не подменяет собой социальные службы (хотя многие члены АА и комитеты по обслуживанию сотрудничают с ними).</a:t>
            </a:r>
          </a:p>
          <a:p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>Не предлагает религиозные услуги.</a:t>
            </a:r>
            <a:endParaRPr lang="ru-RU" sz="16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sz="1600" dirty="0">
                <a:solidFill>
                  <a:schemeClr val="tx1">
                    <a:lumMod val="95000"/>
                  </a:schemeClr>
                </a:solidFill>
              </a:rPr>
              <a:t>Не принимает деньги и пожертвования для своих служб от источников вне АА.</a:t>
            </a:r>
          </a:p>
          <a:p>
            <a:r>
              <a:rPr lang="ru-RU" sz="1600" dirty="0">
                <a:solidFill>
                  <a:schemeClr val="tx1">
                    <a:lumMod val="95000"/>
                  </a:schemeClr>
                </a:solidFill>
              </a:rPr>
              <a:t>Не дает рекомендательных писем для предоставления их в министерства, адвокатуры, суды, школы, </a:t>
            </a: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>коммерческие </a:t>
            </a:r>
            <a:r>
              <a:rPr lang="ru-RU" sz="1600" dirty="0">
                <a:solidFill>
                  <a:schemeClr val="tx1">
                    <a:lumMod val="95000"/>
                  </a:schemeClr>
                </a:solidFill>
              </a:rPr>
              <a:t>организации, социальные службы или иные организации </a:t>
            </a: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>и </a:t>
            </a:r>
            <a:r>
              <a:rPr lang="ru-RU" sz="1600" dirty="0">
                <a:solidFill>
                  <a:schemeClr val="tx1">
                    <a:lumMod val="95000"/>
                  </a:schemeClr>
                </a:solidFill>
              </a:rPr>
              <a:t>учреждения.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82" y="34534"/>
            <a:ext cx="1639413" cy="14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443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