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ru-RU" sz="1800" dirty="0"/>
              <a:t>Министерство здравоохранения Республики Беларусь </a:t>
            </a:r>
            <a:br>
              <a:rPr lang="ru-RU" sz="1800" dirty="0"/>
            </a:br>
            <a:r>
              <a:rPr lang="ru-RU" sz="1800" dirty="0"/>
              <a:t>Государственное высшее учебное учреждение </a:t>
            </a:r>
            <a:br>
              <a:rPr lang="ru-RU" sz="1800" dirty="0"/>
            </a:br>
            <a:r>
              <a:rPr lang="ru-RU" sz="1800" dirty="0"/>
              <a:t>«Гродненский государственный медицинский университет» </a:t>
            </a:r>
            <a:br>
              <a:rPr lang="ru-RU" sz="1800" dirty="0"/>
            </a:br>
            <a:r>
              <a:rPr lang="ru-RU" sz="1800" dirty="0"/>
              <a:t>кафедра психиатрии с курсом общей психологии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ИССЛЕДОВАНИЕ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 социальной психологии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« Переключаемость, концентрация, устойчивость внимания </a:t>
            </a:r>
            <a:r>
              <a:rPr lang="ru-RU" sz="2000" b="1" i="1" dirty="0" smtClean="0">
                <a:solidFill>
                  <a:schemeClr val="tx1"/>
                </a:solidFill>
              </a:rPr>
              <a:t>у </a:t>
            </a:r>
            <a:r>
              <a:rPr lang="ru-RU" sz="2000" b="1" i="1" dirty="0">
                <a:solidFill>
                  <a:schemeClr val="tx1"/>
                </a:solidFill>
              </a:rPr>
              <a:t>студентов в начале и в конце учебного дня»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1500" dirty="0"/>
              <a:t/>
            </a:r>
            <a:br>
              <a:rPr lang="ru-RU" sz="1500" dirty="0"/>
            </a:br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</a:t>
            </a:r>
            <a:r>
              <a:rPr lang="ru-RU" sz="1500" dirty="0" smtClean="0">
                <a:solidFill>
                  <a:schemeClr val="tx1"/>
                </a:solidFill>
              </a:rPr>
              <a:t>выполнила </a:t>
            </a:r>
            <a:r>
              <a:rPr lang="ru-RU" sz="1500" dirty="0">
                <a:solidFill>
                  <a:schemeClr val="tx1"/>
                </a:solidFill>
              </a:rPr>
              <a:t>студентка 3 курса 4 группы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                                                                                                                 </a:t>
            </a:r>
            <a:r>
              <a:rPr lang="ru-RU" sz="1500" dirty="0" smtClean="0">
                <a:solidFill>
                  <a:schemeClr val="tx1"/>
                </a:solidFill>
              </a:rPr>
              <a:t>                                     медико </a:t>
            </a:r>
            <a:r>
              <a:rPr lang="ru-RU" sz="1500" dirty="0">
                <a:solidFill>
                  <a:schemeClr val="tx1"/>
                </a:solidFill>
              </a:rPr>
              <a:t>психологического-факультета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500" dirty="0" smtClean="0">
                <a:solidFill>
                  <a:schemeClr val="tx1"/>
                </a:solidFill>
              </a:rPr>
              <a:t>                                      Дедуль </a:t>
            </a:r>
            <a:r>
              <a:rPr lang="ru-RU" sz="1500" dirty="0">
                <a:solidFill>
                  <a:schemeClr val="tx1"/>
                </a:solidFill>
              </a:rPr>
              <a:t>Я.И.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</a:t>
            </a:r>
            <a:r>
              <a:rPr lang="ru-RU" sz="1500" dirty="0" smtClean="0">
                <a:solidFill>
                  <a:schemeClr val="tx1"/>
                </a:solidFill>
              </a:rPr>
              <a:t>                                      преподаватель  </a:t>
            </a:r>
            <a:r>
              <a:rPr lang="ru-RU" sz="1500" dirty="0">
                <a:solidFill>
                  <a:schemeClr val="tx1"/>
                </a:solidFill>
              </a:rPr>
              <a:t>Саков В.М.</a:t>
            </a: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586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2400" b="1" dirty="0" smtClean="0"/>
              <a:t>Введение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мы знаем, студенческие годы в жизни человека – весьма значимый период. Но основное время студента, в данный период , направленно на получение знаний и применение их на практике. Ведь даже после того, как студент покидает стены университета после учебного дня, ему вновь приходится погружаться с головой в омут знаний, а в этом и состоит главная проблема.  Ведь главное, что нужно для того, чтобы после усердного учебного дня перейти к поглощению новой информации – высокая переключаемость, концентрация и устойчивость внимания, свойства, которые в конце учебного дня ослабевают. 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56026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" y="4077072"/>
            <a:ext cx="913032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Яна\Desktop\психология\комп-ект-значка-вектора-сту-ента-х-ами-а-аспирантов-73369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221" y="0"/>
            <a:ext cx="432677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28" y="0"/>
            <a:ext cx="4565501" cy="45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1.Цель исследования: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выявить уровень переключаемости, концентрации и устойчивости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внимания </a:t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студентов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начале </a:t>
            </a:r>
            <a:b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и в конце учебного дня;</a:t>
            </a:r>
            <a:b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выяснить, улучшается ли переключаемость, концентрация и устойчивость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внимания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студентов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учебными семестрами. </a:t>
            </a:r>
            <a:b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Объекты исследования: </a:t>
            </a:r>
            <a:b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проявление переключаемости, концентрации и устойчивости внимания у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студентов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первого и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третьего курса в начале и конце учебного дня;</a:t>
            </a:r>
            <a:b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проявление улучшения переключаемости, концентрации и устойчивости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внимания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студентов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третьего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курса в конце рабочего дня.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Группа исследуемых: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студенты первого и третьего курса, которые начинают свой учебный день в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8:30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b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студенты первого и третьего курса, которые заканчивают свой учебный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день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16:30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начинают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подготовку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следующему учебному дню в 18.00.</a:t>
            </a:r>
          </a:p>
        </p:txBody>
      </p:sp>
    </p:spTree>
    <p:extLst>
      <p:ext uri="{BB962C8B-B14F-4D97-AF65-F5344CB8AC3E}">
        <p14:creationId xmlns:p14="http://schemas.microsoft.com/office/powerpoint/2010/main" xmlns="" val="219458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Яна\Desktop\психология\student-life-in-college-young-man-sleeps-in-vector-14994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" y="4077072"/>
            <a:ext cx="9141265" cy="278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-3868"/>
            <a:ext cx="4822799" cy="40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" y="-1"/>
            <a:ext cx="4281232" cy="40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Основная часть: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1. Метод исследования </a:t>
            </a:r>
            <a:br>
              <a:rPr lang="ru-RU" i="1" dirty="0"/>
            </a:br>
            <a:r>
              <a:rPr lang="ru-RU" i="1" dirty="0"/>
              <a:t> используемая методика - методика «перепутанные линии»  </a:t>
            </a:r>
          </a:p>
          <a:p>
            <a:pPr marL="0" indent="0">
              <a:buNone/>
            </a:pPr>
            <a:r>
              <a:rPr lang="ru-RU" i="1" dirty="0"/>
              <a:t>(инструкция и интерпретация результатов см. в приложении) 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2. Ход исследования 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первая часть исследования: в 8.15 в аудиторию, за пятнадцать минут до начала практических занятий, были приглашены для выполнения задания по указанной инструкции студенты первого и третьего: восемь девушек и восемь парней.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вторая часть исследования:  в 16.30 у всех испытуемых к концу подходит учебный день. </a:t>
            </a:r>
            <a:br>
              <a:rPr lang="ru-RU" i="1" dirty="0"/>
            </a:br>
            <a:r>
              <a:rPr lang="ru-RU" i="1" dirty="0"/>
              <a:t>перед тем, как преступить к подготовке учебного материала к следующему учебному дню, участники  самостоятельно выделяют для отдыха 1 час 30 минут, чтобы в 18.00 приступить к работе.</a:t>
            </a:r>
            <a:br>
              <a:rPr lang="ru-RU" i="1" dirty="0"/>
            </a:br>
            <a:r>
              <a:rPr lang="ru-RU" i="1" dirty="0"/>
              <a:t>т.к. все испытуемые проживают в одном общежитии, в 17.50 участники были приглашены в читальный зал, для выполнения задания по указанной инструкции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543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7017746"/>
              </p:ext>
            </p:extLst>
          </p:nvPr>
        </p:nvGraphicFramePr>
        <p:xfrm>
          <a:off x="179512" y="1196752"/>
          <a:ext cx="8568953" cy="51125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68069"/>
                <a:gridCol w="2800002"/>
                <a:gridCol w="2800882"/>
              </a:tblGrid>
              <a:tr h="86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30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студенты первого курса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      студенты третьего курса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результаты методики, проведенной в начале учебного дня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(оценка в баллах)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5,75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5,375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результаты методики, проведенной в конце учебного дня 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(оценка в баллах)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2,15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3,25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09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Заключение</a:t>
            </a:r>
            <a:r>
              <a:rPr lang="ru-RU" sz="2400" dirty="0"/>
              <a:t>: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Исходя </a:t>
            </a:r>
            <a:r>
              <a:rPr lang="ru-RU" sz="2400" i="1" dirty="0"/>
              <a:t>из полученный результатов, мы можем сделать вывод, что переключаемость, упорядоченность и концентрация внимания относительно равны в начале учебного дня вне зависимости от курса занимаемого студентом.</a:t>
            </a:r>
            <a:br>
              <a:rPr lang="ru-RU" sz="2400" i="1" dirty="0"/>
            </a:br>
            <a:endParaRPr lang="ru-RU" sz="2400" i="1" dirty="0"/>
          </a:p>
          <a:p>
            <a:pPr marL="0" indent="0">
              <a:buNone/>
            </a:pPr>
            <a:r>
              <a:rPr lang="ru-RU" sz="2400" i="1" dirty="0"/>
              <a:t>Результаты второй части исследования нам показывают, что повышенный уровень концентрации, устойчивости, переключаемости внимания наблюдался у студентов третьего курса. </a:t>
            </a:r>
            <a:br>
              <a:rPr lang="ru-RU" sz="2400" i="1" dirty="0"/>
            </a:br>
            <a:r>
              <a:rPr lang="ru-RU" sz="2400" i="1" dirty="0"/>
              <a:t>это связано с тем, что свойства внимания лабильны и поддаются тренировки.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44153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2" y="-3658"/>
            <a:ext cx="9129607" cy="68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b="1" dirty="0" smtClean="0"/>
              <a:t>Методика </a:t>
            </a:r>
            <a:r>
              <a:rPr lang="ru-RU" sz="1900" b="1" dirty="0"/>
              <a:t>«ПЕРЕПУТАННЫЕ ЛИНИИ»</a:t>
            </a:r>
          </a:p>
          <a:p>
            <a:pPr marL="0" indent="0">
              <a:buNone/>
            </a:pP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/>
              <a:t>Инструкция</a:t>
            </a:r>
            <a:r>
              <a:rPr lang="ru-RU" sz="1900" i="1" dirty="0"/>
              <a:t>:  «Перед  вами  25  перепутанных  линий. Вам  необходимо  проследить  мысленно  взором  (не  пальцем,  не  ручкой,  а  именно  взором)  траекторию  каждой  линии  слева  направо  и  определить,  где  она  кончается. Там, где она заканчивается, проставьте ее номер. Начинайте с первой линии, затем переходите ко второй, третьей и т. д.  На  выполнение задания дается  только 7 минут. Если вы не успели, то оставшиеся линии засчитываются как  ошибки. Начали!»</a:t>
            </a:r>
            <a:br>
              <a:rPr lang="ru-RU" sz="1900" i="1" dirty="0"/>
            </a:br>
            <a:r>
              <a:rPr lang="ru-RU" sz="1900" i="1" dirty="0"/>
              <a:t/>
            </a:r>
            <a:br>
              <a:rPr lang="ru-RU" sz="1900" i="1" dirty="0"/>
            </a:br>
            <a:r>
              <a:rPr lang="ru-RU" sz="1900" i="1" dirty="0"/>
              <a:t>Подсчитайте  количество  правильных  ответов  и  оцените  по  таблице  </a:t>
            </a:r>
            <a:r>
              <a:rPr lang="ru-RU" sz="1900" i="1" dirty="0" smtClean="0"/>
              <a:t>4 сколько баллов вы получили. </a:t>
            </a:r>
            <a:endParaRPr lang="ru-RU" i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118" y="3933056"/>
            <a:ext cx="5885180" cy="1686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763632"/>
            <a:ext cx="894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Теперь  проверьте  список  концов  линий,  отмеченный  вами  в  правой колонке, с даваемым нами списком: 6, 3, 22, 23, 8, 21, 19, 16, 10, 20, 8, 11, 25, 1, 12, 4, 2, 5, 7, 18, 15, 24, 13, 14, 17.  </a:t>
            </a:r>
          </a:p>
        </p:txBody>
      </p:sp>
    </p:spTree>
    <p:extLst>
      <p:ext uri="{BB962C8B-B14F-4D97-AF65-F5344CB8AC3E}">
        <p14:creationId xmlns:p14="http://schemas.microsoft.com/office/powerpoint/2010/main" xmlns="" val="308370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56578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249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</TotalTime>
  <Words>98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Министерство здравоохранения Республики Беларусь  Государственное высшее учебное учреждение  «Гродненский государственный медицинский университет»  кафедра психиатрии с курсом общей психологии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Беларусь  Государственное высшее учебное учреждение  «Гродненский государственный медицинский университет»  кафедра психиатрии с курсом общей психологии </dc:title>
  <dc:creator>Яна</dc:creator>
  <cp:lastModifiedBy>AQUA</cp:lastModifiedBy>
  <cp:revision>6</cp:revision>
  <dcterms:created xsi:type="dcterms:W3CDTF">2018-12-17T19:42:07Z</dcterms:created>
  <dcterms:modified xsi:type="dcterms:W3CDTF">2018-12-20T05:48:36Z</dcterms:modified>
</cp:coreProperties>
</file>