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2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 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исследуемого населения </a:t>
            </a:r>
            <a:r>
              <a:rPr lang="ru-RU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принявшего участие в </a:t>
            </a:r>
            <a:r>
              <a:rPr lang="ru-RU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эксперименте: </a:t>
            </a: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возраст 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CE-4D06-BE7F-B6F88FB8B0C6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2CE-4D06-BE7F-B6F88FB8B0C6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2CE-4D06-BE7F-B6F88FB8B0C6}"/>
              </c:ext>
            </c:extLst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4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2CE-4D06-BE7F-B6F88FB8B0C6}"/>
              </c:ext>
            </c:extLst>
          </c:dPt>
          <c:dPt>
            <c:idx val="4"/>
            <c:bubble3D val="0"/>
            <c:spPr>
              <a:pattFill prst="ltUp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5"/>
                </a:inn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2CE-4D06-BE7F-B6F88FB8B0C6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возраст до  30 лет</c:v>
                </c:pt>
                <c:pt idx="1">
                  <c:v>возраст после 30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2CE-4D06-BE7F-B6F88FB8B0C6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8"/>
        <c:secondPieSize val="5"/>
        <c:serLines>
          <c:spPr>
            <a:ln w="9525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7493935262094792"/>
          <c:y val="0.1106307537757982"/>
          <c:w val="0.65250850165468444"/>
          <c:h val="0.151493822873847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2507" y="638487"/>
            <a:ext cx="8825658" cy="3329581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здравоохранения Республики Беларусь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УЧРЕЖДЕНИЕ ОБРАЗОВАНИЯ 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«ГРОДНЕНСКИЙ ГОСУДАРСТВЕННЫЙ МЕДИЦИНСКИЙ УНИВЕРСИТЕТ» 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психологии и педагогики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 </a:t>
            </a:r>
            <a:b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 по социальной психологии:</a:t>
            </a:r>
            <a:b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«Особенности подражания посетителей магазина»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267033" y="4102322"/>
            <a:ext cx="36706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Выполнила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Студентка МПФ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3 курс, 1 группа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Цедрик Елена Дмитриевна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Преподаватель:</a:t>
            </a:r>
          </a:p>
          <a:p>
            <a:pPr algn="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Воронко Елена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Валентиновна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0677" y="5856648"/>
            <a:ext cx="12932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Гродно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ГрГМУ</a:t>
            </a:r>
          </a:p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</a:p>
          <a:p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30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138" y="524564"/>
            <a:ext cx="11188837" cy="577173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ИНОСТРАНЕЦ, 21 ГОД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тудент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факультета международных отношений, 1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вызываете. Русские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девушки, насколько я успел заметить, дружелюбные 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честные.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 повторил за вами, и первая мысль, пришедшая мне в голову была: эта очередная белорусская традиция, о которой я ещё не знаю.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избежание оплошности я машинально сделал это.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ЖЕНЩИНА, 42 ГОДА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аботаю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организации по обслуживанию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лифтов.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звините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но доверительно я мало к кому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отношусь.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повторила, потому что привыкла полагаться на себя и только на себя.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более, вы знаете, что могут чудить люди?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работая в такой напряжённой сфере, уж наверняка знаю чему можно доверять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789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818" y="881461"/>
            <a:ext cx="11489282" cy="567609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достигшие 30-летнего возраста не поддались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внушению.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Двое из них сказали, что люди моего возраста вообще не вызывают доверия (т.к. я слишком молода, и моё поколение вовсе не вызывает доверия). Остальные участники эксперимента, возрастом 30 лет и выше утверждали, что причин не доверять молодой, аккуратной девушке у них нет, но по своим внутренним причинам решили не повторять за экспериментатором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Люди,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достигшее 30-летнего возраста повторили за экспериментатором, мотивировав разными причинами, но не только лишь потому, что я вызываю их доверие.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Участникам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опроса был предложен ещё один вопрос. Как бы они отнеслись к человеку, одетому в неопрятную одежду, подозрительного вида, возраста, примерно, 32 лет? На что были получены следующие данные: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100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ответили, что не смогли бы доверять этому человеку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40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из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посчитали бы его психически нездоровым; 50% ответили, что заподозрили его в алкогольном или наркотическом опьянении; 10% предпочли бы не заметить данный инцидент.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Таким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образом, делая свои субъективные выводы, я могу с уверенностью утверждать, что внешний вид значительно влияет на степень симпатии и доверия к незнакомому человеку, но не является ключевым.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818" y="139012"/>
            <a:ext cx="339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Заключение: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972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57" y="2762114"/>
            <a:ext cx="7401388" cy="814379"/>
          </a:xfrm>
        </p:spPr>
        <p:txBody>
          <a:bodyPr/>
          <a:lstStyle/>
          <a:p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850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97" y="136477"/>
            <a:ext cx="9404723" cy="762128"/>
          </a:xfrm>
        </p:spPr>
        <p:txBody>
          <a:bodyPr/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3997" y="898605"/>
            <a:ext cx="11213982" cy="551047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Подсознательное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копирование поведения и/или действий других людей при не типичных обстоятельствах. Проверка уровня доверия населения к действиям незнакомого человека в опрятной одежде и без видимых отклонений психического состояния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По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моему мнению, тема достаточно актуальна т.к. в нынешнее время наблюдается повышение уровня доверия населения к людям, имеющим опрятный, интеллигентный внешний вид. Что, в итоге, может привести к неприятным последствиям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Изучить особенности подражания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Подражание.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9777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489" y="138625"/>
            <a:ext cx="9404723" cy="709876"/>
          </a:xfrm>
        </p:spPr>
        <p:txBody>
          <a:bodyPr/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 эксперимента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023" y="848501"/>
            <a:ext cx="11070290" cy="551047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Место проведения</a:t>
            </a:r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2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Супермаркет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«Корона» (выбор пал именно на общественный магазин т.к. его посещают люди разного пола, возраста, соц. статуса, национальности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b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проведения</a:t>
            </a:r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2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17:00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(выбор сделан с учётом того, что в данный период времени магазин посещают наибольшее количество людей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b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 эксперимента:</a:t>
            </a:r>
            <a:endParaRPr lang="ru-RU" sz="22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Обычная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девушка, 19 лет, опрятно одета, производит впечатление культурного, аккуратного человека, ничем не привлекает к себе внимания. Стоит возле входа в супермаркет, намереваясь войти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Дверь не автоматическая.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Когда она(Я) видит приближающегося человека, который намеревается войти в магазин, она заходит ПЕРЕД ним, проходит через дверной проём, при этом нагибаясь так, будто сверху есть препятствие(например: веревка, которая не очень хорошо видна сразу), и его надо аккуратно, нагнувшись пройти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697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062" y="186098"/>
            <a:ext cx="11489282" cy="651631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эксперимента: 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минут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Испытуемые (9 человек).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Девушка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лет, студента ГрГУ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им. Я. Купалы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 год, пенсионер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Мужчина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 лет, программист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Молодой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человек, 16 лет, учащийся 11 класса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Семейная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 36, с четырехлетним  ребенком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Студент-иностранец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ГрГМУ из Индии,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год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 года,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лифтер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025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848883"/>
              </p:ext>
            </p:extLst>
          </p:nvPr>
        </p:nvGraphicFramePr>
        <p:xfrm>
          <a:off x="763678" y="1267097"/>
          <a:ext cx="10640196" cy="5434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66019" y="558226"/>
            <a:ext cx="9404723" cy="1400530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ru-RU" dirty="0" smtClean="0"/>
              <a:t>Возраст испытуемых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70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709" y="119713"/>
            <a:ext cx="6211889" cy="657625"/>
          </a:xfrm>
        </p:spPr>
        <p:txBody>
          <a:bodyPr/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эксперимента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6066693"/>
              </p:ext>
            </p:extLst>
          </p:nvPr>
        </p:nvGraphicFramePr>
        <p:xfrm>
          <a:off x="1337631" y="1580605"/>
          <a:ext cx="9569854" cy="4441371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124284">
                  <a:extLst>
                    <a:ext uri="{9D8B030D-6E8A-4147-A177-3AD203B41FA5}">
                      <a16:colId xmlns="" xmlns:a16="http://schemas.microsoft.com/office/drawing/2014/main" val="2847649021"/>
                    </a:ext>
                  </a:extLst>
                </a:gridCol>
                <a:gridCol w="1129662">
                  <a:extLst>
                    <a:ext uri="{9D8B030D-6E8A-4147-A177-3AD203B41FA5}">
                      <a16:colId xmlns="" xmlns:a16="http://schemas.microsoft.com/office/drawing/2014/main" val="4218948820"/>
                    </a:ext>
                  </a:extLst>
                </a:gridCol>
                <a:gridCol w="1063524">
                  <a:extLst>
                    <a:ext uri="{9D8B030D-6E8A-4147-A177-3AD203B41FA5}">
                      <a16:colId xmlns="" xmlns:a16="http://schemas.microsoft.com/office/drawing/2014/main" val="3488580609"/>
                    </a:ext>
                  </a:extLst>
                </a:gridCol>
                <a:gridCol w="892640">
                  <a:extLst>
                    <a:ext uri="{9D8B030D-6E8A-4147-A177-3AD203B41FA5}">
                      <a16:colId xmlns="" xmlns:a16="http://schemas.microsoft.com/office/drawing/2014/main" val="1568846413"/>
                    </a:ext>
                  </a:extLst>
                </a:gridCol>
                <a:gridCol w="892640">
                  <a:extLst>
                    <a:ext uri="{9D8B030D-6E8A-4147-A177-3AD203B41FA5}">
                      <a16:colId xmlns="" xmlns:a16="http://schemas.microsoft.com/office/drawing/2014/main" val="2965230976"/>
                    </a:ext>
                  </a:extLst>
                </a:gridCol>
                <a:gridCol w="892640">
                  <a:extLst>
                    <a:ext uri="{9D8B030D-6E8A-4147-A177-3AD203B41FA5}">
                      <a16:colId xmlns="" xmlns:a16="http://schemas.microsoft.com/office/drawing/2014/main" val="858474111"/>
                    </a:ext>
                  </a:extLst>
                </a:gridCol>
                <a:gridCol w="893616">
                  <a:extLst>
                    <a:ext uri="{9D8B030D-6E8A-4147-A177-3AD203B41FA5}">
                      <a16:colId xmlns="" xmlns:a16="http://schemas.microsoft.com/office/drawing/2014/main" val="609896305"/>
                    </a:ext>
                  </a:extLst>
                </a:gridCol>
                <a:gridCol w="893616">
                  <a:extLst>
                    <a:ext uri="{9D8B030D-6E8A-4147-A177-3AD203B41FA5}">
                      <a16:colId xmlns="" xmlns:a16="http://schemas.microsoft.com/office/drawing/2014/main" val="3663544880"/>
                    </a:ext>
                  </a:extLst>
                </a:gridCol>
                <a:gridCol w="893616">
                  <a:extLst>
                    <a:ext uri="{9D8B030D-6E8A-4147-A177-3AD203B41FA5}">
                      <a16:colId xmlns="" xmlns:a16="http://schemas.microsoft.com/office/drawing/2014/main" val="722420774"/>
                    </a:ext>
                  </a:extLst>
                </a:gridCol>
                <a:gridCol w="893616">
                  <a:extLst>
                    <a:ext uri="{9D8B030D-6E8A-4147-A177-3AD203B41FA5}">
                      <a16:colId xmlns="" xmlns:a16="http://schemas.microsoft.com/office/drawing/2014/main" val="239082175"/>
                    </a:ext>
                  </a:extLst>
                </a:gridCol>
              </a:tblGrid>
              <a:tr h="4589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1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Уч.1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Уч.2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Уч.3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Уч.4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Уч.5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Уч.6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Уч.7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Уч.8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Уч.9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26250953"/>
                  </a:ext>
                </a:extLst>
              </a:tr>
              <a:tr h="8179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Возраст</a:t>
                      </a:r>
                      <a:r>
                        <a:rPr lang="ru-RU" sz="1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 </a:t>
                      </a: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3761735"/>
                  </a:ext>
                </a:extLst>
              </a:tr>
              <a:tr h="8960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Возраст после 30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1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1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75698389"/>
                  </a:ext>
                </a:extLst>
              </a:tr>
              <a:tr h="8915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Повторил за эксп.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1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187934576"/>
                  </a:ext>
                </a:extLst>
              </a:tr>
              <a:tr h="13768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 повторил за </a:t>
                      </a:r>
                      <a:r>
                        <a:rPr lang="ru-RU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эксп.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+</a:t>
                      </a:r>
                      <a:endParaRPr lang="ru-RU" sz="1200" b="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402016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61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466" y="328036"/>
            <a:ext cx="11489282" cy="612501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После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того, как человек входил в двери супермаркета,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проводилось анкетирование: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«Добрый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вечер! Меня зовут Елена и я провожу социальный эксперимент с целью установления уровня доверия населения к незнакомым людям. Могли бы вы ответить на несколько моих вопросов? Обещаю, это не отнимет у Вас много времени!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Если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человек соглашается, я задаю ему следующие вопросы: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</a:t>
            </a:r>
            <a:r>
              <a:rPr lang="ru-RU" sz="2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Ваш возраст? (необходимо соблюдать этикет и помнить, что интересоваться возрастом женщин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некорректно,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поэтому в некоторых примерах, следующих ниже, возраст может быть указан 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приблизительно). 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</a:t>
            </a:r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Род вашей деятельности?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</a:t>
            </a:r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Вызываю ли я у вас доверие? Почему?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</a:t>
            </a:r>
            <a:r>
              <a:rPr lang="ru-RU" sz="2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</a:t>
            </a: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Чем вы можете мотивировать то, что повторили/не повторили действия, которые произвела я?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069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828" y="794896"/>
            <a:ext cx="11489283" cy="579785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ДЕВУШКА, 20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</a:t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Студентка.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вы моя ровесница, приятная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внешне.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Повторила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потому что у меня плохое зрение и я могла и не заметить какую-то преграду, а раз вы прошли пригнувшись посчитала, что это правильно.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женщина, 61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</a:t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Пенсионерка.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овременная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молодежь не вызывает у меня доверия,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извините.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 повторила, потому что наслышана по телевизору, что у современной молодежи сейчас много не совсем адекватных игр, да и поведение у некоторых оставляет желать лучшего.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МУЖЧИНА, 35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</a:t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1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Программист.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вызываете.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производите впечатление умного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человека.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ет, 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повторил, потому что доверяю исключительно себе. 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Наверное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это издержки профессии, ведь в программировании я полагаюсь только на себя, а не на коллег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828" y="148565"/>
            <a:ext cx="9778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результаты эксперимента:</a:t>
            </a:r>
          </a:p>
        </p:txBody>
      </p:sp>
    </p:spTree>
    <p:extLst>
      <p:ext uri="{BB962C8B-B14F-4D97-AF65-F5344CB8AC3E}">
        <p14:creationId xmlns:p14="http://schemas.microsoft.com/office/powerpoint/2010/main" val="9884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553" y="234257"/>
            <a:ext cx="11423968" cy="6189744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ПАРЕНЬ, 16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чусь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школе,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класс.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вызываете. 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готовлюсь поступать в университет, и студенты вызывают у меня большое уважение, следовательно и доверие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овторил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потому что всегда ЗА разные классные, необычные идеи.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подумал, это очередной челлиндж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СЕМЕЙНАЯ ПАРА 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и 36 лет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аботаем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сфере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преподавания.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вызываете доверие, девушки-студентки нашего города кажутся нам порядочными 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образованными.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не повторили.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причина - это то, что мы внимательно следим за своим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поведением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ведь мы - пример для нашего ребенка.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Вторая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причина - это скорее, издержки профессии преподавателя: наше внимание всегда находится на максимальном уровне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РЕБЕНОК, 4 ГОДА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4 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ожу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детский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сад.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ты мне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нравишься.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повторил за тобой, я думал ты предлагаешь поиграть в прятки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055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121</TotalTime>
  <Words>91</Words>
  <Application>Microsoft Office PowerPoint</Application>
  <PresentationFormat>Широкоэкранный</PresentationFormat>
  <Paragraphs>119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Ион</vt:lpstr>
      <vt:lpstr>Министерство здравоохранения Республики Беларусь УЧРЕЖДЕНИЕ ОБРАЗОВАНИЯ  «ГРОДНЕНСКИЙ ГОСУДАРСТВЕННЫЙ МЕДИЦИНСКИЙ УНИВЕРСИТЕТ»  Кафедра психологии и педагогики    Эксперимент по социальной психологии: «Особенности подражания посетителей магазина»</vt:lpstr>
      <vt:lpstr>Введение:</vt:lpstr>
      <vt:lpstr>Ход эксперимента :</vt:lpstr>
      <vt:lpstr>Презентация PowerPoint</vt:lpstr>
      <vt:lpstr>Возраст испытуемых</vt:lpstr>
      <vt:lpstr>Результаты эксперимента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здравоохранения Республики Беларусь УЧРЕЖДЕНИЕ ОБРАЗОВАНИЯ  «ГРОДНЕНСКИЙ ГОСУДАРСТВЕННЫЙ МЕДИЦИНСКИЙ УНИВЕРСИТЕТ»  Кафедра психологии и педагогики    Эксперимент по социальной психологии: «Доверие населения»</dc:title>
  <dc:creator>Пользователь</dc:creator>
  <cp:lastModifiedBy>Пользователь</cp:lastModifiedBy>
  <cp:revision>70</cp:revision>
  <dcterms:created xsi:type="dcterms:W3CDTF">2017-12-17T17:09:31Z</dcterms:created>
  <dcterms:modified xsi:type="dcterms:W3CDTF">2017-12-27T06:04:23Z</dcterms:modified>
</cp:coreProperties>
</file>