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Неврозы у детей и подростков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4869160"/>
            <a:ext cx="316835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Студентка 3 курса 1 группы МДФ (СД)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Захарченя Надежда Дмитриевна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4991472" cy="37726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Предневрозный</a:t>
            </a:r>
            <a:r>
              <a:rPr lang="ru-RU" dirty="0" smtClean="0"/>
              <a:t> характер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dirty="0" smtClean="0"/>
              <a:t>Мнительность, робость, неуверенность в себе</a:t>
            </a:r>
          </a:p>
          <a:p>
            <a:r>
              <a:rPr lang="ru-RU" dirty="0" smtClean="0"/>
              <a:t>Чрезмерная зависимость от значимых лиц</a:t>
            </a:r>
          </a:p>
          <a:p>
            <a:r>
              <a:rPr lang="ru-RU" dirty="0" smtClean="0"/>
              <a:t>Тревожность</a:t>
            </a:r>
          </a:p>
          <a:p>
            <a:r>
              <a:rPr lang="ru-RU" dirty="0" smtClean="0"/>
              <a:t>Повышенная внушаемость</a:t>
            </a:r>
          </a:p>
          <a:p>
            <a:r>
              <a:rPr lang="ru-RU" dirty="0" err="1" smtClean="0"/>
              <a:t>Малоактивность</a:t>
            </a:r>
            <a:endParaRPr lang="ru-RU" dirty="0" smtClean="0"/>
          </a:p>
          <a:p>
            <a:r>
              <a:rPr lang="ru-RU" dirty="0" smtClean="0"/>
              <a:t>Сильные эмоции любого спектра легко выбивают из равновесия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Нервные тики </a:t>
            </a:r>
            <a:r>
              <a:rPr lang="ru-RU" sz="3600" dirty="0" smtClean="0"/>
              <a:t>– фиксированные стереотипные непроизвольные движения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5100" dirty="0" smtClean="0">
                <a:solidFill>
                  <a:srgbClr val="FF0000"/>
                </a:solidFill>
              </a:rPr>
              <a:t>Органические</a:t>
            </a:r>
            <a:r>
              <a:rPr lang="ru-RU" sz="5100" dirty="0" smtClean="0"/>
              <a:t> 				</a:t>
            </a:r>
          </a:p>
          <a:p>
            <a:pPr>
              <a:buNone/>
            </a:pPr>
            <a:r>
              <a:rPr lang="ru-RU" sz="5100" dirty="0" smtClean="0"/>
              <a:t>с повреждением </a:t>
            </a:r>
          </a:p>
          <a:p>
            <a:pPr>
              <a:buNone/>
            </a:pPr>
            <a:r>
              <a:rPr lang="ru-RU" sz="5100" dirty="0" smtClean="0"/>
              <a:t>нервных клеток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	</a:t>
            </a:r>
            <a:r>
              <a:rPr lang="ru-RU" sz="4500" dirty="0" smtClean="0">
                <a:solidFill>
                  <a:srgbClr val="FF0000"/>
                </a:solidFill>
              </a:rPr>
              <a:t>Функциональные </a:t>
            </a:r>
          </a:p>
          <a:p>
            <a:pPr lvl="1">
              <a:buNone/>
            </a:pPr>
            <a:r>
              <a:rPr lang="ru-RU" sz="4500" dirty="0" smtClean="0"/>
              <a:t>						без повреждения</a:t>
            </a:r>
          </a:p>
          <a:p>
            <a:pPr lvl="1" algn="ctr">
              <a:buNone/>
            </a:pPr>
            <a:r>
              <a:rPr lang="ru-RU" sz="4500" dirty="0" smtClean="0"/>
              <a:t>						нервных клеток</a:t>
            </a:r>
            <a:r>
              <a:rPr lang="ru-RU" dirty="0" smtClean="0"/>
              <a:t> </a:t>
            </a:r>
          </a:p>
          <a:p>
            <a:pPr lvl="1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5100" dirty="0" smtClean="0">
                <a:solidFill>
                  <a:srgbClr val="FF0000"/>
                </a:solidFill>
              </a:rPr>
              <a:t>Спокойствие родителей </a:t>
            </a:r>
            <a:r>
              <a:rPr lang="ru-RU" sz="5100" dirty="0" smtClean="0"/>
              <a:t>– </a:t>
            </a:r>
          </a:p>
          <a:p>
            <a:pPr lvl="1" algn="ctr">
              <a:buNone/>
            </a:pPr>
            <a:r>
              <a:rPr lang="ru-RU" sz="5100" dirty="0" smtClean="0"/>
              <a:t>необходимое условие излечения тиков</a:t>
            </a:r>
            <a:r>
              <a:rPr lang="ru-RU" sz="4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483768" y="170080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08104" y="1772816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Заикание</a:t>
            </a:r>
            <a:r>
              <a:rPr lang="ru-RU" dirty="0" smtClean="0"/>
              <a:t> – нарушение речи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Функциональное</a:t>
            </a:r>
          </a:p>
          <a:p>
            <a:pPr>
              <a:buNone/>
            </a:pPr>
            <a:r>
              <a:rPr lang="ru-RU" dirty="0" smtClean="0"/>
              <a:t>незрелость речевого</a:t>
            </a:r>
          </a:p>
          <a:p>
            <a:pPr>
              <a:buNone/>
            </a:pPr>
            <a:r>
              <a:rPr lang="ru-RU" dirty="0" smtClean="0"/>
              <a:t>аппарата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				</a:t>
            </a:r>
          </a:p>
          <a:p>
            <a:pPr algn="ctr">
              <a:buNone/>
            </a:pPr>
            <a:r>
              <a:rPr lang="ru-RU" sz="3300" dirty="0" smtClean="0">
                <a:solidFill>
                  <a:srgbClr val="00B050"/>
                </a:solidFill>
              </a:rPr>
              <a:t>Рекомендации: </a:t>
            </a:r>
          </a:p>
          <a:p>
            <a:pPr lvl="6"/>
            <a:r>
              <a:rPr lang="ru-RU" sz="3300" dirty="0" smtClean="0"/>
              <a:t>Режим молчания ребенка</a:t>
            </a:r>
          </a:p>
          <a:p>
            <a:pPr lvl="6"/>
            <a:r>
              <a:rPr lang="ru-RU" sz="3300" dirty="0" smtClean="0"/>
              <a:t> Не замечать затруднения ребенка в речи </a:t>
            </a:r>
          </a:p>
          <a:p>
            <a:pPr lvl="6"/>
            <a:r>
              <a:rPr lang="ru-RU" sz="3300" dirty="0" smtClean="0"/>
              <a:t>Внушать ребенку веру в исцеление </a:t>
            </a:r>
            <a:endParaRPr lang="ru-RU" sz="33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3968" y="1600201"/>
            <a:ext cx="4464496" cy="226084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Органическое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напряженность головного мозга 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Генетическое</a:t>
            </a:r>
            <a:r>
              <a:rPr lang="ru-RU" dirty="0" smtClean="0"/>
              <a:t> наследственность 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07704" y="1052736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563888" y="980728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419872" y="1052736"/>
            <a:ext cx="1152128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Вредные привычки </a:t>
            </a:r>
            <a:r>
              <a:rPr lang="ru-RU" sz="2800" dirty="0" smtClean="0"/>
              <a:t>– издержки воспитания или дефицит материнского внимания и ласки 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412776"/>
          <a:ext cx="7560840" cy="2481208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558043"/>
                <a:gridCol w="4002797"/>
              </a:tblGrid>
              <a:tr h="51983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Сосание</a:t>
                      </a:r>
                      <a:r>
                        <a:rPr lang="ru-RU" sz="2000" baseline="0" dirty="0" smtClean="0"/>
                        <a:t> пальца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err="1" smtClean="0"/>
                        <a:t>Шаркание</a:t>
                      </a:r>
                      <a:r>
                        <a:rPr lang="ru-RU" sz="2000" dirty="0" smtClean="0"/>
                        <a:t> ногами при ходьбе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err="1" smtClean="0"/>
                        <a:t>Грызение</a:t>
                      </a:r>
                      <a:r>
                        <a:rPr lang="ru-RU" sz="2000" dirty="0" smtClean="0"/>
                        <a:t> ногтей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Покашливание 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85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Слова-паразиты 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smtClean="0"/>
                        <a:t>Частое </a:t>
                      </a:r>
                      <a:r>
                        <a:rPr lang="ru-RU" sz="2000" dirty="0" err="1" smtClean="0"/>
                        <a:t>отплевывание</a:t>
                      </a:r>
                      <a:r>
                        <a:rPr lang="ru-RU" sz="2000" dirty="0" smtClean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smtClean="0"/>
                        <a:t>Ерзание на стуле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err="1" smtClean="0"/>
                        <a:t>Жестикулирование</a:t>
                      </a:r>
                      <a:endParaRPr lang="ru-RU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3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/>
                        <a:t>Онанизм 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smtClean="0"/>
                        <a:t>и т.п. 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400506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Рекомендации</a:t>
            </a:r>
            <a:r>
              <a:rPr lang="ru-RU" sz="2400" dirty="0" smtClean="0"/>
              <a:t>: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Ребенок не должен играть в постели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Максимальная ориентация ребенка на игру с детьми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Перед сном танцы, прыжки со скакалкой, качели или тихая музыка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Детская нервность порождает страхи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184576" cy="56612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Детей не рекомендуется пугать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 следует стыдить прилюдно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 следует оставлять ребенка одного в незнакомой ему обстановке 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Чаще всего дети боятся: 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чужих людей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одиночества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чего-то неведомого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неизвестных предметов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непонятных звуков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темноты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высоты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sz="2400" dirty="0" smtClean="0"/>
              <a:t>смерти... </a:t>
            </a:r>
          </a:p>
          <a:p>
            <a:pPr marL="514350" indent="-514350">
              <a:buFont typeface="Wingdings" pitchFamily="2" charset="2"/>
              <a:buChar char="ü"/>
            </a:pP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394075" cy="2847032"/>
          </a:xfrm>
        </p:spPr>
      </p:pic>
      <p:sp>
        <p:nvSpPr>
          <p:cNvPr id="6" name="TextBox 5"/>
          <p:cNvSpPr txBox="1"/>
          <p:nvPr/>
        </p:nvSpPr>
        <p:spPr>
          <a:xfrm>
            <a:off x="4427984" y="4437112"/>
            <a:ext cx="4716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Профилактика: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Полноценное умственное воспитание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Избегать эмоциональных потрясений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Методы преодоления страха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Рисуночный</a:t>
            </a: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Игровой</a:t>
            </a: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763688" y="1124744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148064" y="1052736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11760" y="2348880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Графический тест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" name="Рисунок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68960"/>
            <a:ext cx="4139952" cy="3789040"/>
          </a:xfrm>
          <a:prstGeom prst="rect">
            <a:avLst/>
          </a:prstGeom>
        </p:spPr>
      </p:pic>
      <p:pic>
        <p:nvPicPr>
          <p:cNvPr id="11" name="Рисунок 10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55472" y="3079668"/>
            <a:ext cx="4688528" cy="37783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Жизнь прекрасна когда ты улыбаешься… 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654447"/>
            <a:ext cx="4191000" cy="261590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Нельзя допускать, чтобы ребенок впадал в сильный гнев, испытывал большой страх или глубокую печаль </a:t>
            </a:r>
          </a:p>
          <a:p>
            <a:pPr algn="r">
              <a:buNone/>
            </a:pPr>
            <a:r>
              <a:rPr lang="ru-RU" dirty="0" smtClean="0">
                <a:solidFill>
                  <a:srgbClr val="00B050"/>
                </a:solidFill>
              </a:rPr>
              <a:t>Авиценна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75081" y="2636912"/>
            <a:ext cx="67938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	НЕВРОЗ</a:t>
            </a:r>
            <a:r>
              <a:rPr lang="ru-RU" sz="3600" dirty="0" smtClean="0"/>
              <a:t> – это психогенное нервно-психическое расстройство, заболевание личности, возникающее в результате нарушения особо значимых жизненных отношений человека и проявляющееся в специфических клинических феноменах при отсутствии </a:t>
            </a:r>
            <a:r>
              <a:rPr lang="ru-RU" sz="3600" dirty="0" err="1" smtClean="0"/>
              <a:t>психотических</a:t>
            </a:r>
            <a:r>
              <a:rPr lang="ru-RU" sz="3600" dirty="0" smtClean="0"/>
              <a:t> явлений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невроза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Биологические: </a:t>
            </a:r>
          </a:p>
          <a:p>
            <a:pPr lvl="1"/>
            <a:r>
              <a:rPr lang="ru-RU" sz="3200" dirty="0" smtClean="0"/>
              <a:t>Травматические</a:t>
            </a:r>
          </a:p>
          <a:p>
            <a:pPr lvl="1"/>
            <a:r>
              <a:rPr lang="ru-RU" sz="3200" dirty="0" smtClean="0"/>
              <a:t>Инфекционные</a:t>
            </a:r>
          </a:p>
          <a:p>
            <a:pPr lvl="1"/>
            <a:r>
              <a:rPr lang="ru-RU" sz="3200" dirty="0" smtClean="0"/>
              <a:t>Токсические</a:t>
            </a:r>
          </a:p>
          <a:p>
            <a:pPr lvl="1"/>
            <a:r>
              <a:rPr lang="ru-RU" sz="3200" dirty="0" smtClean="0"/>
              <a:t>Наследственные</a:t>
            </a:r>
          </a:p>
          <a:p>
            <a:pPr lvl="1">
              <a:buNone/>
            </a:pPr>
            <a:endParaRPr lang="ru-RU" sz="32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Микросоциальные</a:t>
            </a:r>
            <a:r>
              <a:rPr lang="ru-RU" sz="3200" dirty="0" smtClean="0"/>
              <a:t>:</a:t>
            </a:r>
          </a:p>
          <a:p>
            <a:pPr lvl="1"/>
            <a:r>
              <a:rPr lang="ru-RU" sz="3200" dirty="0" smtClean="0"/>
              <a:t>Переживания беременной</a:t>
            </a:r>
          </a:p>
          <a:p>
            <a:pPr lvl="1"/>
            <a:r>
              <a:rPr lang="ru-RU" sz="3200" dirty="0" smtClean="0"/>
              <a:t>Неблагоприятные  условия жизни ребенка в детстве</a:t>
            </a:r>
          </a:p>
          <a:p>
            <a:pPr lvl="1"/>
            <a:r>
              <a:rPr lang="ru-RU" sz="3200" dirty="0" smtClean="0"/>
              <a:t>Эмоциональный стресс</a:t>
            </a:r>
            <a:endParaRPr lang="ru-RU" sz="3200" dirty="0"/>
          </a:p>
        </p:txBody>
      </p:sp>
      <p:pic>
        <p:nvPicPr>
          <p:cNvPr id="6" name="Рисунок 5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58405"/>
            <a:ext cx="3600400" cy="21995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неврозов характерны: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Обратимость патологических нарушений, независимо от их длительности;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Психогенная природа заболевания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Специфичность клинических проявлений (доминирование эмоционально-аффективных и соматовегетативных расстройств) 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диагностики неврозов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психотравмирующей ситуации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невротических особенностей личности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Выявление характерного типа невротического конфликта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Выявление </a:t>
            </a:r>
          </a:p>
          <a:p>
            <a:pPr>
              <a:buNone/>
            </a:pPr>
            <a:r>
              <a:rPr lang="ru-RU" dirty="0" smtClean="0"/>
              <a:t>невротических </a:t>
            </a:r>
          </a:p>
          <a:p>
            <a:pPr>
              <a:buNone/>
            </a:pPr>
            <a:r>
              <a:rPr lang="ru-RU" dirty="0" smtClean="0"/>
              <a:t>симптомов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293096"/>
            <a:ext cx="3995936" cy="25649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Неврастения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Симптомы</a:t>
            </a:r>
            <a:r>
              <a:rPr lang="ru-RU" dirty="0" smtClean="0"/>
              <a:t>: слабость, истощаемость, повышенная утомляемость; раздражительность; нарушения сна.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Внутренний конфликт</a:t>
            </a:r>
            <a:r>
              <a:rPr lang="ru-RU" dirty="0" smtClean="0"/>
              <a:t>: противостояние осознаваемых притязаний и неосознаваемой самооценки или установки.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Невроз навязчивых состояний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Симптомы</a:t>
            </a:r>
            <a:r>
              <a:rPr lang="ru-RU" dirty="0" smtClean="0"/>
              <a:t>: навязчивые действия (ритуалы) с целью предотвращения маловероятных событий.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Внутренний конфликт</a:t>
            </a:r>
            <a:r>
              <a:rPr lang="ru-RU" dirty="0" smtClean="0"/>
              <a:t>: противостояние между инстинктом самосохранения и установкой «Надо!»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Истерический невроз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Симптомы</a:t>
            </a:r>
            <a:r>
              <a:rPr lang="ru-RU" dirty="0" smtClean="0"/>
              <a:t>: большое разнообразие клинических проявлений, имитация любой болезни.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Внутренний конфликт</a:t>
            </a:r>
            <a:r>
              <a:rPr lang="ru-RU" dirty="0" smtClean="0"/>
              <a:t>: противостояние желаний «Хочу!» или «Не хочу!» и установкой «Надо!»</a:t>
            </a:r>
            <a:endParaRPr lang="ru-RU" dirty="0"/>
          </a:p>
        </p:txBody>
      </p:sp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356992"/>
            <a:ext cx="6371808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Картина истерического невроза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Человек уверен, что тяжело и хронически болен, но не пытается выздороветь.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Протекает по древнему принципу приспособления слабых (имитация смерти перед хищником в животном мире).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Самый тяжелый тип невроза, не проходит сам собой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377</Words>
  <Application>Microsoft Office PowerPoint</Application>
  <PresentationFormat>Экран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Franklin Gothic Book</vt:lpstr>
      <vt:lpstr>Franklin Gothic Medium</vt:lpstr>
      <vt:lpstr>Wingdings</vt:lpstr>
      <vt:lpstr>Wingdings 2</vt:lpstr>
      <vt:lpstr>Трек</vt:lpstr>
      <vt:lpstr>Неврозы у детей и подростков</vt:lpstr>
      <vt:lpstr>Презентация PowerPoint</vt:lpstr>
      <vt:lpstr>Причины невроза</vt:lpstr>
      <vt:lpstr>Для неврозов характерны: </vt:lpstr>
      <vt:lpstr>Критерии диагностики неврозов</vt:lpstr>
      <vt:lpstr>Неврастения</vt:lpstr>
      <vt:lpstr>Невроз навязчивых состояний </vt:lpstr>
      <vt:lpstr>Истерический невроз</vt:lpstr>
      <vt:lpstr>Картина истерического невроза </vt:lpstr>
      <vt:lpstr>Предневрозный характер </vt:lpstr>
      <vt:lpstr>Нервные тики – фиксированные стереотипные непроизвольные движения</vt:lpstr>
      <vt:lpstr>Заикание – нарушение речи </vt:lpstr>
      <vt:lpstr>Вредные привычки – издержки воспитания или дефицит материнского внимания и ласки </vt:lpstr>
      <vt:lpstr>Детская нервность порождает страхи</vt:lpstr>
      <vt:lpstr>Методы преодоления страха </vt:lpstr>
      <vt:lpstr>Жизнь прекрасна когда ты улыбаешься… 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Пользователь</cp:lastModifiedBy>
  <cp:revision>8</cp:revision>
  <dcterms:created xsi:type="dcterms:W3CDTF">2017-04-01T18:29:39Z</dcterms:created>
  <dcterms:modified xsi:type="dcterms:W3CDTF">2017-06-07T14:20:38Z</dcterms:modified>
</cp:coreProperties>
</file>