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  <p:sldId id="274" r:id="rId18"/>
    <p:sldId id="269" r:id="rId19"/>
    <p:sldId id="273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effectLst/>
                <a:latin typeface="Times New Roman" pitchFamily="18" charset="0"/>
                <a:cs typeface="Times New Roman" pitchFamily="18" charset="0"/>
              </a:rPr>
              <a:t>Склонность к алкогольной аддикции</a:t>
            </a:r>
            <a:r>
              <a:rPr lang="en-US" sz="2400">
                <a:effectLst/>
                <a:latin typeface="Times New Roman" pitchFamily="18" charset="0"/>
                <a:cs typeface="Times New Roman" pitchFamily="18" charset="0"/>
              </a:rPr>
              <a:t>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</c:v>
                </c:pt>
                <c:pt idx="1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38</c:v>
                </c:pt>
                <c:pt idx="1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185856"/>
        <c:axId val="168187392"/>
      </c:barChart>
      <c:catAx>
        <c:axId val="168185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8187392"/>
        <c:crosses val="autoZero"/>
        <c:auto val="1"/>
        <c:lblAlgn val="ctr"/>
        <c:lblOffset val="100"/>
        <c:noMultiLvlLbl val="0"/>
      </c:catAx>
      <c:valAx>
        <c:axId val="1681873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81858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компьютерной аддикции,%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</c:v>
                </c:pt>
                <c:pt idx="1">
                  <c:v>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</c:v>
                </c:pt>
                <c:pt idx="1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3300352"/>
        <c:axId val="173314432"/>
      </c:barChart>
      <c:catAx>
        <c:axId val="173300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314432"/>
        <c:crosses val="autoZero"/>
        <c:auto val="1"/>
        <c:lblAlgn val="ctr"/>
        <c:lblOffset val="100"/>
        <c:noMultiLvlLbl val="0"/>
      </c:catAx>
      <c:valAx>
        <c:axId val="1733144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3300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наркотической аддикции,%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4702592"/>
        <c:axId val="174704128"/>
      </c:barChart>
      <c:catAx>
        <c:axId val="174702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4704128"/>
        <c:crosses val="autoZero"/>
        <c:auto val="1"/>
        <c:lblAlgn val="ctr"/>
        <c:lblOffset val="100"/>
        <c:noMultiLvlLbl val="0"/>
      </c:catAx>
      <c:valAx>
        <c:axId val="1747041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4702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трудовой аддикции,%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</c:v>
                </c:pt>
                <c:pt idx="1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</c:v>
                </c:pt>
                <c:pt idx="1">
                  <c:v>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6051968"/>
        <c:axId val="246053504"/>
      </c:barChart>
      <c:catAx>
        <c:axId val="246051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46053504"/>
        <c:crosses val="autoZero"/>
        <c:auto val="1"/>
        <c:lblAlgn val="ctr"/>
        <c:lblOffset val="100"/>
        <c:noMultiLvlLbl val="0"/>
      </c:catAx>
      <c:valAx>
        <c:axId val="246053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6051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аддикции ЗОЖ,%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52</c:v>
                </c:pt>
                <c:pt idx="1">
                  <c:v>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24</c:v>
                </c:pt>
                <c:pt idx="1">
                  <c:v>21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5774592"/>
        <c:axId val="245780480"/>
      </c:barChart>
      <c:catAx>
        <c:axId val="245774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45780480"/>
        <c:crosses val="autoZero"/>
        <c:auto val="1"/>
        <c:lblAlgn val="ctr"/>
        <c:lblOffset val="100"/>
        <c:noMultiLvlLbl val="0"/>
      </c:catAx>
      <c:valAx>
        <c:axId val="245780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5774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Общая склонность к аддикциям,%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71</c:v>
                </c:pt>
                <c:pt idx="1">
                  <c:v>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17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5857664"/>
        <c:axId val="245863552"/>
      </c:barChart>
      <c:catAx>
        <c:axId val="245857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5863552"/>
        <c:crosses val="autoZero"/>
        <c:auto val="1"/>
        <c:lblAlgn val="ctr"/>
        <c:lblOffset val="100"/>
        <c:noMultiLvlLbl val="0"/>
      </c:catAx>
      <c:valAx>
        <c:axId val="245863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5857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телевизионной аддикции,%</a:t>
            </a:r>
          </a:p>
        </c:rich>
      </c:tx>
      <c:layout>
        <c:manualLayout>
          <c:xMode val="edge"/>
          <c:yMode val="edge"/>
          <c:x val="0.15497027157319621"/>
          <c:y val="1.226366888094021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2823680"/>
        <c:axId val="172825216"/>
      </c:barChart>
      <c:catAx>
        <c:axId val="1728236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2825216"/>
        <c:crosses val="autoZero"/>
        <c:auto val="1"/>
        <c:lblAlgn val="ctr"/>
        <c:lblOffset val="100"/>
        <c:noMultiLvlLbl val="0"/>
      </c:catAx>
      <c:valAx>
        <c:axId val="172825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2823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любовной аддикции,%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42</c:v>
                </c:pt>
                <c:pt idx="1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48</c:v>
                </c:pt>
                <c:pt idx="1">
                  <c:v>63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3168896"/>
        <c:axId val="173178880"/>
      </c:barChart>
      <c:catAx>
        <c:axId val="173168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178880"/>
        <c:crosses val="autoZero"/>
        <c:auto val="1"/>
        <c:lblAlgn val="ctr"/>
        <c:lblOffset val="100"/>
        <c:noMultiLvlLbl val="0"/>
      </c:catAx>
      <c:valAx>
        <c:axId val="1731788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3168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игровой аддикции,%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3223296"/>
        <c:axId val="173233280"/>
      </c:barChart>
      <c:catAx>
        <c:axId val="173223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233280"/>
        <c:crosses val="autoZero"/>
        <c:auto val="1"/>
        <c:lblAlgn val="ctr"/>
        <c:lblOffset val="100"/>
        <c:noMultiLvlLbl val="0"/>
      </c:catAx>
      <c:valAx>
        <c:axId val="1732332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3223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аддикции межполовых отношений,%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</c:v>
                </c:pt>
                <c:pt idx="1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</c:v>
                </c:pt>
                <c:pt idx="1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3257472"/>
        <c:axId val="173259008"/>
      </c:barChart>
      <c:catAx>
        <c:axId val="1732574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259008"/>
        <c:crosses val="autoZero"/>
        <c:auto val="1"/>
        <c:lblAlgn val="ctr"/>
        <c:lblOffset val="100"/>
        <c:noMultiLvlLbl val="0"/>
      </c:catAx>
      <c:valAx>
        <c:axId val="1732590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3257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пищевой аддикции,%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</c:v>
                </c:pt>
                <c:pt idx="1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62</c:v>
                </c:pt>
                <c:pt idx="1">
                  <c:v>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</c:v>
                </c:pt>
                <c:pt idx="1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2951424"/>
        <c:axId val="172952960"/>
      </c:barChart>
      <c:catAx>
        <c:axId val="172951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2952960"/>
        <c:crosses val="autoZero"/>
        <c:auto val="1"/>
        <c:lblAlgn val="ctr"/>
        <c:lblOffset val="100"/>
        <c:noMultiLvlLbl val="0"/>
      </c:catAx>
      <c:valAx>
        <c:axId val="172952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2951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религиозной аддикции,%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</c:v>
                </c:pt>
                <c:pt idx="1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2989440"/>
        <c:axId val="173007616"/>
      </c:barChart>
      <c:catAx>
        <c:axId val="172989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007616"/>
        <c:crosses val="autoZero"/>
        <c:auto val="1"/>
        <c:lblAlgn val="ctr"/>
        <c:lblOffset val="100"/>
        <c:noMultiLvlLbl val="0"/>
      </c:catAx>
      <c:valAx>
        <c:axId val="1730076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2989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лекарственной аддикции,%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</c:v>
                </c:pt>
                <c:pt idx="1">
                  <c:v>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3048192"/>
        <c:axId val="173049728"/>
      </c:barChart>
      <c:catAx>
        <c:axId val="173048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049728"/>
        <c:crosses val="autoZero"/>
        <c:auto val="1"/>
        <c:lblAlgn val="ctr"/>
        <c:lblOffset val="100"/>
        <c:noMultiLvlLbl val="0"/>
      </c:catAx>
      <c:valAx>
        <c:axId val="1730497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3048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Склонность к аддикции курения,%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Высокая склонность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Группа D</c:v>
                </c:pt>
                <c:pt idx="1">
                  <c:v>Группа M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13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3127168"/>
        <c:axId val="173128704"/>
      </c:barChart>
      <c:catAx>
        <c:axId val="173127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3128704"/>
        <c:crosses val="autoZero"/>
        <c:auto val="1"/>
        <c:lblAlgn val="ctr"/>
        <c:lblOffset val="100"/>
        <c:noMultiLvlLbl val="0"/>
      </c:catAx>
      <c:valAx>
        <c:axId val="1731287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3127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C6C48B-3933-4D2E-AFCD-DB3B10CFA463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737DA0-D5F1-4AF8-9ED4-01D549E26F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856984" cy="108012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Здравоохранения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УО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Гродненский Государственный Медицинский Университет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Психологии и Педагогики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7990656" cy="4674114"/>
          </a:xfrm>
        </p:spPr>
        <p:txBody>
          <a:bodyPr>
            <a:normAutofit/>
          </a:bodyPr>
          <a:lstStyle/>
          <a:p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СКЛОННОСТЬ </a:t>
            </a:r>
          </a:p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К</a:t>
            </a:r>
          </a:p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АДДИКТИВНОМУ 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ПОВЕДЕНИЮ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5517232"/>
            <a:ext cx="5513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Шелкович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Евгений Васильевич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Медико-психологический факультет,2 курс,4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4224725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45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0018410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58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6055687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16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1036737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9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0714924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423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8246558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3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3388036"/>
              </p:ext>
            </p:extLst>
          </p:nvPr>
        </p:nvGraphicFramePr>
        <p:xfrm>
          <a:off x="457200" y="333375"/>
          <a:ext cx="7467600" cy="614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89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8176726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6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48104277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51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0885006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98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160" y="260648"/>
            <a:ext cx="7467600" cy="65293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Актуальность проблемы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Современную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психологическую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ситуацию в Беларуси можно охарактеризовать как кризисную. Разрушены прежние, устаревшие, стереотипы поведения, нормативные и ценностные ориентации. Выработка новых форм психологической и социальной адаптации происходит хаотично и бессистемно. Многие наши современники, находясь под воздействием интенсивных и непрерывно возникающих стрессовых ситуаций, не готовы к их преодолению. Следствием такого психоэмоционального напряжения является возникновение различных форм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поведения, носящих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саморазрушающий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575703"/>
            <a:ext cx="3744416" cy="192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26711605"/>
              </p:ext>
            </p:extLst>
          </p:nvPr>
        </p:nvGraphicFramePr>
        <p:xfrm>
          <a:off x="457200" y="188913"/>
          <a:ext cx="7467600" cy="628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316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33264"/>
            <a:ext cx="7467600" cy="66247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Анализируя материал исследования получаем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Небольшие расхождения в склонности к алкогольной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парней и девушек.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(парни) оказались более склонны к телевизионной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чем группа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(девушки).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Очень интересно то, что склонность к любовной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группы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даже выше, чем у группы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Склонность к игровой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слабо выражена в обоих группах, однако в группе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небольшой процент высокого уровня склонности.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Склонность к зависимости от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межполовых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отношений более выражена в группе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 небольшим процентом крайне высокой склонности.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Пищевая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более выражена в группе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Религиозная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чуть более интенсивнее выражена в группе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Трудовая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больше присуща группе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Склонность к лекарственной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немного выше у группы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9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Склонность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компьютерной зависимости у группу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ярче выражена, хоть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незначительно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Склонность к зависимости от курения преобладает у группы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Склонность двух групп к ЗОЖ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примерно одинакова.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одинаково слабо склонны к наркотической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однако в группе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присутствует малый процент высокого уровня склонности.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Общий уровень склонности 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оказался немного выше в группе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1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1729"/>
            <a:ext cx="2996952" cy="299695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15616" y="1988840"/>
            <a:ext cx="6995120" cy="4341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нельзя считать как показатель наличия зависимости у молодёжи, так как данный тест указывает лишь на склонность к развитию зависимостей, а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6"/>
            <a:ext cx="5726230" cy="580309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463621"/>
            <a:ext cx="4285506" cy="21427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976805"/>
            <a:ext cx="2205608" cy="14868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2084">
            <a:off x="500944" y="2987274"/>
            <a:ext cx="1270000" cy="1270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распространенным типом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поведения в Беларуси (а по утверждению ряда исследователей - и во всем мире) является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аддиктивное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(зависимое) поведение, сущность которого состоит в формировании стремления к уходу от реальности путем искусственного изменения своего психического состояния посредством приема некоторых веществ или постоянной фиксации внимания на определенных видах деятельности с целью развития и поддержания интенсивных эмоций.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3621"/>
            <a:ext cx="2337571" cy="16235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722" y="2564904"/>
            <a:ext cx="2590367" cy="13524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2454">
            <a:off x="5205370" y="4192085"/>
            <a:ext cx="1906388" cy="14313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384" y="5176492"/>
            <a:ext cx="1395876" cy="139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552728"/>
          </a:xfrm>
        </p:spPr>
        <p:txBody>
          <a:bodyPr>
            <a:normAutofit fontScale="55000" lnSpcReduction="20000"/>
          </a:bodyPr>
          <a:lstStyle/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Аддиктивная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личность в своих попытках ищет свой универсальный и слишком односторонний способ выживания - уход от проблем. Естественные адаптационные возможности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аддикта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нарушены на психофизиологическом уровне. Первым признаком этих нарушений является ощущение психологического дискомфорта. Психологический комфорт может быть нарушен по разным причинам, как внутренним, так и внешним. Перепады настроения всегда сопровождают нашу жизнь, но люди по-разному воспринимают эти состояния и по-разному на них реагируют. Одни готовы противостоять превратностям судьбы, брать на себя ответственность за происходящее и принимать решения, а другие с трудом переносят даже кратковременные и незначительные колебания настроения и психофизического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тонуса.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 качестве способа восстановления психологического комфорта они выбирают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аддикцию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стремясь к искусственному изменению психического состояния, получению субъективно приятных эмоций. Тем самым создается иллюзия решения проблемы. Подобный способ «борьбы» с реальностью закрепляется в поведении человека и становится устойчивой стратегией взаимодействия с действительностью. Привлекательность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в том, что она представляет собой путь наименьшего сопротивления. Создается субъективное впечатление, что, таким образом, обращаясь к фиксации на каких-то предметах или действиях, можно не думать о своих проблемах, забыть о тревогах, уйти от трудных ситуаций, используя разные варианты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аддиктивной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2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27730"/>
            <a:ext cx="2592288" cy="359688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147248" cy="6357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Объектом исследования является склонность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аддиктивному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поведению.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Предметом – особенности проявления склонности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аддиктивному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поведению.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выявить и сравнить склонность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аддиктивному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поведению в зависимости от пола.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ровести теоретический анализ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поведения.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ыявить склонность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аддиктивному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поведению у парней и девушек.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исследовании приняло участие 45 испытуемых. Две группы – группа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неё входят только девушки в возрасте 19-20 лет) и группа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 в неё входят только парни в возрасте 18-19 лет).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исследовании использовался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 на зависимость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Лозовая Г.В. В этом тесте выявляются уровень склонности к 13 основным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аддикциям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так же общий уровень склонности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аддикциям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0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" y="4696743"/>
            <a:ext cx="4401695" cy="176067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Аддиктивное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поведение – это одна из форм так называемого разрушительного (деструктивного) поведения, при котором человек будто стремится убежать от окружающей реальности, фиксируя свое внимание на конкретных видах деятельности и предметах или изменяя собственное психоэмоциональное состояния путем употребления различных веществ. По сути, прибегая 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аддиктивному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поведению, люди стремятся создать для себя иллюзию некой безопасности, прийти к жизненному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равновесию.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Традиционно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аддиктивное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поведение включают: ал­коголизм, наркоманию, токсикоманию,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табакокурение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то есть химическая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 нехимическая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компьютерная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азартные игры, любовные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сексуальные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работоголизм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аддикции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(переедание, голодание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96453"/>
            <a:ext cx="2161257" cy="216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9906369"/>
              </p:ext>
            </p:extLst>
          </p:nvPr>
        </p:nvGraphicFramePr>
        <p:xfrm>
          <a:off x="457200" y="188640"/>
          <a:ext cx="8363272" cy="628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4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3959495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7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494798"/>
              </p:ext>
            </p:extLst>
          </p:nvPr>
        </p:nvGraphicFramePr>
        <p:xfrm>
          <a:off x="457200" y="260350"/>
          <a:ext cx="7467600" cy="62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45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894</Words>
  <Application>Microsoft Office PowerPoint</Application>
  <PresentationFormat>Экран (4:3)</PresentationFormat>
  <Paragraphs>61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Министерство Здравоохранения  УО “Гродненский Государственный Медицинский Университет” Кафедра Психологии и Педагогики</vt:lpstr>
      <vt:lpstr>Актуальность проблемы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2018-05-30T14:50:43Z</dcterms:created>
  <dcterms:modified xsi:type="dcterms:W3CDTF">2018-05-31T20:24:35Z</dcterms:modified>
</cp:coreProperties>
</file>