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69" r:id="rId14"/>
    <p:sldId id="270" r:id="rId15"/>
    <p:sldId id="272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5" autoAdjust="0"/>
    <p:restoredTop sz="94660"/>
  </p:normalViewPr>
  <p:slideViewPr>
    <p:cSldViewPr snapToGrid="0">
      <p:cViewPr>
        <p:scale>
          <a:sx n="76" d="100"/>
          <a:sy n="76" d="100"/>
        </p:scale>
        <p:origin x="-9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7400B-EAF1-457C-8112-ECF8367ECC83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DC155-40D8-4D22-A354-91C9AA9E2D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15014-4B29-4E19-A4A6-06935934768A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51F10-8CC8-4B30-8968-04A8C5592F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67D54-2A69-42AB-A66E-7CA3C5E1EF40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E26B9-7351-4C35-B642-9BE710FAD0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3E72-CAFC-4BA9-91F0-647089C86368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2D55-6AD9-4426-B70D-3AFF3D808F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156D5-4E93-4A01-859E-960F86EF06B1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F141-7CE0-454C-B19B-9AC75ED66C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537C7-C1C6-4B1F-AADC-CA3E9D67E3D3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5A281-9EE0-4F67-8622-543C7499F1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7C7D-CF15-482F-BEDA-A28E4EC31684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A900-7D75-437D-A461-61B8025B59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D717D-DDFE-44AF-895F-C2B5280C09C3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C121D-D09E-4EED-B5D4-29999339AF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2EC21-F36A-4EA0-9477-E1A9118161B8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402DB-A1D7-4728-89A1-64DD3BB668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77817-AB86-4F65-9F60-565E3038F1CB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6B60-FBEC-44A9-8635-CD3C9498B1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C5C82-ECE2-469A-84ED-AF945E73131F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62398-E6E0-4DF3-9A47-9621196DA3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C9D568-9160-45DC-9111-DB1C8EE40D64}" type="datetimeFigureOut">
              <a:rPr lang="ru-RU"/>
              <a:pPr>
                <a:defRPr/>
              </a:pPr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1B46DD-8B68-4F70-91A1-DD3F3BB5C6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50875" y="630238"/>
            <a:ext cx="6953250" cy="1217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Борис Герасимович Ананьев</a:t>
            </a:r>
            <a:endParaRPr lang="ru-RU" dirty="0"/>
          </a:p>
        </p:txBody>
      </p:sp>
      <p:sp>
        <p:nvSpPr>
          <p:cNvPr id="2051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933825" y="2587625"/>
            <a:ext cx="3030538" cy="3865563"/>
          </a:xfrm>
        </p:spPr>
        <p:txBody>
          <a:bodyPr/>
          <a:lstStyle/>
          <a:p>
            <a:pPr algn="r" eaLnBrk="1" hangingPunct="1"/>
            <a:r>
              <a:rPr lang="ru-RU" altLang="ru-RU" smtClean="0"/>
              <a:t>«Я понял: нет более великой проблемы, чем проблема человеческих возможностей.</a:t>
            </a:r>
            <a:br>
              <a:rPr lang="ru-RU" altLang="ru-RU" smtClean="0"/>
            </a:br>
            <a:r>
              <a:rPr lang="ru-RU" altLang="ru-RU" smtClean="0"/>
              <a:t>Я понял: человек может всё…»</a:t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Б. Г. Ананьев</a:t>
            </a:r>
          </a:p>
        </p:txBody>
      </p:sp>
      <p:pic>
        <p:nvPicPr>
          <p:cNvPr id="205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976438"/>
            <a:ext cx="3890962" cy="429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Прямоугольник 1"/>
          <p:cNvSpPr>
            <a:spLocks noChangeArrowheads="1"/>
          </p:cNvSpPr>
          <p:nvPr/>
        </p:nvSpPr>
        <p:spPr bwMode="auto">
          <a:xfrm>
            <a:off x="4572000" y="5789613"/>
            <a:ext cx="4572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Подготовила </a:t>
            </a:r>
            <a:br>
              <a:rPr lang="ru-RU" sz="1600" b="1"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b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студентка 3 курса,2 группы</a:t>
            </a:r>
            <a:br>
              <a:rPr lang="ru-RU" sz="1600" b="1"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b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медико-психологического факультета</a:t>
            </a:r>
            <a:br>
              <a:rPr lang="ru-RU" sz="1600" b="1"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b="1">
                <a:latin typeface="Arial Narrow" pitchFamily="34" charset="0"/>
                <a:ea typeface="Calibri" pitchFamily="34" charset="0"/>
                <a:cs typeface="Times New Roman" pitchFamily="18" charset="0"/>
              </a:rPr>
              <a:t>Живулько Екатерина Игоревна</a:t>
            </a:r>
            <a:endParaRPr lang="ru-RU" sz="16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sz="half" idx="1"/>
          </p:nvPr>
        </p:nvSpPr>
        <p:spPr>
          <a:xfrm>
            <a:off x="325438" y="350838"/>
            <a:ext cx="3394075" cy="58261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ru-RU" sz="4000" smtClean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5859" y="137787"/>
            <a:ext cx="5210828" cy="6588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0" y="238125"/>
            <a:ext cx="6915150" cy="64500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4000" i="1" dirty="0" smtClean="0"/>
              <a:t>1. Организационные методы:</a:t>
            </a:r>
          </a:p>
          <a:p>
            <a:pPr eaLnBrk="1" hangingPunct="1">
              <a:defRPr/>
            </a:pPr>
            <a:endParaRPr lang="ru-RU" altLang="ru-RU" sz="2000" u="sng" dirty="0" smtClean="0"/>
          </a:p>
          <a:p>
            <a:pPr eaLnBrk="1" hangingPunct="1">
              <a:defRPr/>
            </a:pPr>
            <a:endParaRPr lang="ru-RU" altLang="ru-RU" sz="2000" u="sng" dirty="0"/>
          </a:p>
          <a:p>
            <a:pPr eaLnBrk="1" hangingPunct="1">
              <a:defRPr/>
            </a:pPr>
            <a:endParaRPr lang="ru-RU" altLang="ru-RU" sz="2000" u="sng" dirty="0" smtClean="0"/>
          </a:p>
          <a:p>
            <a:pPr eaLnBrk="1" hangingPunct="1">
              <a:defRPr/>
            </a:pPr>
            <a:r>
              <a:rPr lang="ru-RU" altLang="ru-RU" sz="2000" u="sng" dirty="0" smtClean="0"/>
              <a:t>сравнительный метод</a:t>
            </a:r>
            <a:r>
              <a:rPr lang="ru-RU" altLang="ru-RU" sz="2000" dirty="0" smtClean="0"/>
              <a:t>, состоящий в том, что сравниваются какие-либо группы испытуемых, например, группа больных сравнивается с группой здоровых.</a:t>
            </a:r>
          </a:p>
          <a:p>
            <a:pPr eaLnBrk="1" hangingPunct="1">
              <a:defRPr/>
            </a:pPr>
            <a:r>
              <a:rPr lang="ru-RU" altLang="ru-RU" sz="2000" u="sng" dirty="0" err="1" smtClean="0"/>
              <a:t>лонгитюдный</a:t>
            </a:r>
            <a:r>
              <a:rPr lang="ru-RU" altLang="ru-RU" sz="2000" u="sng" dirty="0" smtClean="0"/>
              <a:t> метод</a:t>
            </a:r>
            <a:r>
              <a:rPr lang="ru-RU" altLang="ru-RU" sz="2000" dirty="0" smtClean="0"/>
              <a:t>, когда выполняются многократные обследования одних и тех же людей на протяжении длительных промежутков времени, - до десятков лет.</a:t>
            </a:r>
          </a:p>
          <a:p>
            <a:pPr eaLnBrk="1" hangingPunct="1">
              <a:defRPr/>
            </a:pPr>
            <a:r>
              <a:rPr lang="ru-RU" altLang="ru-RU" sz="2000" u="sng" dirty="0" smtClean="0"/>
              <a:t>комплексный метод</a:t>
            </a:r>
            <a:r>
              <a:rPr lang="ru-RU" altLang="ru-RU" sz="2000" dirty="0" smtClean="0"/>
              <a:t>, когда в одной исследовательской программе участвуют специалисты самых разных областей знания: психологи, педагоги, медики, математики и т.п.</a:t>
            </a:r>
          </a:p>
          <a:p>
            <a:pPr eaLnBrk="1" hangingPunct="1">
              <a:defRPr/>
            </a:pPr>
            <a:endParaRPr lang="ru-RU" altLang="ru-RU" dirty="0" smtClean="0"/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200025" y="396875"/>
            <a:ext cx="7088188" cy="43513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4000" i="1" dirty="0" smtClean="0"/>
              <a:t>2. Эмпирические методы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sz="20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2000" dirty="0" smtClean="0"/>
              <a:t>Слово эмпирический означает основанный на опыте. Таким образом, в названии этой группы методов подчёркивается практическая направленность методов. 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sz="2000" dirty="0"/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sz="2000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4000" i="1" dirty="0" smtClean="0"/>
              <a:t>3. Методы обработки данных</a:t>
            </a:r>
          </a:p>
          <a:p>
            <a:pPr eaLnBrk="1" hangingPunct="1">
              <a:defRPr/>
            </a:pPr>
            <a:r>
              <a:rPr lang="ru-RU" altLang="ru-RU" sz="2000" u="sng" dirty="0">
                <a:solidFill>
                  <a:srgbClr val="FFFFFF"/>
                </a:solidFill>
              </a:rPr>
              <a:t>методы количественного </a:t>
            </a:r>
            <a:r>
              <a:rPr lang="ru-RU" altLang="ru-RU" sz="2000" u="sng" dirty="0" smtClean="0">
                <a:solidFill>
                  <a:srgbClr val="FFFFFF"/>
                </a:solidFill>
              </a:rPr>
              <a:t>анализа</a:t>
            </a:r>
            <a:r>
              <a:rPr lang="ru-RU" altLang="ru-RU" sz="2000" dirty="0" smtClean="0">
                <a:solidFill>
                  <a:srgbClr val="FFFFFF"/>
                </a:solidFill>
              </a:rPr>
              <a:t>: здесь </a:t>
            </a:r>
            <a:r>
              <a:rPr lang="ru-RU" altLang="ru-RU" sz="2000" dirty="0">
                <a:solidFill>
                  <a:srgbClr val="FFFFFF"/>
                </a:solidFill>
              </a:rPr>
              <a:t>имеются в виду очень обширная группа методов математической обработки данных и методов статистики в приложении к задачам психологического исследования.</a:t>
            </a:r>
          </a:p>
          <a:p>
            <a:pPr eaLnBrk="1" hangingPunct="1">
              <a:defRPr/>
            </a:pPr>
            <a:r>
              <a:rPr lang="ru-RU" altLang="ru-RU" sz="2000" u="sng" dirty="0">
                <a:solidFill>
                  <a:srgbClr val="FFFFFF"/>
                </a:solidFill>
              </a:rPr>
              <a:t>методы качественного анализа</a:t>
            </a:r>
            <a:r>
              <a:rPr lang="ru-RU" altLang="ru-RU" sz="2000" dirty="0">
                <a:solidFill>
                  <a:srgbClr val="FFFFFF"/>
                </a:solidFill>
              </a:rPr>
              <a:t>: дифференциация фактического материала по группам, описание типовых и исключительных случаев.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77825" y="214313"/>
            <a:ext cx="7886700" cy="1325562"/>
          </a:xfrm>
        </p:spPr>
        <p:txBody>
          <a:bodyPr/>
          <a:lstStyle/>
          <a:p>
            <a:pPr eaLnBrk="1" hangingPunct="1">
              <a:spcBef>
                <a:spcPts val="1000"/>
              </a:spcBef>
              <a:defRPr/>
            </a:pPr>
            <a:r>
              <a:rPr lang="ru-RU" altLang="ru-RU" sz="4000" i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4. Интерпретационные методы</a:t>
            </a:r>
            <a:br>
              <a:rPr lang="ru-RU" altLang="ru-RU" sz="4000" i="1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</a:br>
            <a:endParaRPr lang="ru-RU" altLang="ru-RU" dirty="0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228600" y="1062038"/>
            <a:ext cx="6823075" cy="43513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2000" dirty="0" smtClean="0"/>
              <a:t>Необходимо чётко осознавать, что сами фактические данные ещё мало что значат. Исследователь получает результаты в процессе интерпретации фактических данных, поэтому именно от той или иной интерпретации очень многое зависит.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sz="2000" dirty="0" smtClean="0"/>
          </a:p>
          <a:p>
            <a:pPr eaLnBrk="1" hangingPunct="1">
              <a:defRPr/>
            </a:pPr>
            <a:r>
              <a:rPr lang="ru-RU" altLang="ru-RU" sz="2000" u="sng" dirty="0"/>
              <a:t>г</a:t>
            </a:r>
            <a:r>
              <a:rPr lang="ru-RU" altLang="ru-RU" sz="2000" u="sng" dirty="0" smtClean="0"/>
              <a:t>енетический (</a:t>
            </a:r>
            <a:r>
              <a:rPr lang="ru-RU" altLang="ru-RU" sz="2000" u="sng" dirty="0" err="1" smtClean="0"/>
              <a:t>фило</a:t>
            </a:r>
            <a:r>
              <a:rPr lang="ru-RU" altLang="ru-RU" sz="2000" u="sng" dirty="0" smtClean="0"/>
              <a:t> - и онтогенетический) метод </a:t>
            </a:r>
            <a:r>
              <a:rPr lang="ru-RU" altLang="ru-RU" sz="2000" dirty="0" smtClean="0"/>
              <a:t>позволяет интерпретировать весь фактический материал в терминах развития, выделяя фазы, стадии развития, а также критические моменты становления психических функций. В результате устанавливаются "вертикальные" связи между уровнями развития.</a:t>
            </a:r>
          </a:p>
          <a:p>
            <a:pPr eaLnBrk="1" hangingPunct="1">
              <a:defRPr/>
            </a:pPr>
            <a:r>
              <a:rPr lang="ru-RU" altLang="ru-RU" sz="2000" u="sng" dirty="0"/>
              <a:t>с</a:t>
            </a:r>
            <a:r>
              <a:rPr lang="ru-RU" altLang="ru-RU" sz="2000" u="sng" dirty="0" smtClean="0"/>
              <a:t>труктурный метод </a:t>
            </a:r>
            <a:r>
              <a:rPr lang="ru-RU" altLang="ru-RU" sz="2000" dirty="0" smtClean="0"/>
              <a:t>устанавливает "горизонтальные" связи между различными элементами психики, при этом применяются обычные методы изучения всевозможных структур, в частности, классификация и </a:t>
            </a:r>
            <a:r>
              <a:rPr lang="ru-RU" altLang="ru-RU" sz="2000" dirty="0" err="1" smtClean="0"/>
              <a:t>типологизация</a:t>
            </a:r>
            <a:r>
              <a:rPr lang="ru-RU" altLang="ru-RU" sz="2000" dirty="0" smtClean="0"/>
              <a:t>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ru-RU" altLang="ru-RU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277813" y="0"/>
            <a:ext cx="7886700" cy="1325563"/>
          </a:xfrm>
        </p:spPr>
        <p:txBody>
          <a:bodyPr/>
          <a:lstStyle/>
          <a:p>
            <a:pPr eaLnBrk="1" hangingPunct="1"/>
            <a:r>
              <a:rPr lang="ru-RU" altLang="ru-RU" i="1" smtClean="0"/>
              <a:t>	Последний путь…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03188" y="5624513"/>
            <a:ext cx="6886575" cy="10382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2000" smtClean="0"/>
              <a:t>В начале 1970-х гг. Б. Г. Ананьев задумал коллективную книгу «Человек как предмет воспитания», однако выполнить задуманное ему не удалось. Он умер от инфаркта 18 мая 1972 г. </a:t>
            </a:r>
          </a:p>
        </p:txBody>
      </p:sp>
      <p:pic>
        <p:nvPicPr>
          <p:cNvPr id="1638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41" y="964482"/>
            <a:ext cx="3807912" cy="462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pPr eaLnBrk="1" hangingPunct="1"/>
            <a:r>
              <a:rPr lang="ru-RU" altLang="ru-RU" smtClean="0"/>
              <a:t>	Главные труды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90488" y="1136650"/>
            <a:ext cx="6146800" cy="4351338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altLang="ru-RU" sz="2000" smtClean="0"/>
              <a:t>Психология педагогической оценки, 1935.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smtClean="0"/>
              <a:t>Очерки психологии, 1945.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smtClean="0"/>
              <a:t>Психология чувственного познания, 1960.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smtClean="0"/>
              <a:t>Теория ощущений, 1961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smtClean="0"/>
              <a:t>Очерки русской психологии XVIII—XIX веков, 1967.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smtClean="0"/>
              <a:t>Человек как предмет познания, 1969.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smtClean="0"/>
              <a:t>Психология и проблемы человекознания. МОДЭК, 2005.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smtClean="0"/>
              <a:t>Избранные психологические труды, 1 и 2 тт. Педагогика, 1980.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smtClean="0"/>
              <a:t>Человек как предмет познания. Санкт-Петербург, 2001.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smtClean="0"/>
              <a:t>О проблемах современного человекознания. Санкт-Петербург, 2001.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ru-RU" sz="2000" smtClean="0"/>
              <a:t>Личность, субъект деятельности, индивидуальность. М.: Директ-Медиа, 2008.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313" y="100208"/>
            <a:ext cx="3115951" cy="4302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84" y="2741515"/>
            <a:ext cx="2889780" cy="4116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65113" y="549275"/>
            <a:ext cx="7886700" cy="1325563"/>
          </a:xfrm>
        </p:spPr>
        <p:txBody>
          <a:bodyPr/>
          <a:lstStyle/>
          <a:p>
            <a:pPr eaLnBrk="1" hangingPunct="1"/>
            <a:r>
              <a:rPr lang="ru-RU" altLang="ru-RU" smtClean="0"/>
              <a:t>Советский психолог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303213" y="2332038"/>
            <a:ext cx="4757737" cy="43513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000" smtClean="0"/>
              <a:t>Научное значение трудов Б.Г. Ананьева трудно переоценить. Несмотря на то, что ему пришлось отказаться от исследований в области педологии, ученый продолжил активную научную работу в различных областях психологии: от исторических основ науки до изучения чувствительности и некоторых психологических функций. Кроме того, Б.Г. Ананьев сделал многое и для дальнейшего развития психологической науки в стране, воспитания психологов. </a:t>
            </a:r>
          </a:p>
          <a:p>
            <a:pPr marL="0" indent="0" eaLnBrk="1" hangingPunct="1">
              <a:buFont typeface="Arial" charset="0"/>
              <a:buNone/>
            </a:pPr>
            <a:endParaRPr lang="ru-RU" altLang="ru-RU" smtClean="0"/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19" y="1036965"/>
            <a:ext cx="3457182" cy="4725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703263" y="193675"/>
            <a:ext cx="7886700" cy="1146175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Детство и юность</a:t>
            </a:r>
          </a:p>
        </p:txBody>
      </p:sp>
      <p:sp>
        <p:nvSpPr>
          <p:cNvPr id="3075" name="Объект 4"/>
          <p:cNvSpPr>
            <a:spLocks noGrp="1"/>
          </p:cNvSpPr>
          <p:nvPr>
            <p:ph idx="1"/>
          </p:nvPr>
        </p:nvSpPr>
        <p:spPr>
          <a:xfrm>
            <a:off x="276225" y="1339850"/>
            <a:ext cx="6638925" cy="51863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mtClean="0"/>
              <a:t>Борис Герасимович Ананьев родился 1 (14) августа 1907 года во Владикавказе в обрусевшей армянской семье народного учителя. Его отец работал в русских и национальных школах Кавказа с 1890 по 1930 год, а с 1930 года — в Ленинграде, завучем и преподавателем.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231313" cy="11017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000" smtClean="0"/>
              <a:t>В 1924 году Ананьев закончил среднюю школу во Владикавказе и поступил в Горский педагогический институт (ныне — Северо-Осетинский государственный университет), на общественно-историческое отделение. </a:t>
            </a:r>
          </a:p>
        </p:txBody>
      </p:sp>
      <p:pic>
        <p:nvPicPr>
          <p:cNvPr id="410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30" y="1067193"/>
            <a:ext cx="5561556" cy="3845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Прямоугольник 1"/>
          <p:cNvSpPr>
            <a:spLocks noChangeArrowheads="1"/>
          </p:cNvSpPr>
          <p:nvPr/>
        </p:nvSpPr>
        <p:spPr bwMode="auto">
          <a:xfrm>
            <a:off x="4384675" y="-5324475"/>
            <a:ext cx="59118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altLang="ru-RU" sz="2800">
                <a:solidFill>
                  <a:srgbClr val="FFFFFF"/>
                </a:solidFill>
              </a:rPr>
              <a:t>С 1925 года, ещё обучаясь на II курсе этого отделения начал научно-исследовательскую и педагогическую работу по психологии в качестве ассистента. В 1927 году в трудах Института была напечатана его первая экспериментально-психологическая работа. ВУЗ закончил досрочно, в 1927 году. Дипломную работу защитил в 1928 году и был направлен отборочной комиссией в аспирантуру по психологии.</a:t>
            </a:r>
          </a:p>
        </p:txBody>
      </p:sp>
      <p:sp>
        <p:nvSpPr>
          <p:cNvPr id="4102" name="Прямоугольник 2"/>
          <p:cNvSpPr>
            <a:spLocks noChangeArrowheads="1"/>
          </p:cNvSpPr>
          <p:nvPr/>
        </p:nvSpPr>
        <p:spPr bwMode="auto">
          <a:xfrm>
            <a:off x="0" y="4913313"/>
            <a:ext cx="9231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С 1925 года, ещё обучаясь на II курсе этого отделения начал научно-исследовательскую и педагогическую работу по психологии в качестве ассистента. В 1927 году в трудах Института была напечатана его первая экспериментально-психологическая работа. ВУЗ закончил досрочно, в 1927 году. Дипломную работу защитил в 1928 году и был направлен отборочной комиссией в аспирантуру по психологии.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90500" y="936625"/>
            <a:ext cx="6837363" cy="4351338"/>
          </a:xfrm>
        </p:spPr>
        <p:txBody>
          <a:bodyPr/>
          <a:lstStyle/>
          <a:p>
            <a:pPr marL="457200" indent="-457200" eaLnBrk="1" hangingPunct="1">
              <a:buFont typeface="Calibri Light" pitchFamily="34" charset="0"/>
              <a:buAutoNum type="alphaUcPeriod"/>
            </a:pPr>
            <a:r>
              <a:rPr lang="ru-RU" altLang="ru-RU" sz="2000" smtClean="0"/>
              <a:t>С февраля 1929 года Ананьев был зачислен аспирантом по психологии в Ленинградский институт мозга имени Бехтерева. </a:t>
            </a:r>
          </a:p>
          <a:p>
            <a:pPr marL="457200" indent="-457200" eaLnBrk="1" hangingPunct="1">
              <a:buFont typeface="Calibri Light" pitchFamily="34" charset="0"/>
              <a:buAutoNum type="alphaUcPeriod"/>
            </a:pPr>
            <a:r>
              <a:rPr lang="ru-RU" altLang="ru-RU" sz="2000" smtClean="0"/>
              <a:t>Аспирантуру закончил так же досрочно в декабре 1930 года, и был оставлен при институте в качестве старшего научного сотрудника отдела психологии.</a:t>
            </a:r>
          </a:p>
          <a:p>
            <a:pPr marL="457200" indent="-457200" eaLnBrk="1" hangingPunct="1">
              <a:buFont typeface="Calibri Light" pitchFamily="34" charset="0"/>
              <a:buAutoNum type="alphaUcPeriod"/>
            </a:pPr>
            <a:r>
              <a:rPr lang="ru-RU" altLang="ru-RU" sz="2000" smtClean="0"/>
              <a:t>В 1934 был назначен заведующим лабораторией психологии, а в 1937 году — заведующим отделом психологии, в должности которого был до сентября 1943 года.</a:t>
            </a:r>
          </a:p>
          <a:p>
            <a:pPr marL="457200" indent="-457200" eaLnBrk="1" hangingPunct="1">
              <a:buFont typeface="Calibri Light" pitchFamily="34" charset="0"/>
              <a:buAutoNum type="alphaUcPeriod"/>
            </a:pPr>
            <a:r>
              <a:rPr lang="ru-RU" altLang="ru-RU" sz="2000" smtClean="0"/>
              <a:t>В 1937 году учёная степень кандидата наук была присуждена Ананьеву без защиты диссертации Ученым Советом Московского Педагогического Института. </a:t>
            </a:r>
          </a:p>
          <a:p>
            <a:pPr marL="457200" indent="-457200" eaLnBrk="1" hangingPunct="1">
              <a:buFont typeface="Calibri Light" pitchFamily="34" charset="0"/>
              <a:buAutoNum type="alphaUcPeriod"/>
            </a:pPr>
            <a:r>
              <a:rPr lang="ru-RU" altLang="ru-RU" sz="2000" smtClean="0"/>
              <a:t>В феврале 1940 года Борис Герасимович защитил докторскую диссертацию, в декабре ВКВШ утвердил его в ученом звании профессора психологии.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152400" y="585788"/>
            <a:ext cx="5508625" cy="4351337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altLang="ru-RU" sz="2000" smtClean="0"/>
              <a:t>В 1943 году Б.Г. Ананьев вернулся в Ленинград, где возглавил образованную в Ленинградском государственном университете кафедру психологии. Он сам подобрал большую часть преподавательского состава кафедры, организовал работу психологического отделения философского факультета. В это время он опубликовал большое количество работ, которые касались изучения осязания и других видов чувствительности, психологии речи, некоторых проблем детской психологии.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2000" smtClean="0"/>
              <a:t>Также Б.Г. Ананьев продолжал заниматься историей психологии и психологией личности. В 1947 году он опубликовал монографию «Очерки об истории русской психологии XVIII-XIX вв.». В некоторых статьях отчетливо просматривалась его идея о связи формирования характера и познания человека человеком, о некоторых закономерностях формирования человеческого самосознания.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77" y="294099"/>
            <a:ext cx="2676133" cy="3588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67" y="3015248"/>
            <a:ext cx="2550872" cy="350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Научная деятельность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0" y="1587500"/>
            <a:ext cx="7886700" cy="4351338"/>
          </a:xfrm>
        </p:spPr>
        <p:txBody>
          <a:bodyPr/>
          <a:lstStyle/>
          <a:p>
            <a:pPr marL="514350" indent="-514350" eaLnBrk="1" hangingPunct="1">
              <a:buFont typeface="Calibri Light" pitchFamily="34" charset="0"/>
              <a:buAutoNum type="romanUcPeriod"/>
            </a:pPr>
            <a:r>
              <a:rPr lang="ru-RU" altLang="ru-RU" sz="2000" smtClean="0"/>
              <a:t>На рубеже 1940-1950-х годов Б.Г. Ананьев обращается к изучению нового направления, эмпирические основы которого были заложены в его работе в Институте мозга. Ученый занялся исследованием билатеральности мозга и его функций. </a:t>
            </a:r>
          </a:p>
          <a:p>
            <a:pPr marL="514350" indent="-514350" eaLnBrk="1" hangingPunct="1">
              <a:buFont typeface="Calibri Light" pitchFamily="34" charset="0"/>
              <a:buAutoNum type="romanUcPeriod"/>
            </a:pPr>
            <a:r>
              <a:rPr lang="ru-RU" altLang="ru-RU" sz="2000" smtClean="0"/>
              <a:t>В 1957 году на торжественном собрании, посвященном юбилею Б.Г. Ананьева, ученый выступил с речью, в которой он обосновывал необходимость комплексных исследований человека, синтезирующих все существующие антропологические знания. Эту же мысль он выразил в статьях «Человек как общая проблема современной науки» и «О системе возрастной психологии», опубликованных в том же году. </a:t>
            </a:r>
          </a:p>
          <a:p>
            <a:pPr marL="514350" indent="-514350" eaLnBrk="1" hangingPunct="1">
              <a:buFont typeface="Calibri Light" pitchFamily="34" charset="0"/>
              <a:buAutoNum type="romanUcPeriod"/>
            </a:pPr>
            <a:r>
              <a:rPr lang="ru-RU" altLang="ru-RU" sz="2000" smtClean="0"/>
              <a:t>Активная деятельность ученого была приостановлена болезнью: в ноябре 1959 года Ананьев перенес инфаркт. В следующее десятилетие своей жизни Борис Герасимович занимался исключительно научно-публицистической деятельностью, в 1962-1966 годах он написал серию статей.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41350" y="0"/>
            <a:ext cx="7886700" cy="1325563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«Человек как предмет познания»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0" y="1500188"/>
            <a:ext cx="6022975" cy="4775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2000" dirty="0" smtClean="0"/>
              <a:t>Б.Г. Ананьев начал работу над книгой «Человек как предмет познания». Для этого в его лаборатории стали проводиться различные исследования.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altLang="ru-RU" sz="2000" dirty="0" smtClean="0"/>
              <a:t>Первая группа этих исследований была посвящена изучению возрастной динамики психофизиологических функций у взрослых людей. Основой при этом послужил сравнительно-генетический метод, который давал возможность постоянно определять нормы развития взрослого человека различных возрастных групп.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altLang="ru-RU" sz="2000" dirty="0" smtClean="0"/>
              <a:t>Вторая группа исследований, наоборот, концентрировалась на исследовании нескольких людей в течение пяти лет. Это позволяло изучить целостное развитие индивидуальности на протяжении длительного времени.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72" y="2016690"/>
            <a:ext cx="2789586" cy="3870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41350" y="0"/>
            <a:ext cx="7886700" cy="1325563"/>
          </a:xfrm>
        </p:spPr>
        <p:txBody>
          <a:bodyPr/>
          <a:lstStyle/>
          <a:p>
            <a:pPr algn="ctr" eaLnBrk="1" hangingPunct="1"/>
            <a:r>
              <a:rPr lang="ru-RU" altLang="ru-RU" smtClean="0"/>
              <a:t>«Системная модель человекознания»</a:t>
            </a: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177800" y="1712913"/>
            <a:ext cx="6035675" cy="45370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1900" smtClean="0"/>
              <a:t>Ананьев предпринял попытку преодолеть раздробленность наук о человеке и создать системную модель человекознания, в которой были бы обобщены исследования различных наук о человеке как личности и индивидуальности. В его модели науки о человеке группируются в четыре раздела: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900" smtClean="0"/>
              <a:t>1) человек как биологический вид;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900" smtClean="0"/>
              <a:t>2) онтогенез и жизненный путь человека как индивида;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900" smtClean="0"/>
              <a:t>3) изучение человека как личности;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900" smtClean="0"/>
              <a:t>4) проблема человечества.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altLang="ru-RU" sz="1900" smtClean="0"/>
              <a:t>Он выделял иерархически соподчинённые уровни организации человека: индивид, личность, индивидуальность.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95" y="1712371"/>
            <a:ext cx="2981197" cy="433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9888" y="504825"/>
            <a:ext cx="6500812" cy="4125913"/>
          </a:xfrm>
          <a:noFill/>
        </p:spPr>
      </p:pic>
      <p:sp>
        <p:nvSpPr>
          <p:cNvPr id="10244" name="Прямоугольник 1"/>
          <p:cNvSpPr>
            <a:spLocks noChangeArrowheads="1"/>
          </p:cNvSpPr>
          <p:nvPr/>
        </p:nvSpPr>
        <p:spPr bwMode="auto">
          <a:xfrm>
            <a:off x="369888" y="4748213"/>
            <a:ext cx="64563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ts val="1000"/>
              </a:spcBef>
            </a:pPr>
            <a:r>
              <a:rPr lang="ru-RU" altLang="ru-RU" sz="2000">
                <a:solidFill>
                  <a:srgbClr val="FFFFFF"/>
                </a:solidFill>
              </a:rPr>
              <a:t>Он считал, что индивидуальность складывается на основе взаимосвязи особенностей человека как личности и как субъекта деятельности, которые обусловлены природными свойствами человека как индивида.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Другая 1">
      <a:dk1>
        <a:srgbClr val="FFFFFF"/>
      </a:dk1>
      <a:lt1>
        <a:sysClr val="window" lastClr="FFFFFF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1210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</vt:lpstr>
      <vt:lpstr>Борис Герасимович Ананьев</vt:lpstr>
      <vt:lpstr>Детство и юность</vt:lpstr>
      <vt:lpstr>Слайд 3</vt:lpstr>
      <vt:lpstr>Слайд 4</vt:lpstr>
      <vt:lpstr>Слайд 5</vt:lpstr>
      <vt:lpstr>Научная деятельность</vt:lpstr>
      <vt:lpstr>«Человек как предмет познания»</vt:lpstr>
      <vt:lpstr>«Системная модель человекознания»</vt:lpstr>
      <vt:lpstr>Слайд 9</vt:lpstr>
      <vt:lpstr>Слайд 10</vt:lpstr>
      <vt:lpstr>Слайд 11</vt:lpstr>
      <vt:lpstr>Слайд 12</vt:lpstr>
      <vt:lpstr>4. Интерпретационные методы </vt:lpstr>
      <vt:lpstr> Последний путь…</vt:lpstr>
      <vt:lpstr> Главные труды</vt:lpstr>
      <vt:lpstr>Советский психолог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Борис Герасимович Ананьев</dc:title>
  <dc:creator>Admin</dc:creator>
  <cp:lastModifiedBy>Admin</cp:lastModifiedBy>
  <cp:revision>1</cp:revision>
  <dcterms:created xsi:type="dcterms:W3CDTF">2015-05-20T07:58:04Z</dcterms:created>
  <dcterms:modified xsi:type="dcterms:W3CDTF">2015-05-20T07:58:12Z</dcterms:modified>
</cp:coreProperties>
</file>