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7" r:id="rId6"/>
    <p:sldId id="294" r:id="rId7"/>
    <p:sldId id="261" r:id="rId8"/>
    <p:sldId id="295" r:id="rId9"/>
    <p:sldId id="296" r:id="rId10"/>
    <p:sldId id="297" r:id="rId11"/>
    <p:sldId id="298" r:id="rId12"/>
    <p:sldId id="299" r:id="rId13"/>
    <p:sldId id="26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commentAuthors" Target="commentAuthors.xml" /><Relationship Id="rId2" Type="http://schemas.openxmlformats.org/officeDocument/2006/relationships/customXml" Target="../customXml/item2.xml" /><Relationship Id="rId16" Type="http://schemas.openxmlformats.org/officeDocument/2006/relationships/handoutMaster" Target="handoutMasters/handoutMaster1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microsoft.com/office/2018/10/relationships/authors" Target="author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3-4099-AEAE-458F2E48C56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3-4099-AEAE-458F2E48C562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Против </c:v>
                </c:pt>
                <c:pt idx="1">
                  <c:v>Согласны</c:v>
                </c:pt>
              </c:strCache>
              <c:extLst/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3.2</c:v>
                </c:pt>
                <c:pt idx="1">
                  <c:v>1.2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EAF-4839-B047-7CC378DAB7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7B-4482-9FCE-C711425504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10-4D51-91AB-B370BABC2ED6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Против </c:v>
                </c:pt>
                <c:pt idx="1">
                  <c:v>Согласны</c:v>
                </c:pt>
              </c:strCache>
              <c:extLst/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07B-4482-9FCE-C711425504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08102-B78F-4A24-87CA-5FA0033B6135}" type="datetime1">
              <a:rPr lang="ru-RU" smtClean="0"/>
              <a:t>16.12.2022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8365-CBBA-496F-854A-132A4D03B664}" type="datetime1">
              <a:rPr lang="ru-RU" smtClean="0"/>
              <a:pPr/>
              <a:t>16.12.2022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5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8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9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 /><Relationship Id="rId7" Type="http://schemas.openxmlformats.org/officeDocument/2006/relationships/image" Target="../media/image16.svg" /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5.png" /><Relationship Id="rId5" Type="http://schemas.openxmlformats.org/officeDocument/2006/relationships/image" Target="../media/image14.svg" /><Relationship Id="rId4" Type="http://schemas.openxmlformats.org/officeDocument/2006/relationships/image" Target="../media/image13.png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 /><Relationship Id="rId2" Type="http://schemas.openxmlformats.org/officeDocument/2006/relationships/image" Target="../media/image18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 /><Relationship Id="rId2" Type="http://schemas.openxmlformats.org/officeDocument/2006/relationships/image" Target="../media/image20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23.svg" /><Relationship Id="rId4" Type="http://schemas.openxmlformats.org/officeDocument/2006/relationships/image" Target="../media/image22.png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 /><Relationship Id="rId2" Type="http://schemas.openxmlformats.org/officeDocument/2006/relationships/image" Target="../media/image24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Презентация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0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084644"/>
            <a:ext cx="5247424" cy="1122202"/>
          </a:xfrm>
        </p:spPr>
        <p:txBody>
          <a:bodyPr rtlCol="0"/>
          <a:lstStyle/>
          <a:p>
            <a:pPr rtl="0"/>
            <a:r>
              <a:rPr lang="ru-RU" sz="2800" dirty="0">
                <a:latin typeface="Bahnschrift SemiBold" panose="020B0502040204020203" pitchFamily="34" charset="0"/>
              </a:rPr>
              <a:t>Гендерные стереотипы у студентов университетов </a:t>
            </a:r>
            <a:r>
              <a:rPr lang="ru-RU" sz="2800" dirty="0" err="1">
                <a:latin typeface="Bahnschrift SemiBold" panose="020B0502040204020203" pitchFamily="34" charset="0"/>
              </a:rPr>
              <a:t>г.Гродно</a:t>
            </a:r>
            <a:endParaRPr lang="ru-RU" sz="2800" dirty="0"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0" y="5206846"/>
            <a:ext cx="5247423" cy="112220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Bahnschrift SemiBold" panose="020B0502040204020203" pitchFamily="34" charset="0"/>
              </a:rPr>
              <a:t>Крапивина Майя</a:t>
            </a:r>
          </a:p>
          <a:p>
            <a:pPr rtl="0"/>
            <a:r>
              <a:rPr lang="ru-RU">
                <a:latin typeface="Bahnschrift SemiBold" panose="020B0502040204020203" pitchFamily="34" charset="0"/>
              </a:rPr>
              <a:t>Шум Дария</a:t>
            </a:r>
            <a:endParaRPr lang="ru-RU" dirty="0">
              <a:latin typeface="Bahnschrift SemiBold" panose="020B0502040204020203" pitchFamily="34" charset="0"/>
            </a:endParaRPr>
          </a:p>
          <a:p>
            <a:pPr rtl="0"/>
            <a:r>
              <a:rPr lang="ru-RU" dirty="0">
                <a:latin typeface="Bahnschrift SemiBold" panose="020B0502040204020203" pitchFamily="34" charset="0"/>
              </a:rPr>
              <a:t>МПФ, з курс, 5 группа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942064"/>
            <a:ext cx="5111750" cy="1204912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>
                <a:latin typeface="Bahnschrift SemiBold" panose="020B0502040204020203" pitchFamily="34" charset="0"/>
              </a:rPr>
              <a:t>Выводы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2575043"/>
            <a:ext cx="5885031" cy="281281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ts val="1620"/>
              </a:lnSpc>
            </a:pPr>
            <a:r>
              <a:rPr lang="ru-BY" sz="7200" b="1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1</a:t>
            </a:r>
            <a:r>
              <a:rPr lang="ru-BY" sz="72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ru-RU" sz="72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BY" sz="72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В среде студенческой молодежи распространены гендерные стереотипы в отношении и женщин, и мужчин, однако большинство из них не доминируют. </a:t>
            </a:r>
            <a:endParaRPr lang="ru-RU" sz="7200" dirty="0">
              <a:solidFill>
                <a:srgbClr val="000000"/>
              </a:solidFill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1620"/>
              </a:lnSpc>
            </a:pPr>
            <a:endParaRPr lang="ru-BY" sz="72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1620"/>
              </a:lnSpc>
            </a:pPr>
            <a:r>
              <a:rPr lang="ru-BY" sz="7200" b="1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ru-BY" sz="72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 Одни считают, что гендерное равенство возможно, другие полагают, что оно невозможно. Студентки в своих суждениях выглядят более прогрессивно, студенты – более консервативно.</a:t>
            </a:r>
            <a:endParaRPr lang="ru-BY" sz="72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1620"/>
              </a:lnSpc>
            </a:pPr>
            <a:endParaRPr lang="ru-RU" sz="7200" b="1" dirty="0">
              <a:solidFill>
                <a:srgbClr val="000000"/>
              </a:solidFill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1620"/>
              </a:lnSpc>
            </a:pPr>
            <a:r>
              <a:rPr lang="ru-BY" sz="7200" b="1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3</a:t>
            </a:r>
            <a:r>
              <a:rPr lang="ru-BY" sz="72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 Гендерное образование является необходимым компонентом современного образования, так как помогает разрушать стереотипы</a:t>
            </a:r>
            <a:r>
              <a:rPr lang="ru-RU" sz="72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</a:t>
            </a:r>
            <a:endParaRPr lang="ru-BY" sz="72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BY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rtlCol="0"/>
          <a:lstStyle/>
          <a:p>
            <a:pPr rtl="0"/>
            <a:r>
              <a:rPr lang="ru-RU" dirty="0">
                <a:latin typeface="Bahnschrift SemiBold" panose="020B0502040204020203" pitchFamily="34" charset="0"/>
              </a:rPr>
              <a:t>Гендерные стереотипы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597285"/>
            <a:ext cx="3171825" cy="284625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BY" sz="20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это сформировавшиеся в определенной культуре обобщенные представления или убеждения о том, как действительно ведут себя мужчины и женщины.</a:t>
            </a:r>
            <a:endParaRPr lang="ru-RU" sz="1600" dirty="0">
              <a:latin typeface="Grandview Display" panose="020B0502040204020203" pitchFamily="34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60EF2-FF40-6F4F-6631-DFE79067FB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2050" name="Picture 2" descr="Белорусский государственный университет транспорта - Гендерные стереотипы">
            <a:extLst>
              <a:ext uri="{FF2B5EF4-FFF2-40B4-BE49-F238E27FC236}">
                <a16:creationId xmlns:a16="http://schemas.microsoft.com/office/drawing/2014/main" id="{08BCCEEB-6D47-755E-8E29-4FB23C08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0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49251"/>
            <a:ext cx="4082142" cy="585788"/>
          </a:xfrm>
        </p:spPr>
        <p:txBody>
          <a:bodyPr rtlCol="0"/>
          <a:lstStyle/>
          <a:p>
            <a:pPr rtl="0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191" y="1552575"/>
            <a:ext cx="2141764" cy="51435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rtl="0"/>
            <a:r>
              <a:rPr lang="ru-RU" dirty="0">
                <a:latin typeface="Bahnschrift SemiBold" panose="020B0502040204020203" pitchFamily="34" charset="0"/>
              </a:rPr>
              <a:t>Цель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1650" y="2628901"/>
            <a:ext cx="2141764" cy="514350"/>
          </a:xfrm>
        </p:spPr>
        <p:txBody>
          <a:bodyPr rtlCol="0"/>
          <a:lstStyle/>
          <a:p>
            <a:pPr rtl="0"/>
            <a:r>
              <a:rPr lang="ru-RU" dirty="0">
                <a:latin typeface="Bahnschrift SemiBold" panose="020B0502040204020203" pitchFamily="34" charset="0"/>
              </a:rPr>
              <a:t>Предмет исследования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9205" y="3697287"/>
            <a:ext cx="2141764" cy="514350"/>
          </a:xfrm>
        </p:spPr>
        <p:txBody>
          <a:bodyPr rtlCol="0"/>
          <a:lstStyle/>
          <a:p>
            <a:pPr rtl="0"/>
            <a:r>
              <a:rPr lang="ru-RU" dirty="0">
                <a:latin typeface="Bahnschrift SemiBold" panose="020B0502040204020203" pitchFamily="34" charset="0"/>
              </a:rPr>
              <a:t>Метод исследования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86165" y="4765673"/>
            <a:ext cx="2141764" cy="514350"/>
          </a:xfrm>
        </p:spPr>
        <p:txBody>
          <a:bodyPr rtlCol="0"/>
          <a:lstStyle/>
          <a:p>
            <a:pPr rtl="0"/>
            <a:r>
              <a:rPr lang="ru-RU" dirty="0">
                <a:latin typeface="Bahnschrift SemiBold" panose="020B0502040204020203" pitchFamily="34" charset="0"/>
              </a:rPr>
              <a:t>Группа испытуемых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 rtlCol="0"/>
          <a:lstStyle/>
          <a:p>
            <a:pPr rtl="0"/>
            <a:r>
              <a:rPr lang="ru-RU" sz="1800" dirty="0">
                <a:solidFill>
                  <a:srgbClr val="000000"/>
                </a:solidFill>
                <a:latin typeface="Grandview Display" panose="020B0502040204020203" pitchFamily="34" charset="0"/>
                <a:ea typeface="Times New Roman" panose="02020603050405020304" pitchFamily="18" charset="0"/>
              </a:rPr>
              <a:t>О</a:t>
            </a:r>
            <a:r>
              <a:rPr lang="ru-BY" sz="18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светить вопросы распространенности гендерных стереотипов в университетах г. Гродно</a:t>
            </a:r>
            <a:endParaRPr lang="ru-RU" dirty="0">
              <a:latin typeface="Grandview Display" panose="020B0502040204020203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 rtlCol="0"/>
          <a:lstStyle/>
          <a:p>
            <a:pPr rtl="0"/>
            <a:r>
              <a:rPr lang="ru-RU" sz="1800" dirty="0">
                <a:solidFill>
                  <a:srgbClr val="000000"/>
                </a:solidFill>
                <a:latin typeface="Grandview Display" panose="020B0502040204020203" pitchFamily="34" charset="0"/>
                <a:ea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ендерные стереотипы у студентов и студенток.</a:t>
            </a:r>
            <a:endParaRPr lang="ru-RU" dirty="0">
              <a:latin typeface="Grandview Display" panose="020B0502040204020203" pitchFamily="34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 rtlCol="0"/>
          <a:lstStyle/>
          <a:p>
            <a:pPr rtl="0"/>
            <a:r>
              <a:rPr lang="ru-RU" sz="1800" dirty="0">
                <a:latin typeface="Grandview Display" panose="020B0502040204020203" pitchFamily="34" charset="0"/>
              </a:rPr>
              <a:t>Тест (опросник)</a:t>
            </a:r>
          </a:p>
          <a:p>
            <a:pPr rtl="0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742277"/>
            <a:ext cx="5539095" cy="819016"/>
          </a:xfrm>
        </p:spPr>
        <p:txBody>
          <a:bodyPr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latin typeface="Grandview Display" panose="020B0502040204020203" pitchFamily="34" charset="0"/>
              </a:rPr>
              <a:t>С</a:t>
            </a:r>
            <a:r>
              <a:rPr lang="ru-BY" sz="1800" dirty="0" err="1">
                <a:latin typeface="Grandview Display" panose="020B0502040204020203" pitchFamily="34" charset="0"/>
              </a:rPr>
              <a:t>туденты</a:t>
            </a:r>
            <a:r>
              <a:rPr lang="ru-BY" sz="1800" dirty="0">
                <a:latin typeface="Grandview Display" panose="020B0502040204020203" pitchFamily="34" charset="0"/>
              </a:rPr>
              <a:t> университетов Гр</a:t>
            </a:r>
            <a:r>
              <a:rPr lang="ru-RU" sz="1800" dirty="0">
                <a:latin typeface="Grandview Display" panose="020B0502040204020203" pitchFamily="34" charset="0"/>
              </a:rPr>
              <a:t>ГМУ, </a:t>
            </a:r>
            <a:r>
              <a:rPr lang="ru-BY" sz="1800" dirty="0">
                <a:latin typeface="Grandview Display" panose="020B0502040204020203" pitchFamily="34" charset="0"/>
              </a:rPr>
              <a:t>Гр</a:t>
            </a:r>
            <a:r>
              <a:rPr lang="ru-RU" sz="1800" dirty="0">
                <a:latin typeface="Grandview Display" panose="020B0502040204020203" pitchFamily="34" charset="0"/>
              </a:rPr>
              <a:t>ГУ им. </a:t>
            </a:r>
            <a:r>
              <a:rPr lang="ru-RU" sz="1800" dirty="0" err="1">
                <a:latin typeface="Grandview Display" panose="020B0502040204020203" pitchFamily="34" charset="0"/>
              </a:rPr>
              <a:t>Я.Купалы</a:t>
            </a:r>
            <a:r>
              <a:rPr lang="ru-RU" sz="1800" dirty="0">
                <a:latin typeface="Grandview Display" panose="020B0502040204020203" pitchFamily="34" charset="0"/>
              </a:rPr>
              <a:t> (80 человек)</a:t>
            </a:r>
          </a:p>
          <a:p>
            <a:pPr rtl="0"/>
            <a:endParaRPr lang="ru-RU" dirty="0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0" name="Нижний колонтитул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7E172-4C2D-D5FA-AED1-0C796C92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SemiConden" panose="020B0502040204020203" pitchFamily="34" charset="0"/>
              </a:rPr>
              <a:t>«женщины более усидчивы, нежели мужчины»</a:t>
            </a:r>
            <a:endParaRPr lang="ru-BY" dirty="0"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82E3634-D4D2-4774-3FCF-35CA1FE46EA7}"/>
              </a:ext>
            </a:extLst>
          </p:cNvPr>
          <p:cNvSpPr/>
          <p:nvPr/>
        </p:nvSpPr>
        <p:spPr>
          <a:xfrm>
            <a:off x="1885156" y="2568102"/>
            <a:ext cx="8421688" cy="914400"/>
          </a:xfrm>
          <a:prstGeom prst="rect">
            <a:avLst/>
          </a:prstGeom>
          <a:solidFill>
            <a:srgbClr val="E9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5D8277-E611-ACF2-2C95-0E6B6C5E9EFB}"/>
              </a:ext>
            </a:extLst>
          </p:cNvPr>
          <p:cNvSpPr/>
          <p:nvPr/>
        </p:nvSpPr>
        <p:spPr>
          <a:xfrm>
            <a:off x="1885156" y="2568102"/>
            <a:ext cx="6003976" cy="9144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C3445B-F6D9-8881-D504-FACB42079B05}"/>
              </a:ext>
            </a:extLst>
          </p:cNvPr>
          <p:cNvSpPr txBox="1"/>
          <p:nvPr/>
        </p:nvSpPr>
        <p:spPr>
          <a:xfrm flipH="1">
            <a:off x="4255657" y="2825247"/>
            <a:ext cx="126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randview Display" panose="020B0502040204020203" pitchFamily="34" charset="0"/>
              </a:rPr>
              <a:t>согласны</a:t>
            </a:r>
            <a:endParaRPr lang="ru-BY" sz="2000" dirty="0">
              <a:latin typeface="Grandview Display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75917-25BC-5D65-221E-E735A3364452}"/>
              </a:ext>
            </a:extLst>
          </p:cNvPr>
          <p:cNvSpPr txBox="1"/>
          <p:nvPr/>
        </p:nvSpPr>
        <p:spPr>
          <a:xfrm>
            <a:off x="8610600" y="2825247"/>
            <a:ext cx="103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randview Display" panose="020B0502040204020203" pitchFamily="34" charset="0"/>
              </a:rPr>
              <a:t>против</a:t>
            </a:r>
            <a:endParaRPr lang="ru-BY" sz="2000" dirty="0">
              <a:latin typeface="Grandview Display" panose="020B0502040204020203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D313B65-AA19-543C-DA64-96F4BD2DF88F}"/>
              </a:ext>
            </a:extLst>
          </p:cNvPr>
          <p:cNvSpPr txBox="1">
            <a:spLocks/>
          </p:cNvSpPr>
          <p:nvPr/>
        </p:nvSpPr>
        <p:spPr>
          <a:xfrm>
            <a:off x="1885156" y="3904509"/>
            <a:ext cx="8421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Bahnschrift SemiBold SemiConden" panose="020B0502040204020203" pitchFamily="34" charset="0"/>
              </a:rPr>
              <a:t>«женщины хуже водят автомобиль, нежели мужчины»</a:t>
            </a:r>
            <a:endParaRPr lang="ru-BY" dirty="0">
              <a:latin typeface="Bahnschrift SemiBold SemiConden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028436-82AB-D1EA-1EB9-6ED7E80FCE23}"/>
              </a:ext>
            </a:extLst>
          </p:cNvPr>
          <p:cNvSpPr/>
          <p:nvPr/>
        </p:nvSpPr>
        <p:spPr>
          <a:xfrm>
            <a:off x="1885156" y="5283574"/>
            <a:ext cx="4603193" cy="9144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396809-B7F8-83A8-C647-F60C1C968172}"/>
              </a:ext>
            </a:extLst>
          </p:cNvPr>
          <p:cNvSpPr/>
          <p:nvPr/>
        </p:nvSpPr>
        <p:spPr>
          <a:xfrm>
            <a:off x="6488349" y="5283574"/>
            <a:ext cx="3818495" cy="914400"/>
          </a:xfrm>
          <a:prstGeom prst="rect">
            <a:avLst/>
          </a:prstGeom>
          <a:solidFill>
            <a:srgbClr val="E9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9145D-049F-56BC-E565-8E66FFB71F14}"/>
              </a:ext>
            </a:extLst>
          </p:cNvPr>
          <p:cNvSpPr txBox="1"/>
          <p:nvPr/>
        </p:nvSpPr>
        <p:spPr>
          <a:xfrm flipH="1">
            <a:off x="3555265" y="5538324"/>
            <a:ext cx="126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randview Display" panose="020B0502040204020203" pitchFamily="34" charset="0"/>
              </a:rPr>
              <a:t>согласны</a:t>
            </a:r>
            <a:endParaRPr lang="ru-BY" sz="2000" dirty="0">
              <a:latin typeface="Grandview Display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78B80A-B336-742B-B8D0-FC7362C787B8}"/>
              </a:ext>
            </a:extLst>
          </p:cNvPr>
          <p:cNvSpPr txBox="1"/>
          <p:nvPr/>
        </p:nvSpPr>
        <p:spPr>
          <a:xfrm>
            <a:off x="7877977" y="5538324"/>
            <a:ext cx="103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randview Display" panose="020B0502040204020203" pitchFamily="34" charset="0"/>
              </a:rPr>
              <a:t>против</a:t>
            </a:r>
            <a:endParaRPr lang="ru-BY" sz="2000" dirty="0">
              <a:latin typeface="Grandview Display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69231-AA53-8823-4772-9885604C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6238672" cy="1524735"/>
          </a:xfrm>
        </p:spPr>
        <p:txBody>
          <a:bodyPr/>
          <a:lstStyle/>
          <a:p>
            <a:r>
              <a:rPr lang="ru-RU" dirty="0">
                <a:latin typeface="Bahnschrift SemiBold SemiConden" panose="020B0502040204020203" pitchFamily="34" charset="0"/>
              </a:rPr>
              <a:t>«главная задача женщины – быть сексуально привлекательной»</a:t>
            </a:r>
            <a:endParaRPr lang="ru-BY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5F95-DB04-3221-A3A1-3E0728D0E16F}"/>
              </a:ext>
            </a:extLst>
          </p:cNvPr>
          <p:cNvSpPr txBox="1"/>
          <p:nvPr/>
        </p:nvSpPr>
        <p:spPr>
          <a:xfrm>
            <a:off x="4267200" y="3228945"/>
            <a:ext cx="138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randview Display" panose="020B0502040204020203" pitchFamily="34" charset="0"/>
              </a:rPr>
              <a:t>студентки</a:t>
            </a:r>
            <a:endParaRPr lang="ru-BY" sz="2000" dirty="0">
              <a:solidFill>
                <a:schemeClr val="bg1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76320-78D9-9B58-436A-7E7FBF3CEABC}"/>
              </a:ext>
            </a:extLst>
          </p:cNvPr>
          <p:cNvSpPr txBox="1"/>
          <p:nvPr/>
        </p:nvSpPr>
        <p:spPr>
          <a:xfrm>
            <a:off x="9124543" y="3228945"/>
            <a:ext cx="138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randview Display" panose="020B0502040204020203" pitchFamily="34" charset="0"/>
              </a:rPr>
              <a:t>студенты</a:t>
            </a:r>
            <a:endParaRPr lang="ru-BY" sz="2000" dirty="0">
              <a:solidFill>
                <a:schemeClr val="bg1"/>
              </a:solidFill>
              <a:latin typeface="Grandview Display" panose="020B0502040204020203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4CB0D04-AA82-60C4-BA73-47440C8CC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904838"/>
              </p:ext>
            </p:extLst>
          </p:nvPr>
        </p:nvGraphicFramePr>
        <p:xfrm>
          <a:off x="4267200" y="3501777"/>
          <a:ext cx="2919379" cy="312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BB29504-5FC1-383A-DD9B-49E829D34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891340"/>
              </p:ext>
            </p:extLst>
          </p:nvPr>
        </p:nvGraphicFramePr>
        <p:xfrm>
          <a:off x="8077200" y="3469474"/>
          <a:ext cx="2919379" cy="312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10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71203-F247-9A9F-1FF4-ABB5A5BC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6" y="933855"/>
            <a:ext cx="4970833" cy="531130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1620"/>
              </a:lnSpc>
            </a:pPr>
            <a:r>
              <a:rPr lang="ru-BY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«</a:t>
            </a:r>
            <a:r>
              <a:rPr lang="ru-RU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Д</a:t>
            </a:r>
            <a:r>
              <a:rPr lang="ru-BY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ети – это в основном забота матери»</a:t>
            </a:r>
            <a:endParaRPr lang="ru-RU" sz="1800" b="1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1620"/>
              </a:lnSpc>
            </a:pPr>
            <a:r>
              <a:rPr lang="ru-BY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Количество парней и девушек, не согласных с этим суждением, примерно одинаково (около 55 %). Остальные (25%)обоих полов по-прежнему согласны, что воспитание детей – это в основном обязанность матери. </a:t>
            </a:r>
            <a:endParaRPr lang="ru-RU" sz="18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1620"/>
              </a:lnSpc>
            </a:pPr>
            <a:r>
              <a:rPr lang="ru-BY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«</a:t>
            </a:r>
            <a:r>
              <a:rPr lang="ru-RU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Ж</a:t>
            </a:r>
            <a:r>
              <a:rPr lang="ru-BY" sz="1800" b="1" dirty="0" err="1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ена</a:t>
            </a:r>
            <a:r>
              <a:rPr lang="ru-BY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не должна зарабатывать больше мужа»</a:t>
            </a:r>
          </a:p>
          <a:p>
            <a:pPr>
              <a:lnSpc>
                <a:spcPts val="1620"/>
              </a:lnSpc>
            </a:pPr>
            <a:r>
              <a:rPr lang="ru-BY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Около трети </a:t>
            </a:r>
            <a:r>
              <a:rPr lang="ru-RU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студентов</a:t>
            </a:r>
            <a:r>
              <a:rPr lang="ru-BY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согласны с утверждением</a:t>
            </a:r>
            <a:r>
              <a:rPr lang="ru-RU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ru-BY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30,5% при этом</a:t>
            </a:r>
            <a:r>
              <a:rPr lang="ru-RU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BY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согласных студенток почти в 2 раза меньше, чем студентов: ж – 21,3; м – 39,7). У женщин Беларуси средняя заработная плата составляет около 75% заработной платы мужчин. При всей несправедливости такого положения многие люди думают, что так и должно быть.</a:t>
            </a:r>
          </a:p>
          <a:p>
            <a:pPr>
              <a:lnSpc>
                <a:spcPts val="1620"/>
              </a:lnSpc>
            </a:pPr>
            <a:r>
              <a:rPr lang="ru-RU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«</a:t>
            </a:r>
            <a:r>
              <a:rPr lang="ru-RU" sz="1800" b="1" dirty="0">
                <a:latin typeface="Grandview Display" panose="020B0502040204020203" pitchFamily="34" charset="0"/>
                <a:ea typeface="Times New Roman" panose="02020603050405020304" pitchFamily="18" charset="0"/>
              </a:rPr>
              <a:t>Ж</a:t>
            </a:r>
            <a:r>
              <a:rPr lang="ru-RU" sz="1800" b="1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енщина-плохой руководитель»</a:t>
            </a:r>
          </a:p>
          <a:p>
            <a:pPr>
              <a:lnSpc>
                <a:spcPts val="1620"/>
              </a:lnSpc>
            </a:pPr>
            <a:r>
              <a:rPr lang="ru-RU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Б</a:t>
            </a:r>
            <a:r>
              <a:rPr lang="ru-BY" sz="1800" dirty="0" err="1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ольше</a:t>
            </a:r>
            <a:r>
              <a:rPr lang="ru-BY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половины опрошенных (55% мужчин и 51% женщин) не видит разницы, под чьим руководством работать — мужчины или женщины. Однако 35% женщин и 23% мужчин все-таки предпочли бы работать под руководством мужчины, и только 8% мужчин и 4% женщин отдали свое предпочтение руководителю-женщине</a:t>
            </a:r>
            <a:r>
              <a:rPr lang="ru-RU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</a:t>
            </a:r>
            <a:endParaRPr lang="ru-BY" sz="18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96185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6ACB9-AF18-3386-1D1A-70360F33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224088"/>
            <a:ext cx="5111750" cy="1204912"/>
          </a:xfrm>
        </p:spPr>
        <p:txBody>
          <a:bodyPr/>
          <a:lstStyle/>
          <a:p>
            <a:r>
              <a:rPr lang="ru-RU" dirty="0"/>
              <a:t>Вывод</a:t>
            </a:r>
            <a:endParaRPr lang="ru-BY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DF3A2-1CB1-A622-DEBD-A5A0EE594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b="1" dirty="0">
                <a:solidFill>
                  <a:srgbClr val="000000"/>
                </a:solidFill>
                <a:latin typeface="Grandview Display" panose="020B0502040204020203" pitchFamily="34" charset="0"/>
                <a:ea typeface="Times New Roman" panose="02020603050405020304" pitchFamily="18" charset="0"/>
              </a:rPr>
              <a:t>С</a:t>
            </a:r>
            <a:r>
              <a:rPr lang="ru-BY" sz="4500" b="1" dirty="0" err="1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тереотипы</a:t>
            </a:r>
            <a:r>
              <a:rPr lang="ru-BY" sz="4500" b="1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в отношении женщин довольно распространены , хотя многие из них не доминируют. Они присущи в большей степени мужчинам, а не женщинам. </a:t>
            </a:r>
            <a:endParaRPr lang="ru-BY" sz="45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ts val="1620"/>
              </a:lnSpc>
            </a:pPr>
            <a:r>
              <a:rPr lang="ru-BY" sz="2400" dirty="0">
                <a:solidFill>
                  <a:srgbClr val="000000"/>
                </a:solidFill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 </a:t>
            </a:r>
            <a:endParaRPr lang="ru-BY" sz="24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1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18E1D0B-FE05-E089-271D-DAE2FFBC8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664" y="991172"/>
            <a:ext cx="4031945" cy="58470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Bahnschrift SemiBold SemiConden" panose="020B0502040204020203" pitchFamily="34" charset="0"/>
              </a:rPr>
              <a:t>«мужчина всегда должен быть сильным и скрывать свои эмоции»</a:t>
            </a:r>
            <a:endParaRPr lang="ru-BY" sz="1800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C613A-FC0B-7FE6-C567-E553375E27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1875337"/>
            <a:ext cx="4031030" cy="2122730"/>
          </a:xfrm>
        </p:spPr>
        <p:txBody>
          <a:bodyPr>
            <a:normAutofit/>
          </a:bodyPr>
          <a:lstStyle/>
          <a:p>
            <a:pPr algn="just"/>
            <a:r>
              <a:rPr lang="ru-BY" sz="1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Половина опрошенных считает, что «мужчина должен быть сильным и всегда скрывать свои эмоции». Однако девушки  не так строги к мужчинам, как сами мужчины по отношению к себе (согласны с утверждением: ж – 31,0; м – 65,7) </a:t>
            </a:r>
            <a:endParaRPr lang="ru-BY" sz="1800" dirty="0">
              <a:latin typeface="Grandview Display" panose="020B0502040204020203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1410056-9CD2-8369-9F94-4A924A1048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3143" y="1875336"/>
            <a:ext cx="4031030" cy="212273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BY" sz="19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62% мужчин и 41% женщин отметили, что мужчина должен полностью материально обеспечивать собственную семью</a:t>
            </a:r>
            <a:r>
              <a:rPr lang="ru-RU" sz="19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 Однако </a:t>
            </a:r>
            <a:r>
              <a:rPr lang="ru-BY" sz="19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52% женщин и 34% мужчин полагают, что материальная ответственность за семью должна равным образом распределяться между мужчиной и женщиной</a:t>
            </a:r>
            <a:r>
              <a:rPr lang="ru-RU" sz="19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.Б</a:t>
            </a:r>
            <a:r>
              <a:rPr lang="ru-BY" sz="1900" dirty="0" err="1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ольшинство</a:t>
            </a:r>
            <a:r>
              <a:rPr lang="ru-BY" sz="19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 опрошенных (85% мужчин и 88% женщин) уверено, что, если женщина реализовывается профессионально, это не оказывает негативного влияния на семью</a:t>
            </a:r>
            <a:r>
              <a:rPr lang="ru-RU" sz="19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.</a:t>
            </a:r>
            <a:endParaRPr lang="ru-BY" sz="1900" dirty="0">
              <a:effectLst/>
              <a:latin typeface="Grandview Display" panose="020B0502040204020203" pitchFamily="34" charset="0"/>
              <a:ea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791AD9E-F988-D1E2-3D19-39C8F473F5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0474" y="4297523"/>
            <a:ext cx="7891052" cy="1729787"/>
          </a:xfrm>
        </p:spPr>
        <p:txBody>
          <a:bodyPr>
            <a:normAutofit fontScale="55000" lnSpcReduction="20000"/>
          </a:bodyPr>
          <a:lstStyle/>
          <a:p>
            <a:r>
              <a:rPr lang="ru-BY" sz="3800" dirty="0">
                <a:effectLst/>
                <a:latin typeface="Grandview Display" panose="020B0502040204020203" pitchFamily="34" charset="0"/>
                <a:ea typeface="Times New Roman" panose="02020603050405020304" pitchFamily="18" charset="0"/>
              </a:rPr>
              <a:t>Итак, мужчины в своих взглядах на свой пол и свои гендерные роли более традиционны, чем это выражено у девушек. Девушки предъявляют к мужчинам меньше требований, чем они сами к себе. В целом стереотипы в отношении мужчин распространены не меньше, чем стереотипы в отношении женщин. </a:t>
            </a:r>
          </a:p>
          <a:p>
            <a:endParaRPr lang="ru-BY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33884EF7-B9A1-1E27-119C-B00BB6EF88DF}"/>
              </a:ext>
            </a:extLst>
          </p:cNvPr>
          <p:cNvSpPr txBox="1">
            <a:spLocks/>
          </p:cNvSpPr>
          <p:nvPr/>
        </p:nvSpPr>
        <p:spPr>
          <a:xfrm>
            <a:off x="6672227" y="1005658"/>
            <a:ext cx="4031945" cy="774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Bahnschrift SemiBold SemiConden" panose="020B0502040204020203" pitchFamily="34" charset="0"/>
              </a:rPr>
              <a:t>«</a:t>
            </a:r>
            <a:r>
              <a:rPr lang="ru-RU" sz="1800" dirty="0">
                <a:latin typeface="Bahnschrift SemiBold SemiConden" panose="020B0502040204020203" pitchFamily="34" charset="0"/>
              </a:rPr>
              <a:t>мужчина должен полностью материально обеспечивать свою семью»</a:t>
            </a:r>
            <a:endParaRPr lang="ru-BY" sz="1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45263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45_TF22318419_Win32" id="{2A0A4826-E134-4E39-AB34-372E04BE17B3}" vid="{5D3708CC-AB2D-4043-A4D9-C2522E42009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67</TotalTime>
  <Words>585</Words>
  <Application>Microsoft Office PowerPoint</Application>
  <PresentationFormat>Широкоэкранный</PresentationFormat>
  <Paragraphs>48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Одиночная линия</vt:lpstr>
      <vt:lpstr>Гендерные стереотипы у студентов университетов г.Гродно</vt:lpstr>
      <vt:lpstr>Гендерные стереотипы</vt:lpstr>
      <vt:lpstr>Презентация PowerPoint</vt:lpstr>
      <vt:lpstr>Презентация PowerPoint</vt:lpstr>
      <vt:lpstr>«женщины более усидчивы, нежели мужчины»</vt:lpstr>
      <vt:lpstr>«главная задача женщины – быть сексуально привлекательной»</vt:lpstr>
      <vt:lpstr>Презентация PowerPoint</vt:lpstr>
      <vt:lpstr>Вывод</vt:lpstr>
      <vt:lpstr>Презентация PowerPoint</vt:lpstr>
      <vt:lpstr>Выводы исследования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Гендерные стереотипы у студентов университетов г.Гродно</dc:title>
  <dc:creator>Антон Гиль</dc:creator>
  <cp:lastModifiedBy>Lu Li</cp:lastModifiedBy>
  <cp:revision>2</cp:revision>
  <dcterms:created xsi:type="dcterms:W3CDTF">2022-12-13T06:49:20Z</dcterms:created>
  <dcterms:modified xsi:type="dcterms:W3CDTF">2022-12-16T15:30:28Z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