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28C0-BD4C-43FA-A96B-675976CDF9C2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9CFD5-5278-4F4A-8440-6EC30C3DFD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19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1E57-B5B3-488B-8266-6C3D29AE7E76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2330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EC4DF-01EB-4DBE-BFC9-F2B66BE06971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34440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9E9B-37FE-4179-9761-4E45897768C0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80882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89F0-3708-4098-9709-CF631326A2D9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714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EB24-9E25-40D6-9CE3-59300E0F44CD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44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C1FA-1888-4419-B7D5-80119D5F8BCA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068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2B31B-63EF-47F4-9D31-96ACB34A8DB5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9985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27D1-624C-4426-9352-A63BF973371E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1721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5CA2-C238-4B95-A761-B10536D6A8F6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5421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11B8-80A1-48FD-9842-4E088039E588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2604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221EE2B-D75A-441F-B9E0-92AC5C9519C2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4003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10DD145-3C10-4536-B628-2282870EA50B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2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ransition spd="slow">
    <p:push dir="u"/>
  </p:transition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38E5A-F48C-4BAD-8D31-61FC46609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9335" y="2386744"/>
            <a:ext cx="9253330" cy="1645920"/>
          </a:xfrm>
        </p:spPr>
        <p:txBody>
          <a:bodyPr/>
          <a:lstStyle/>
          <a:p>
            <a:r>
              <a:rPr lang="ru-RU" b="1" dirty="0"/>
              <a:t>Гендерные роли внутри семьи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3F493A-351F-4056-A7BF-A56FD840A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1053" y="4551326"/>
            <a:ext cx="6801612" cy="1645920"/>
          </a:xfrm>
        </p:spPr>
        <p:txBody>
          <a:bodyPr>
            <a:normAutofit/>
          </a:bodyPr>
          <a:lstStyle/>
          <a:p>
            <a:pPr algn="r"/>
            <a:r>
              <a:rPr lang="ru-RU" b="1" dirty="0"/>
              <a:t>студенты МПФ, 3 курса 9 группа</a:t>
            </a:r>
          </a:p>
          <a:p>
            <a:pPr algn="r"/>
            <a:r>
              <a:rPr lang="ru-RU" b="1" dirty="0"/>
              <a:t>Марковский Максим Геннадьевич</a:t>
            </a:r>
          </a:p>
          <a:p>
            <a:pPr algn="r"/>
            <a:r>
              <a:rPr lang="ru-RU" b="1" dirty="0"/>
              <a:t>Клепач Екатерина Викторовна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2940B9-8A80-4A3B-B16E-94063275A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9446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BC371-C276-45F2-8BD6-9B23EA769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E4EF859-6D8B-40F2-A4A9-65AB27A40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5916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75699-E8AD-46F1-97FE-5CA7691CD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377" y="515064"/>
            <a:ext cx="8441635" cy="78459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Цель, предмет и метод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7E22BE-3BDB-4613-BF5E-B025C2F42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3809" y="742949"/>
            <a:ext cx="4903305" cy="53721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2000" b="1" dirty="0"/>
          </a:p>
          <a:p>
            <a:pPr marL="0" indent="0" algn="just">
              <a:buNone/>
            </a:pPr>
            <a:endParaRPr lang="ru-RU" sz="2000" dirty="0"/>
          </a:p>
          <a:p>
            <a:pPr marL="0" indent="0" algn="ctr"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 исследования: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2400" dirty="0"/>
              <a:t>опрос - метод социологического и психологического исследования, заключающийся в сборе и получении сведений об определённых мнениях, знаниях и социальных фактах, составляющих предмет исследования, путём устного или письменного взаимодействия исследователя и заданной совокупности опрашиваемых.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ACA4C1-946B-4D78-AFC8-CD5033AD054A}"/>
              </a:ext>
            </a:extLst>
          </p:cNvPr>
          <p:cNvSpPr/>
          <p:nvPr/>
        </p:nvSpPr>
        <p:spPr>
          <a:xfrm>
            <a:off x="861392" y="1537264"/>
            <a:ext cx="49033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исследования: </a:t>
            </a:r>
            <a:r>
              <a:rPr lang="ru-RU" sz="2400" dirty="0"/>
              <a:t>выявить распространенность гендерных стереотипов, касающихся распределения ролей, обязанностей и прав, в семьях в зависимости от возраста респондентов.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3F7739B-84EB-4C96-B881-10FD7E5B4A98}"/>
              </a:ext>
            </a:extLst>
          </p:cNvPr>
          <p:cNvSpPr/>
          <p:nvPr/>
        </p:nvSpPr>
        <p:spPr>
          <a:xfrm>
            <a:off x="1027043" y="4575636"/>
            <a:ext cx="49033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Предметом исследования </a:t>
            </a:r>
            <a:r>
              <a:rPr lang="ru-RU" sz="2400" dirty="0"/>
              <a:t>выступили гендерные стереотипы в семьях.</a:t>
            </a:r>
            <a:endParaRPr lang="ru-RU" sz="2000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6BEA98-7ECB-4198-A6D6-CA633A62C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5597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B7868-F49D-4160-A415-CD378C4BE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220" y="304806"/>
            <a:ext cx="6581560" cy="878091"/>
          </a:xfrm>
        </p:spPr>
        <p:txBody>
          <a:bodyPr>
            <a:normAutofit/>
          </a:bodyPr>
          <a:lstStyle/>
          <a:p>
            <a:r>
              <a:rPr lang="ru-RU" b="1" dirty="0"/>
              <a:t>Группа исследуемых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52E54AD-6D0B-4985-8478-816D15AB9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367" y="1259616"/>
            <a:ext cx="935126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0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сего в анкетировании приняло участие 120 человек, которые были распределены в соответствии с возрастной периодизацией, принятой в исследовании: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3A1714D-5F85-405C-8FF0-F776DD588A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877668"/>
              </p:ext>
            </p:extLst>
          </p:nvPr>
        </p:nvGraphicFramePr>
        <p:xfrm>
          <a:off x="2502539" y="2351998"/>
          <a:ext cx="7186919" cy="420119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73691">
                  <a:extLst>
                    <a:ext uri="{9D8B030D-6E8A-4147-A177-3AD203B41FA5}">
                      <a16:colId xmlns:a16="http://schemas.microsoft.com/office/drawing/2014/main" val="2651622036"/>
                    </a:ext>
                  </a:extLst>
                </a:gridCol>
                <a:gridCol w="3713228">
                  <a:extLst>
                    <a:ext uri="{9D8B030D-6E8A-4147-A177-3AD203B41FA5}">
                      <a16:colId xmlns:a16="http://schemas.microsoft.com/office/drawing/2014/main" val="4209246978"/>
                    </a:ext>
                  </a:extLst>
                </a:gridCol>
              </a:tblGrid>
              <a:tr h="6001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Возрастная 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испытуемых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072059"/>
                  </a:ext>
                </a:extLst>
              </a:tr>
              <a:tr h="6001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262184"/>
                  </a:ext>
                </a:extLst>
              </a:tr>
              <a:tr h="6001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05066"/>
                  </a:ext>
                </a:extLst>
              </a:tr>
              <a:tr h="6001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333466"/>
                  </a:ext>
                </a:extLst>
              </a:tr>
              <a:tr h="6001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985153"/>
                  </a:ext>
                </a:extLst>
              </a:tr>
              <a:tr h="6001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78096"/>
                  </a:ext>
                </a:extLst>
              </a:tr>
              <a:tr h="60017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313384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E5583B2-D035-48E5-9D18-3EE2E541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560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73E6A7EA-96A3-44F4-A07C-F1FD85B2E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9488"/>
              </p:ext>
            </p:extLst>
          </p:nvPr>
        </p:nvGraphicFramePr>
        <p:xfrm>
          <a:off x="349978" y="457202"/>
          <a:ext cx="5622838" cy="254287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89833">
                  <a:extLst>
                    <a:ext uri="{9D8B030D-6E8A-4147-A177-3AD203B41FA5}">
                      <a16:colId xmlns:a16="http://schemas.microsoft.com/office/drawing/2014/main" val="3109104717"/>
                    </a:ext>
                  </a:extLst>
                </a:gridCol>
                <a:gridCol w="517297">
                  <a:extLst>
                    <a:ext uri="{9D8B030D-6E8A-4147-A177-3AD203B41FA5}">
                      <a16:colId xmlns:a16="http://schemas.microsoft.com/office/drawing/2014/main" val="1581510797"/>
                    </a:ext>
                  </a:extLst>
                </a:gridCol>
                <a:gridCol w="517297">
                  <a:extLst>
                    <a:ext uri="{9D8B030D-6E8A-4147-A177-3AD203B41FA5}">
                      <a16:colId xmlns:a16="http://schemas.microsoft.com/office/drawing/2014/main" val="2783240546"/>
                    </a:ext>
                  </a:extLst>
                </a:gridCol>
                <a:gridCol w="517297">
                  <a:extLst>
                    <a:ext uri="{9D8B030D-6E8A-4147-A177-3AD203B41FA5}">
                      <a16:colId xmlns:a16="http://schemas.microsoft.com/office/drawing/2014/main" val="2144291067"/>
                    </a:ext>
                  </a:extLst>
                </a:gridCol>
                <a:gridCol w="517297">
                  <a:extLst>
                    <a:ext uri="{9D8B030D-6E8A-4147-A177-3AD203B41FA5}">
                      <a16:colId xmlns:a16="http://schemas.microsoft.com/office/drawing/2014/main" val="3277716424"/>
                    </a:ext>
                  </a:extLst>
                </a:gridCol>
                <a:gridCol w="517297">
                  <a:extLst>
                    <a:ext uri="{9D8B030D-6E8A-4147-A177-3AD203B41FA5}">
                      <a16:colId xmlns:a16="http://schemas.microsoft.com/office/drawing/2014/main" val="613567596"/>
                    </a:ext>
                  </a:extLst>
                </a:gridCol>
                <a:gridCol w="546520">
                  <a:extLst>
                    <a:ext uri="{9D8B030D-6E8A-4147-A177-3AD203B41FA5}">
                      <a16:colId xmlns:a16="http://schemas.microsoft.com/office/drawing/2014/main" val="2425993275"/>
                    </a:ext>
                  </a:extLst>
                </a:gridCol>
              </a:tblGrid>
              <a:tr h="490331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более заинтересован в браке?</a:t>
                      </a:r>
                      <a:endParaRPr lang="ru-RU" sz="12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452520"/>
                  </a:ext>
                </a:extLst>
              </a:tr>
              <a:tr h="74146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Группа исп. Варианты отв.                                       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566487"/>
                  </a:ext>
                </a:extLst>
              </a:tr>
              <a:tr h="3916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313797"/>
                  </a:ext>
                </a:extLst>
              </a:tr>
              <a:tr h="349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Мужчина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540813"/>
                  </a:ext>
                </a:extLst>
              </a:tr>
              <a:tr h="5696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равной степени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588827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1EE5B38-DF37-45F5-A733-97A614C0B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219323"/>
              </p:ext>
            </p:extLst>
          </p:nvPr>
        </p:nvGraphicFramePr>
        <p:xfrm>
          <a:off x="349979" y="3417812"/>
          <a:ext cx="5622837" cy="29717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96387">
                  <a:extLst>
                    <a:ext uri="{9D8B030D-6E8A-4147-A177-3AD203B41FA5}">
                      <a16:colId xmlns:a16="http://schemas.microsoft.com/office/drawing/2014/main" val="2984835537"/>
                    </a:ext>
                  </a:extLst>
                </a:gridCol>
                <a:gridCol w="521075">
                  <a:extLst>
                    <a:ext uri="{9D8B030D-6E8A-4147-A177-3AD203B41FA5}">
                      <a16:colId xmlns:a16="http://schemas.microsoft.com/office/drawing/2014/main" val="3856258941"/>
                    </a:ext>
                  </a:extLst>
                </a:gridCol>
                <a:gridCol w="521075">
                  <a:extLst>
                    <a:ext uri="{9D8B030D-6E8A-4147-A177-3AD203B41FA5}">
                      <a16:colId xmlns:a16="http://schemas.microsoft.com/office/drawing/2014/main" val="4176423410"/>
                    </a:ext>
                  </a:extLst>
                </a:gridCol>
                <a:gridCol w="521075">
                  <a:extLst>
                    <a:ext uri="{9D8B030D-6E8A-4147-A177-3AD203B41FA5}">
                      <a16:colId xmlns:a16="http://schemas.microsoft.com/office/drawing/2014/main" val="4070120492"/>
                    </a:ext>
                  </a:extLst>
                </a:gridCol>
                <a:gridCol w="521075">
                  <a:extLst>
                    <a:ext uri="{9D8B030D-6E8A-4147-A177-3AD203B41FA5}">
                      <a16:colId xmlns:a16="http://schemas.microsoft.com/office/drawing/2014/main" val="1961745448"/>
                    </a:ext>
                  </a:extLst>
                </a:gridCol>
                <a:gridCol w="521075">
                  <a:extLst>
                    <a:ext uri="{9D8B030D-6E8A-4147-A177-3AD203B41FA5}">
                      <a16:colId xmlns:a16="http://schemas.microsoft.com/office/drawing/2014/main" val="2345925625"/>
                    </a:ext>
                  </a:extLst>
                </a:gridCol>
                <a:gridCol w="521075">
                  <a:extLst>
                    <a:ext uri="{9D8B030D-6E8A-4147-A177-3AD203B41FA5}">
                      <a16:colId xmlns:a16="http://schemas.microsoft.com/office/drawing/2014/main" val="1158608153"/>
                    </a:ext>
                  </a:extLst>
                </a:gridCol>
              </a:tblGrid>
              <a:tr h="342756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должен делать предложение?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30628"/>
                  </a:ext>
                </a:extLst>
              </a:tr>
              <a:tr h="83317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Группа исп. Варианты отв.        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440479"/>
                  </a:ext>
                </a:extLst>
              </a:tr>
              <a:tr h="34275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280676"/>
                  </a:ext>
                </a:extLst>
              </a:tr>
              <a:tr h="7265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49637"/>
                  </a:ext>
                </a:extLst>
              </a:tr>
              <a:tr h="7265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имеет значения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140597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B6EA32A9-A166-4613-8799-9772496A8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91525"/>
              </p:ext>
            </p:extLst>
          </p:nvPr>
        </p:nvGraphicFramePr>
        <p:xfrm>
          <a:off x="6096000" y="2067339"/>
          <a:ext cx="5844208" cy="283865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12116">
                  <a:extLst>
                    <a:ext uri="{9D8B030D-6E8A-4147-A177-3AD203B41FA5}">
                      <a16:colId xmlns:a16="http://schemas.microsoft.com/office/drawing/2014/main" val="192284390"/>
                    </a:ext>
                  </a:extLst>
                </a:gridCol>
                <a:gridCol w="538682">
                  <a:extLst>
                    <a:ext uri="{9D8B030D-6E8A-4147-A177-3AD203B41FA5}">
                      <a16:colId xmlns:a16="http://schemas.microsoft.com/office/drawing/2014/main" val="1823991588"/>
                    </a:ext>
                  </a:extLst>
                </a:gridCol>
                <a:gridCol w="538682">
                  <a:extLst>
                    <a:ext uri="{9D8B030D-6E8A-4147-A177-3AD203B41FA5}">
                      <a16:colId xmlns:a16="http://schemas.microsoft.com/office/drawing/2014/main" val="2681038854"/>
                    </a:ext>
                  </a:extLst>
                </a:gridCol>
                <a:gridCol w="538682">
                  <a:extLst>
                    <a:ext uri="{9D8B030D-6E8A-4147-A177-3AD203B41FA5}">
                      <a16:colId xmlns:a16="http://schemas.microsoft.com/office/drawing/2014/main" val="852108294"/>
                    </a:ext>
                  </a:extLst>
                </a:gridCol>
                <a:gridCol w="538682">
                  <a:extLst>
                    <a:ext uri="{9D8B030D-6E8A-4147-A177-3AD203B41FA5}">
                      <a16:colId xmlns:a16="http://schemas.microsoft.com/office/drawing/2014/main" val="4143235336"/>
                    </a:ext>
                  </a:extLst>
                </a:gridCol>
                <a:gridCol w="538682">
                  <a:extLst>
                    <a:ext uri="{9D8B030D-6E8A-4147-A177-3AD203B41FA5}">
                      <a16:colId xmlns:a16="http://schemas.microsoft.com/office/drawing/2014/main" val="1699048595"/>
                    </a:ext>
                  </a:extLst>
                </a:gridCol>
                <a:gridCol w="538682">
                  <a:extLst>
                    <a:ext uri="{9D8B030D-6E8A-4147-A177-3AD203B41FA5}">
                      <a16:colId xmlns:a16="http://schemas.microsoft.com/office/drawing/2014/main" val="2269858470"/>
                    </a:ext>
                  </a:extLst>
                </a:gridCol>
              </a:tblGrid>
              <a:tr h="525448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u="non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ли женщине при вступлении в брак менять фамилию?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80586"/>
                  </a:ext>
                </a:extLst>
              </a:tr>
              <a:tr h="64208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Группа исп.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73765"/>
                  </a:ext>
                </a:extLst>
              </a:tr>
              <a:tr h="498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862352"/>
                  </a:ext>
                </a:extLst>
              </a:tr>
              <a:tr h="498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усмотрение женщины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876914"/>
                  </a:ext>
                </a:extLst>
              </a:tr>
              <a:tr h="5498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Необходимо оставить «девичью»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453976"/>
                  </a:ext>
                </a:extLst>
              </a:tr>
            </a:tbl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9AADC24C-6BFD-4095-A861-0B9CB556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166" y="665328"/>
            <a:ext cx="4407876" cy="8264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Результаты опроса: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4EA6636-B50D-4E2C-B12B-A46A7C3A8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6977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812E55A3-6D2C-4352-A70C-A3D1529A3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051543"/>
              </p:ext>
            </p:extLst>
          </p:nvPr>
        </p:nvGraphicFramePr>
        <p:xfrm>
          <a:off x="6069496" y="530089"/>
          <a:ext cx="5868798" cy="23392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26488">
                  <a:extLst>
                    <a:ext uri="{9D8B030D-6E8A-4147-A177-3AD203B41FA5}">
                      <a16:colId xmlns:a16="http://schemas.microsoft.com/office/drawing/2014/main" val="12653066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2897153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49091682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7620047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74136033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8286752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613035140"/>
                    </a:ext>
                  </a:extLst>
                </a:gridCol>
              </a:tblGrid>
              <a:tr h="356355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является главой семьи?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702255"/>
                  </a:ext>
                </a:extLst>
              </a:tr>
              <a:tr h="66096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Группа исп.  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901575"/>
                  </a:ext>
                </a:extLst>
              </a:tr>
              <a:tr h="3491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219595"/>
                  </a:ext>
                </a:extLst>
              </a:tr>
              <a:tr h="311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341260"/>
                  </a:ext>
                </a:extLst>
              </a:tr>
              <a:tr h="66096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Отношения должны быть равноправными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188241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EA445B8E-9D24-47C3-812E-FF7A8D1740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263416"/>
              </p:ext>
            </p:extLst>
          </p:nvPr>
        </p:nvGraphicFramePr>
        <p:xfrm>
          <a:off x="149852" y="1931292"/>
          <a:ext cx="5831205" cy="257050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588895">
                  <a:extLst>
                    <a:ext uri="{9D8B030D-6E8A-4147-A177-3AD203B41FA5}">
                      <a16:colId xmlns:a16="http://schemas.microsoft.com/office/drawing/2014/main" val="305299933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332532007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85408731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58246546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186089464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47472784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4252001729"/>
                    </a:ext>
                  </a:extLst>
                </a:gridCol>
              </a:tblGrid>
              <a:tr h="0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распоряжается семейным бюджетом?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428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Группа исп.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4024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6848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476848"/>
                  </a:ext>
                </a:extLst>
              </a:tr>
              <a:tr h="3200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220977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каждого партнера свой бюджет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525763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5B7DEADD-E7A0-48B6-A834-A6707D7CF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889728"/>
              </p:ext>
            </p:extLst>
          </p:nvPr>
        </p:nvGraphicFramePr>
        <p:xfrm>
          <a:off x="6069495" y="3862317"/>
          <a:ext cx="5868798" cy="208922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05584">
                  <a:extLst>
                    <a:ext uri="{9D8B030D-6E8A-4147-A177-3AD203B41FA5}">
                      <a16:colId xmlns:a16="http://schemas.microsoft.com/office/drawing/2014/main" val="1941999234"/>
                    </a:ext>
                  </a:extLst>
                </a:gridCol>
                <a:gridCol w="543869">
                  <a:extLst>
                    <a:ext uri="{9D8B030D-6E8A-4147-A177-3AD203B41FA5}">
                      <a16:colId xmlns:a16="http://schemas.microsoft.com/office/drawing/2014/main" val="3313743290"/>
                    </a:ext>
                  </a:extLst>
                </a:gridCol>
                <a:gridCol w="543869">
                  <a:extLst>
                    <a:ext uri="{9D8B030D-6E8A-4147-A177-3AD203B41FA5}">
                      <a16:colId xmlns:a16="http://schemas.microsoft.com/office/drawing/2014/main" val="1692455825"/>
                    </a:ext>
                  </a:extLst>
                </a:gridCol>
                <a:gridCol w="543869">
                  <a:extLst>
                    <a:ext uri="{9D8B030D-6E8A-4147-A177-3AD203B41FA5}">
                      <a16:colId xmlns:a16="http://schemas.microsoft.com/office/drawing/2014/main" val="2318726525"/>
                    </a:ext>
                  </a:extLst>
                </a:gridCol>
                <a:gridCol w="543869">
                  <a:extLst>
                    <a:ext uri="{9D8B030D-6E8A-4147-A177-3AD203B41FA5}">
                      <a16:colId xmlns:a16="http://schemas.microsoft.com/office/drawing/2014/main" val="645203707"/>
                    </a:ext>
                  </a:extLst>
                </a:gridCol>
                <a:gridCol w="543869">
                  <a:extLst>
                    <a:ext uri="{9D8B030D-6E8A-4147-A177-3AD203B41FA5}">
                      <a16:colId xmlns:a16="http://schemas.microsoft.com/office/drawing/2014/main" val="1853090279"/>
                    </a:ext>
                  </a:extLst>
                </a:gridCol>
                <a:gridCol w="543869">
                  <a:extLst>
                    <a:ext uri="{9D8B030D-6E8A-4147-A177-3AD203B41FA5}">
                      <a16:colId xmlns:a16="http://schemas.microsoft.com/office/drawing/2014/main" val="2253098780"/>
                    </a:ext>
                  </a:extLst>
                </a:gridCol>
              </a:tblGrid>
              <a:tr h="351025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должен больше зарабатывать?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96477"/>
                  </a:ext>
                </a:extLst>
              </a:tr>
              <a:tr h="76025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Группа исп.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023660"/>
                  </a:ext>
                </a:extLst>
              </a:tr>
              <a:tr h="3439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104143"/>
                  </a:ext>
                </a:extLst>
              </a:tr>
              <a:tr h="3071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877588"/>
                  </a:ext>
                </a:extLst>
              </a:tr>
              <a:tr h="3268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 имеет значения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505348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71E41A3-2274-4489-85EE-E4EEF9EFF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12396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7B52F5F-52BA-4B59-A2F6-3696D1CA37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109955"/>
              </p:ext>
            </p:extLst>
          </p:nvPr>
        </p:nvGraphicFramePr>
        <p:xfrm>
          <a:off x="901148" y="318053"/>
          <a:ext cx="6520071" cy="174036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88611">
                  <a:extLst>
                    <a:ext uri="{9D8B030D-6E8A-4147-A177-3AD203B41FA5}">
                      <a16:colId xmlns:a16="http://schemas.microsoft.com/office/drawing/2014/main" val="859616761"/>
                    </a:ext>
                  </a:extLst>
                </a:gridCol>
                <a:gridCol w="602946">
                  <a:extLst>
                    <a:ext uri="{9D8B030D-6E8A-4147-A177-3AD203B41FA5}">
                      <a16:colId xmlns:a16="http://schemas.microsoft.com/office/drawing/2014/main" val="1516623937"/>
                    </a:ext>
                  </a:extLst>
                </a:gridCol>
                <a:gridCol w="602946">
                  <a:extLst>
                    <a:ext uri="{9D8B030D-6E8A-4147-A177-3AD203B41FA5}">
                      <a16:colId xmlns:a16="http://schemas.microsoft.com/office/drawing/2014/main" val="4027702837"/>
                    </a:ext>
                  </a:extLst>
                </a:gridCol>
                <a:gridCol w="602946">
                  <a:extLst>
                    <a:ext uri="{9D8B030D-6E8A-4147-A177-3AD203B41FA5}">
                      <a16:colId xmlns:a16="http://schemas.microsoft.com/office/drawing/2014/main" val="1494591037"/>
                    </a:ext>
                  </a:extLst>
                </a:gridCol>
                <a:gridCol w="602946">
                  <a:extLst>
                    <a:ext uri="{9D8B030D-6E8A-4147-A177-3AD203B41FA5}">
                      <a16:colId xmlns:a16="http://schemas.microsoft.com/office/drawing/2014/main" val="1720135161"/>
                    </a:ext>
                  </a:extLst>
                </a:gridCol>
                <a:gridCol w="720694">
                  <a:extLst>
                    <a:ext uri="{9D8B030D-6E8A-4147-A177-3AD203B41FA5}">
                      <a16:colId xmlns:a16="http://schemas.microsoft.com/office/drawing/2014/main" val="1955279601"/>
                    </a:ext>
                  </a:extLst>
                </a:gridCol>
                <a:gridCol w="498982">
                  <a:extLst>
                    <a:ext uri="{9D8B030D-6E8A-4147-A177-3AD203B41FA5}">
                      <a16:colId xmlns:a16="http://schemas.microsoft.com/office/drawing/2014/main" val="1991514914"/>
                    </a:ext>
                  </a:extLst>
                </a:gridCol>
              </a:tblGrid>
              <a:tr h="354373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Домашние дела делятся на «мужские» и «женские»?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901628"/>
                  </a:ext>
                </a:extLst>
              </a:tr>
              <a:tr h="76577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Группа исп.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086273"/>
                  </a:ext>
                </a:extLst>
              </a:tr>
              <a:tr h="3101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16304"/>
                  </a:ext>
                </a:extLst>
              </a:tr>
              <a:tr h="3101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35642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1BC9361A-F1B4-406D-9CF3-BB283FC95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58156"/>
              </p:ext>
            </p:extLst>
          </p:nvPr>
        </p:nvGraphicFramePr>
        <p:xfrm>
          <a:off x="4161182" y="2244930"/>
          <a:ext cx="7301948" cy="194767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213962">
                  <a:extLst>
                    <a:ext uri="{9D8B030D-6E8A-4147-A177-3AD203B41FA5}">
                      <a16:colId xmlns:a16="http://schemas.microsoft.com/office/drawing/2014/main" val="3901644052"/>
                    </a:ext>
                  </a:extLst>
                </a:gridCol>
                <a:gridCol w="681331">
                  <a:extLst>
                    <a:ext uri="{9D8B030D-6E8A-4147-A177-3AD203B41FA5}">
                      <a16:colId xmlns:a16="http://schemas.microsoft.com/office/drawing/2014/main" val="3731236077"/>
                    </a:ext>
                  </a:extLst>
                </a:gridCol>
                <a:gridCol w="681331">
                  <a:extLst>
                    <a:ext uri="{9D8B030D-6E8A-4147-A177-3AD203B41FA5}">
                      <a16:colId xmlns:a16="http://schemas.microsoft.com/office/drawing/2014/main" val="156722118"/>
                    </a:ext>
                  </a:extLst>
                </a:gridCol>
                <a:gridCol w="681331">
                  <a:extLst>
                    <a:ext uri="{9D8B030D-6E8A-4147-A177-3AD203B41FA5}">
                      <a16:colId xmlns:a16="http://schemas.microsoft.com/office/drawing/2014/main" val="217719065"/>
                    </a:ext>
                  </a:extLst>
                </a:gridCol>
                <a:gridCol w="681331">
                  <a:extLst>
                    <a:ext uri="{9D8B030D-6E8A-4147-A177-3AD203B41FA5}">
                      <a16:colId xmlns:a16="http://schemas.microsoft.com/office/drawing/2014/main" val="1249269229"/>
                    </a:ext>
                  </a:extLst>
                </a:gridCol>
                <a:gridCol w="681331">
                  <a:extLst>
                    <a:ext uri="{9D8B030D-6E8A-4147-A177-3AD203B41FA5}">
                      <a16:colId xmlns:a16="http://schemas.microsoft.com/office/drawing/2014/main" val="3518598766"/>
                    </a:ext>
                  </a:extLst>
                </a:gridCol>
                <a:gridCol w="681331">
                  <a:extLst>
                    <a:ext uri="{9D8B030D-6E8A-4147-A177-3AD203B41FA5}">
                      <a16:colId xmlns:a16="http://schemas.microsoft.com/office/drawing/2014/main" val="2756545488"/>
                    </a:ext>
                  </a:extLst>
                </a:gridCol>
              </a:tblGrid>
              <a:tr h="336606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Кому следует делать первый шаг к примирению?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847361"/>
                  </a:ext>
                </a:extLst>
              </a:tr>
              <a:tr h="72737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Группа исп.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35- 44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45- 54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55- 64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445943"/>
                  </a:ext>
                </a:extLst>
              </a:tr>
              <a:tr h="2945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Женщине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70665"/>
                  </a:ext>
                </a:extLst>
              </a:tr>
              <a:tr h="2945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Мужчине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026998"/>
                  </a:ext>
                </a:extLst>
              </a:tr>
              <a:tr h="2945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Тому, кто виноват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966203"/>
                  </a:ext>
                </a:extLst>
              </a:tr>
            </a:tbl>
          </a:graphicData>
        </a:graphic>
      </p:graphicFrame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1A557DEB-4E9A-4899-94DB-D2529DF3F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925335"/>
              </p:ext>
            </p:extLst>
          </p:nvPr>
        </p:nvGraphicFramePr>
        <p:xfrm>
          <a:off x="901147" y="4379115"/>
          <a:ext cx="6520071" cy="218110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67980">
                  <a:extLst>
                    <a:ext uri="{9D8B030D-6E8A-4147-A177-3AD203B41FA5}">
                      <a16:colId xmlns:a16="http://schemas.microsoft.com/office/drawing/2014/main" val="371430889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2906058599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3147779019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768916475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2926460119"/>
                    </a:ext>
                  </a:extLst>
                </a:gridCol>
                <a:gridCol w="609392">
                  <a:extLst>
                    <a:ext uri="{9D8B030D-6E8A-4147-A177-3AD203B41FA5}">
                      <a16:colId xmlns:a16="http://schemas.microsoft.com/office/drawing/2014/main" val="3807914484"/>
                    </a:ext>
                  </a:extLst>
                </a:gridCol>
                <a:gridCol w="605131">
                  <a:extLst>
                    <a:ext uri="{9D8B030D-6E8A-4147-A177-3AD203B41FA5}">
                      <a16:colId xmlns:a16="http://schemas.microsoft.com/office/drawing/2014/main" val="2903749985"/>
                    </a:ext>
                  </a:extLst>
                </a:gridCol>
              </a:tblGrid>
              <a:tr h="367216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чаще виновен в ссорах?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563296"/>
                  </a:ext>
                </a:extLst>
              </a:tr>
              <a:tr h="793525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Группа исп.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359556"/>
                  </a:ext>
                </a:extLst>
              </a:tr>
              <a:tr h="35839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43372"/>
                  </a:ext>
                </a:extLst>
              </a:tr>
              <a:tr h="3213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489190"/>
                  </a:ext>
                </a:extLst>
              </a:tr>
              <a:tr h="340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равной степени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13592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97478B6-3B0C-4A50-A7F5-14B5CE706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80307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D442FF69-F45E-4DB3-9B72-0656E821DE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254782"/>
              </p:ext>
            </p:extLst>
          </p:nvPr>
        </p:nvGraphicFramePr>
        <p:xfrm>
          <a:off x="4933576" y="611971"/>
          <a:ext cx="6099771" cy="281702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56179">
                  <a:extLst>
                    <a:ext uri="{9D8B030D-6E8A-4147-A177-3AD203B41FA5}">
                      <a16:colId xmlns:a16="http://schemas.microsoft.com/office/drawing/2014/main" val="3514014944"/>
                    </a:ext>
                  </a:extLst>
                </a:gridCol>
                <a:gridCol w="573932">
                  <a:extLst>
                    <a:ext uri="{9D8B030D-6E8A-4147-A177-3AD203B41FA5}">
                      <a16:colId xmlns:a16="http://schemas.microsoft.com/office/drawing/2014/main" val="651599999"/>
                    </a:ext>
                  </a:extLst>
                </a:gridCol>
                <a:gridCol w="573932">
                  <a:extLst>
                    <a:ext uri="{9D8B030D-6E8A-4147-A177-3AD203B41FA5}">
                      <a16:colId xmlns:a16="http://schemas.microsoft.com/office/drawing/2014/main" val="3028660314"/>
                    </a:ext>
                  </a:extLst>
                </a:gridCol>
                <a:gridCol w="573932">
                  <a:extLst>
                    <a:ext uri="{9D8B030D-6E8A-4147-A177-3AD203B41FA5}">
                      <a16:colId xmlns:a16="http://schemas.microsoft.com/office/drawing/2014/main" val="4267168730"/>
                    </a:ext>
                  </a:extLst>
                </a:gridCol>
                <a:gridCol w="573932">
                  <a:extLst>
                    <a:ext uri="{9D8B030D-6E8A-4147-A177-3AD203B41FA5}">
                      <a16:colId xmlns:a16="http://schemas.microsoft.com/office/drawing/2014/main" val="4080513467"/>
                    </a:ext>
                  </a:extLst>
                </a:gridCol>
                <a:gridCol w="573932">
                  <a:extLst>
                    <a:ext uri="{9D8B030D-6E8A-4147-A177-3AD203B41FA5}">
                      <a16:colId xmlns:a16="http://schemas.microsoft.com/office/drawing/2014/main" val="747204169"/>
                    </a:ext>
                  </a:extLst>
                </a:gridCol>
                <a:gridCol w="573932">
                  <a:extLst>
                    <a:ext uri="{9D8B030D-6E8A-4147-A177-3AD203B41FA5}">
                      <a16:colId xmlns:a16="http://schemas.microsoft.com/office/drawing/2014/main" val="3237513662"/>
                    </a:ext>
                  </a:extLst>
                </a:gridCol>
              </a:tblGrid>
              <a:tr h="772531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кого в большей степени зависит психологический климат внутри семьи?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861126"/>
                  </a:ext>
                </a:extLst>
              </a:tr>
              <a:tr h="87553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Группа исп.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213265"/>
                  </a:ext>
                </a:extLst>
              </a:tr>
              <a:tr h="3456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Мужчины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046852"/>
                  </a:ext>
                </a:extLst>
              </a:tr>
              <a:tr h="43234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Женщины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75461"/>
                  </a:ext>
                </a:extLst>
              </a:tr>
              <a:tr h="3910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равной степени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8127"/>
                  </a:ext>
                </a:extLst>
              </a:tr>
            </a:tbl>
          </a:graphicData>
        </a:graphic>
      </p:graphicFrame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488D8283-DE65-4583-ADD7-9F4A5DA99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694736"/>
              </p:ext>
            </p:extLst>
          </p:nvPr>
        </p:nvGraphicFramePr>
        <p:xfrm>
          <a:off x="1395246" y="3765251"/>
          <a:ext cx="6476545" cy="248077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51403">
                  <a:extLst>
                    <a:ext uri="{9D8B030D-6E8A-4147-A177-3AD203B41FA5}">
                      <a16:colId xmlns:a16="http://schemas.microsoft.com/office/drawing/2014/main" val="1329162065"/>
                    </a:ext>
                  </a:extLst>
                </a:gridCol>
                <a:gridCol w="603602">
                  <a:extLst>
                    <a:ext uri="{9D8B030D-6E8A-4147-A177-3AD203B41FA5}">
                      <a16:colId xmlns:a16="http://schemas.microsoft.com/office/drawing/2014/main" val="215530699"/>
                    </a:ext>
                  </a:extLst>
                </a:gridCol>
                <a:gridCol w="603602">
                  <a:extLst>
                    <a:ext uri="{9D8B030D-6E8A-4147-A177-3AD203B41FA5}">
                      <a16:colId xmlns:a16="http://schemas.microsoft.com/office/drawing/2014/main" val="1577873713"/>
                    </a:ext>
                  </a:extLst>
                </a:gridCol>
                <a:gridCol w="603602">
                  <a:extLst>
                    <a:ext uri="{9D8B030D-6E8A-4147-A177-3AD203B41FA5}">
                      <a16:colId xmlns:a16="http://schemas.microsoft.com/office/drawing/2014/main" val="4191527638"/>
                    </a:ext>
                  </a:extLst>
                </a:gridCol>
                <a:gridCol w="603602">
                  <a:extLst>
                    <a:ext uri="{9D8B030D-6E8A-4147-A177-3AD203B41FA5}">
                      <a16:colId xmlns:a16="http://schemas.microsoft.com/office/drawing/2014/main" val="2178341280"/>
                    </a:ext>
                  </a:extLst>
                </a:gridCol>
                <a:gridCol w="603602">
                  <a:extLst>
                    <a:ext uri="{9D8B030D-6E8A-4147-A177-3AD203B41FA5}">
                      <a16:colId xmlns:a16="http://schemas.microsoft.com/office/drawing/2014/main" val="2154982332"/>
                    </a:ext>
                  </a:extLst>
                </a:gridCol>
                <a:gridCol w="607132">
                  <a:extLst>
                    <a:ext uri="{9D8B030D-6E8A-4147-A177-3AD203B41FA5}">
                      <a16:colId xmlns:a16="http://schemas.microsoft.com/office/drawing/2014/main" val="588524391"/>
                    </a:ext>
                  </a:extLst>
                </a:gridCol>
              </a:tblGrid>
              <a:tr h="803493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Верно ли, что мужчина должен быть «добытчиком», а женщина «хранительницей очага»?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82007"/>
                  </a:ext>
                </a:extLst>
              </a:tr>
              <a:tr h="820957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Группа исп.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853966"/>
                  </a:ext>
                </a:extLst>
              </a:tr>
              <a:tr h="3316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751975"/>
                  </a:ext>
                </a:extLst>
              </a:tr>
              <a:tr h="5246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35839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1679C0A-81C3-4DE6-8F04-1DBC8966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5629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8EB1C56-B68F-40B5-9950-8B6F199F2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46285"/>
              </p:ext>
            </p:extLst>
          </p:nvPr>
        </p:nvGraphicFramePr>
        <p:xfrm>
          <a:off x="940656" y="807294"/>
          <a:ext cx="6387796" cy="237852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36006">
                  <a:extLst>
                    <a:ext uri="{9D8B030D-6E8A-4147-A177-3AD203B41FA5}">
                      <a16:colId xmlns:a16="http://schemas.microsoft.com/office/drawing/2014/main" val="3270309859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2495117237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2358461952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3638833367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3461381166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1197839666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617771036"/>
                    </a:ext>
                  </a:extLst>
                </a:gridCol>
              </a:tblGrid>
              <a:tr h="388097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должен уходить в отпуск по уходу за ребенком?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587693"/>
                  </a:ext>
                </a:extLst>
              </a:tr>
              <a:tr h="84055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Группа исп.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041327"/>
                  </a:ext>
                </a:extLst>
              </a:tr>
              <a:tr h="38025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555317"/>
                  </a:ext>
                </a:extLst>
              </a:tr>
              <a:tr h="3395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536700"/>
                  </a:ext>
                </a:extLst>
              </a:tr>
              <a:tr h="4300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разницы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1338285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89F1B30-FD52-4878-9A0C-931B57E53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9001"/>
              </p:ext>
            </p:extLst>
          </p:nvPr>
        </p:nvGraphicFramePr>
        <p:xfrm>
          <a:off x="4399598" y="3672179"/>
          <a:ext cx="6387796" cy="237852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36006">
                  <a:extLst>
                    <a:ext uri="{9D8B030D-6E8A-4147-A177-3AD203B41FA5}">
                      <a16:colId xmlns:a16="http://schemas.microsoft.com/office/drawing/2014/main" val="725107621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359110553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2105578419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2015431455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1826360642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4037114283"/>
                    </a:ext>
                  </a:extLst>
                </a:gridCol>
                <a:gridCol w="591965">
                  <a:extLst>
                    <a:ext uri="{9D8B030D-6E8A-4147-A177-3AD203B41FA5}">
                      <a16:colId xmlns:a16="http://schemas.microsoft.com/office/drawing/2014/main" val="4180247370"/>
                    </a:ext>
                  </a:extLst>
                </a:gridCol>
              </a:tblGrid>
              <a:tr h="399632">
                <a:tc gridSpan="7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должен заниматься воспитанием детей?</a:t>
                      </a:r>
                      <a:endParaRPr lang="ru-RU" sz="12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21652"/>
                  </a:ext>
                </a:extLst>
              </a:tr>
              <a:tr h="86553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Группа исп.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отв.                                        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18-24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25-34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65+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98804"/>
                  </a:ext>
                </a:extLst>
              </a:tr>
              <a:tr h="3915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Женщина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100016"/>
                  </a:ext>
                </a:extLst>
              </a:tr>
              <a:tr h="3496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Мужчина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04346"/>
                  </a:ext>
                </a:extLst>
              </a:tr>
              <a:tr h="3721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равной степени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85%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19235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C238C5B2-E1FA-4F27-832F-9886C464F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3982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A6B9C2-7C97-4B9A-8C99-6F6ED5AB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0383" y="553875"/>
            <a:ext cx="6091229" cy="930369"/>
          </a:xfrm>
        </p:spPr>
        <p:txBody>
          <a:bodyPr/>
          <a:lstStyle/>
          <a:p>
            <a:r>
              <a:rPr lang="ru-RU" b="1" dirty="0"/>
              <a:t>Выводы исследования: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11E39-4113-498C-A10D-9E26E7C3A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442" y="1692368"/>
            <a:ext cx="9833113" cy="4797287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000" dirty="0"/>
              <a:t>Испытуемым из каждой возрастной группы в той или иной степени свойственна гендерно-обусловленная дифференциация ролей внутри семьи.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/>
              <a:t>Наименьший уровень подверженности к </a:t>
            </a:r>
            <a:r>
              <a:rPr lang="ru-RU" sz="2000" dirty="0" err="1"/>
              <a:t>стереотипизации</a:t>
            </a:r>
            <a:r>
              <a:rPr lang="ru-RU" sz="2000" dirty="0"/>
              <a:t> показали респонденты 1-ой возрастной группы (18-24 года). 84% ответов данной группы оказались индифферентны по отношению к гендеру.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/>
              <a:t>Наибольший показатель подверженности к </a:t>
            </a:r>
            <a:r>
              <a:rPr lang="ru-RU" sz="2000" dirty="0" err="1"/>
              <a:t>стереотипизации</a:t>
            </a:r>
            <a:r>
              <a:rPr lang="ru-RU" sz="2000" dirty="0"/>
              <a:t> продемонстрировали респонденты 6-ой возрастной группы (65+). 36% ответов оказались связаны с половой принадлежностью.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dirty="0"/>
              <a:t>Невзирая на данные различия в ответах, лишь в двух вопросах разные возрастные группы показали противоположные значения. В остальных пунктах мнения каждой из исследуемых групп сходилось с небольшой разницей. Тем самым, говорить о «конфликте поколений», согласно исследованию, не приходится.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CA4121-C889-49F2-97B3-DD945857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0319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98</TotalTime>
  <Words>1079</Words>
  <Application>Microsoft Office PowerPoint</Application>
  <PresentationFormat>Широкоэкранный</PresentationFormat>
  <Paragraphs>424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Corbel</vt:lpstr>
      <vt:lpstr>Gill Sans MT</vt:lpstr>
      <vt:lpstr>Times New Roman</vt:lpstr>
      <vt:lpstr>Посылка</vt:lpstr>
      <vt:lpstr>Гендерные роли внутри семьи</vt:lpstr>
      <vt:lpstr>Цель, предмет и метод исследования</vt:lpstr>
      <vt:lpstr>Группа исследуемых</vt:lpstr>
      <vt:lpstr>Результаты опроса: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 исследования: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Гендерные роли внутри семьи</dc:title>
  <dc:creator>User</dc:creator>
  <cp:lastModifiedBy>User</cp:lastModifiedBy>
  <cp:revision>14</cp:revision>
  <dcterms:created xsi:type="dcterms:W3CDTF">2022-12-03T18:26:49Z</dcterms:created>
  <dcterms:modified xsi:type="dcterms:W3CDTF">2022-12-14T06:28:28Z</dcterms:modified>
</cp:coreProperties>
</file>