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be-B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3953-6547-4793-839D-DF028A421AEC}" type="datetimeFigureOut">
              <a:rPr lang="be-BY" smtClean="0"/>
              <a:pPr/>
              <a:t>20.05.2015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7A6A-CDCD-4BB0-8B72-520E8CF2A500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3953-6547-4793-839D-DF028A421AEC}" type="datetimeFigureOut">
              <a:rPr lang="be-BY" smtClean="0"/>
              <a:pPr/>
              <a:t>20.05.2015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7A6A-CDCD-4BB0-8B72-520E8CF2A500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3953-6547-4793-839D-DF028A421AEC}" type="datetimeFigureOut">
              <a:rPr lang="be-BY" smtClean="0"/>
              <a:pPr/>
              <a:t>20.05.2015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7A6A-CDCD-4BB0-8B72-520E8CF2A500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3953-6547-4793-839D-DF028A421AEC}" type="datetimeFigureOut">
              <a:rPr lang="be-BY" smtClean="0"/>
              <a:pPr/>
              <a:t>20.05.2015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7A6A-CDCD-4BB0-8B72-520E8CF2A500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3953-6547-4793-839D-DF028A421AEC}" type="datetimeFigureOut">
              <a:rPr lang="be-BY" smtClean="0"/>
              <a:pPr/>
              <a:t>20.05.2015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7A6A-CDCD-4BB0-8B72-520E8CF2A500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3953-6547-4793-839D-DF028A421AEC}" type="datetimeFigureOut">
              <a:rPr lang="be-BY" smtClean="0"/>
              <a:pPr/>
              <a:t>20.05.2015</a:t>
            </a:fld>
            <a:endParaRPr lang="be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7A6A-CDCD-4BB0-8B72-520E8CF2A500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3953-6547-4793-839D-DF028A421AEC}" type="datetimeFigureOut">
              <a:rPr lang="be-BY" smtClean="0"/>
              <a:pPr/>
              <a:t>20.05.2015</a:t>
            </a:fld>
            <a:endParaRPr lang="be-B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7A6A-CDCD-4BB0-8B72-520E8CF2A500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3953-6547-4793-839D-DF028A421AEC}" type="datetimeFigureOut">
              <a:rPr lang="be-BY" smtClean="0"/>
              <a:pPr/>
              <a:t>20.05.2015</a:t>
            </a:fld>
            <a:endParaRPr lang="be-B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7A6A-CDCD-4BB0-8B72-520E8CF2A500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3953-6547-4793-839D-DF028A421AEC}" type="datetimeFigureOut">
              <a:rPr lang="be-BY" smtClean="0"/>
              <a:pPr/>
              <a:t>20.05.2015</a:t>
            </a:fld>
            <a:endParaRPr lang="be-B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7A6A-CDCD-4BB0-8B72-520E8CF2A500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3953-6547-4793-839D-DF028A421AEC}" type="datetimeFigureOut">
              <a:rPr lang="be-BY" smtClean="0"/>
              <a:pPr/>
              <a:t>20.05.2015</a:t>
            </a:fld>
            <a:endParaRPr lang="be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7A6A-CDCD-4BB0-8B72-520E8CF2A500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3953-6547-4793-839D-DF028A421AEC}" type="datetimeFigureOut">
              <a:rPr lang="be-BY" smtClean="0"/>
              <a:pPr/>
              <a:t>20.05.2015</a:t>
            </a:fld>
            <a:endParaRPr lang="be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7A6A-CDCD-4BB0-8B72-520E8CF2A500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3623953-6547-4793-839D-DF028A421AEC}" type="datetimeFigureOut">
              <a:rPr lang="be-BY" smtClean="0"/>
              <a:pPr/>
              <a:t>20.05.2015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EF7A6A-CDCD-4BB0-8B72-520E8CF2A500}" type="slidenum">
              <a:rPr lang="be-BY" smtClean="0"/>
              <a:pPr/>
              <a:t>‹#›</a:t>
            </a:fld>
            <a:endParaRPr lang="be-B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4149080"/>
            <a:ext cx="4248471" cy="1857593"/>
          </a:xfrm>
        </p:spPr>
        <p:txBody>
          <a:bodyPr/>
          <a:lstStyle/>
          <a:p>
            <a:r>
              <a:rPr lang="ru-RU" b="1" dirty="0" smtClean="0"/>
              <a:t>Михеева Мария Юрьевна</a:t>
            </a:r>
          </a:p>
          <a:p>
            <a:r>
              <a:rPr lang="ru-RU" b="1" dirty="0" err="1" smtClean="0"/>
              <a:t>Шарамкова</a:t>
            </a:r>
            <a:r>
              <a:rPr lang="ru-RU" b="1" dirty="0" smtClean="0"/>
              <a:t> Янина Олеговна</a:t>
            </a:r>
          </a:p>
          <a:p>
            <a:r>
              <a:rPr lang="ru-RU" b="1" dirty="0" smtClean="0"/>
              <a:t>1группа МПФ 3 курс</a:t>
            </a:r>
            <a:endParaRPr lang="be-BY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3" y="404665"/>
            <a:ext cx="8640960" cy="1872208"/>
          </a:xfrm>
        </p:spPr>
        <p:txBody>
          <a:bodyPr/>
          <a:lstStyle/>
          <a:p>
            <a:r>
              <a:rPr lang="ru-RU" dirty="0" smtClean="0"/>
              <a:t>Особенности социализации у детей дошкольного возраста</a:t>
            </a:r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xmlns="" val="146709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76672"/>
            <a:ext cx="8352928" cy="5976664"/>
          </a:xfrm>
        </p:spPr>
        <p:txBody>
          <a:bodyPr>
            <a:noAutofit/>
          </a:bodyPr>
          <a:lstStyle/>
          <a:p>
            <a:r>
              <a:rPr lang="ru-RU" sz="2400" dirty="0"/>
              <a:t>Таким образом</a:t>
            </a:r>
            <a:r>
              <a:rPr lang="ru-RU" sz="2400" dirty="0" smtClean="0"/>
              <a:t>, при изучении процесса социализации и выявлении </a:t>
            </a:r>
            <a:r>
              <a:rPr lang="ru-RU" sz="2400" dirty="0"/>
              <a:t>индивидуального уровня тревожности</a:t>
            </a:r>
            <a:r>
              <a:rPr lang="ru-RU" sz="2400" dirty="0" smtClean="0"/>
              <a:t>, можно </a:t>
            </a:r>
            <a:r>
              <a:rPr lang="ru-RU" sz="2400" dirty="0"/>
              <a:t>отметить</a:t>
            </a:r>
            <a:r>
              <a:rPr lang="ru-RU" sz="2400" dirty="0" smtClean="0"/>
              <a:t>, что </a:t>
            </a:r>
            <a:r>
              <a:rPr lang="ru-RU" sz="2400" dirty="0"/>
              <a:t>у детей, </a:t>
            </a:r>
            <a:r>
              <a:rPr lang="ru-RU" sz="2800" b="1" dirty="0"/>
              <a:t>воспитывающихся в условиях детского дома,</a:t>
            </a:r>
            <a:r>
              <a:rPr lang="ru-RU" sz="2400" dirty="0"/>
              <a:t> наблюдается неблагоприятное </a:t>
            </a:r>
            <a:r>
              <a:rPr lang="ru-RU" sz="2400" dirty="0" smtClean="0"/>
              <a:t>психическое </a:t>
            </a:r>
            <a:r>
              <a:rPr lang="ru-RU" sz="2400" dirty="0"/>
              <a:t>состояние средней и низкой степени (у 5 из 8</a:t>
            </a:r>
            <a:r>
              <a:rPr lang="ru-RU" sz="2400" dirty="0" smtClean="0"/>
              <a:t>). Эти </a:t>
            </a:r>
            <a:r>
              <a:rPr lang="ru-RU" sz="2400" dirty="0"/>
              <a:t>дети чаще прибегают к вербальной агрессии, у них </a:t>
            </a:r>
            <a:r>
              <a:rPr lang="ru-RU" sz="2400" dirty="0" smtClean="0"/>
              <a:t>наблюдается </a:t>
            </a:r>
            <a:r>
              <a:rPr lang="ru-RU" sz="2400" dirty="0"/>
              <a:t>низкая физиологическая сопротивляемость к стрессу, что приводит к эмоциональной неустойчивости, чувствительности, неуравновешенности и вследствие этого к повышению общей тревожности и агрессивности</a:t>
            </a:r>
            <a:r>
              <a:rPr lang="ru-RU" sz="2400" dirty="0" smtClean="0"/>
              <a:t>, что </a:t>
            </a:r>
            <a:r>
              <a:rPr lang="ru-RU" sz="2400" dirty="0"/>
              <a:t>демонстрирует незначительная степень благоприятности психологического климата в группе.</a:t>
            </a:r>
            <a:endParaRPr lang="be-BY" sz="2400" dirty="0"/>
          </a:p>
        </p:txBody>
      </p:sp>
    </p:spTree>
    <p:extLst>
      <p:ext uri="{BB962C8B-B14F-4D97-AF65-F5344CB8AC3E}">
        <p14:creationId xmlns:p14="http://schemas.microsoft.com/office/powerpoint/2010/main" xmlns="" val="4069584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988840"/>
            <a:ext cx="8460432" cy="3474720"/>
          </a:xfrm>
        </p:spPr>
        <p:txBody>
          <a:bodyPr>
            <a:normAutofit/>
          </a:bodyPr>
          <a:lstStyle/>
          <a:p>
            <a:pPr marL="914400" lvl="3" indent="0" algn="ctr">
              <a:buNone/>
            </a:pPr>
            <a:r>
              <a:rPr lang="ru-RU" sz="6600" dirty="0" smtClean="0"/>
              <a:t>Спасибо за внимание</a:t>
            </a:r>
            <a:endParaRPr lang="be-BY" sz="6600" dirty="0"/>
          </a:p>
        </p:txBody>
      </p:sp>
    </p:spTree>
    <p:extLst>
      <p:ext uri="{BB962C8B-B14F-4D97-AF65-F5344CB8AC3E}">
        <p14:creationId xmlns:p14="http://schemas.microsoft.com/office/powerpoint/2010/main" xmlns="" val="322667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108520" y="332656"/>
            <a:ext cx="8856984" cy="6120680"/>
          </a:xfrm>
        </p:spPr>
        <p:txBody>
          <a:bodyPr>
            <a:noAutofit/>
          </a:bodyPr>
          <a:lstStyle/>
          <a:p>
            <a:pPr marL="914400" lvl="3" indent="0" algn="just">
              <a:buNone/>
            </a:pPr>
            <a:r>
              <a:rPr lang="ru-RU" sz="2400" dirty="0" smtClean="0"/>
              <a:t>Актуальность. </a:t>
            </a:r>
          </a:p>
          <a:p>
            <a:pPr marL="914400" lvl="3" indent="0" algn="just">
              <a:buNone/>
            </a:pPr>
            <a:r>
              <a:rPr lang="ru-RU" sz="2400" dirty="0" smtClean="0"/>
              <a:t>Детский </a:t>
            </a:r>
            <a:r>
              <a:rPr lang="ru-RU" sz="2400" dirty="0"/>
              <a:t>возраст, особенно дошкольный, является определяющим в становлении личности ребенка. </a:t>
            </a:r>
            <a:r>
              <a:rPr lang="ru-RU" sz="2400" dirty="0" smtClean="0"/>
              <a:t>Основные </a:t>
            </a:r>
            <a:r>
              <a:rPr lang="ru-RU" sz="2400" dirty="0"/>
              <a:t>свойства и личностные качества складываются в этот период жизни и во многом определяют все </a:t>
            </a:r>
            <a:r>
              <a:rPr lang="ru-RU" sz="2400" dirty="0" smtClean="0"/>
              <a:t>последующее развитие ребёнка. </a:t>
            </a:r>
            <a:r>
              <a:rPr lang="ru-RU" sz="2400" dirty="0"/>
              <a:t>Смена социальных отношений может представить для ребенка значительные трудности. Многие дети в периоды адаптации к детскому саду, школе начинают испытывать тревожное состояние, эмоциональную напряженность, становятся беспокойными, замкнутыми, плаксивыми. Особенно важно в это время осуществлять контроль за сохранением психоэмоционального благополучия ребенка</a:t>
            </a:r>
            <a:r>
              <a:rPr lang="ru-RU" sz="2400" dirty="0" smtClean="0"/>
              <a:t>. </a:t>
            </a:r>
            <a:endParaRPr lang="be-BY" sz="2400" dirty="0"/>
          </a:p>
        </p:txBody>
      </p:sp>
    </p:spTree>
    <p:extLst>
      <p:ext uri="{BB962C8B-B14F-4D97-AF65-F5344CB8AC3E}">
        <p14:creationId xmlns:p14="http://schemas.microsoft.com/office/powerpoint/2010/main" xmlns="" val="216622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404664"/>
            <a:ext cx="8424936" cy="6264696"/>
          </a:xfrm>
        </p:spPr>
        <p:txBody>
          <a:bodyPr/>
          <a:lstStyle/>
          <a:p>
            <a:pPr marL="45720" indent="0">
              <a:buNone/>
            </a:pPr>
            <a:r>
              <a:rPr lang="ru-RU" sz="3200" dirty="0"/>
              <a:t>Проблема диагностики и профилактики детской тревожности заслуживает особого внимания, так как, складываясь в свойство и личностное качество ребенка - дошкольника, тревожность может проявляться и в школьном возрасте и во взрослой жизни, стать устойчивой личностной чертой, быть причиной неврозов и психосоматических заболеваний.</a:t>
            </a: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xmlns="" val="20451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404664"/>
            <a:ext cx="8496944" cy="3801576"/>
          </a:xfrm>
        </p:spPr>
        <p:txBody>
          <a:bodyPr/>
          <a:lstStyle/>
          <a:p>
            <a:pPr marL="45720" indent="0">
              <a:buNone/>
            </a:pPr>
            <a:r>
              <a:rPr lang="ru-RU" sz="2400" dirty="0" smtClean="0"/>
              <a:t>Цель: определение уровня тревожности</a:t>
            </a:r>
          </a:p>
          <a:p>
            <a:pPr marL="45720" indent="0">
              <a:buNone/>
            </a:pPr>
            <a:r>
              <a:rPr lang="ru-RU" sz="2400" dirty="0" smtClean="0"/>
              <a:t>Методы исследования: «</a:t>
            </a:r>
            <a:r>
              <a:rPr lang="ru-RU" sz="2400" dirty="0"/>
              <a:t>Паровозик» </a:t>
            </a:r>
            <a:endParaRPr lang="ru-RU" sz="2400" dirty="0" smtClean="0"/>
          </a:p>
          <a:p>
            <a:pPr marL="45720" indent="0">
              <a:buNone/>
            </a:pPr>
            <a:r>
              <a:rPr lang="ru-RU" sz="2400" dirty="0" smtClean="0"/>
              <a:t>Эмпирическая база: воспитанники </a:t>
            </a:r>
            <a:r>
              <a:rPr lang="ru-RU" sz="2400" dirty="0"/>
              <a:t>дошкольной группы гродненского детского дома смешанного </a:t>
            </a:r>
            <a:r>
              <a:rPr lang="ru-RU" sz="2400" dirty="0" smtClean="0"/>
              <a:t>типа.</a:t>
            </a:r>
            <a:endParaRPr lang="ru-RU" sz="2400" dirty="0"/>
          </a:p>
          <a:p>
            <a:endParaRPr lang="be-BY" dirty="0"/>
          </a:p>
        </p:txBody>
      </p:sp>
      <p:pic>
        <p:nvPicPr>
          <p:cNvPr id="1026" name="Picture 2" descr="C:\Users\Муся\Desktop\BfJgnPhSK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5852" y="2214554"/>
            <a:ext cx="7072362" cy="4208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8389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928670"/>
            <a:ext cx="8568952" cy="559667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позволяет определить особенности эмоционального состояния ребёнка: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нормальное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пониженное настроение,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тревоги, страха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удовлетворительную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низкую адаптацию в новой или привычной, социальной среде.</a:t>
            </a:r>
          </a:p>
          <a:p>
            <a:pPr marL="4572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определение степени позитивного (ППС) и негативного (НПС) психического состояния. </a:t>
            </a:r>
            <a:endParaRPr lang="be-BY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487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04664"/>
            <a:ext cx="8280920" cy="3960440"/>
          </a:xfrm>
        </p:spPr>
        <p:txBody>
          <a:bodyPr/>
          <a:lstStyle/>
          <a:p>
            <a:pPr marL="45720" indent="0">
              <a:buNone/>
            </a:pPr>
            <a:r>
              <a:rPr lang="ru-RU" dirty="0"/>
              <a:t>Стимульный материал: белый паровозик и 8 разноцветных вагончиков (красный, желтый, зеленый, синий, фиолетовый, серый, коричневый, черный). Вагончики беспорядочно размещаются на белом фоне</a:t>
            </a:r>
            <a:r>
              <a:rPr lang="ru-RU" dirty="0" smtClean="0"/>
              <a:t>.</a:t>
            </a:r>
          </a:p>
          <a:p>
            <a:pPr marL="45720" indent="0">
              <a:buNone/>
            </a:pPr>
            <a:endParaRPr lang="be-BY" dirty="0"/>
          </a:p>
        </p:txBody>
      </p:sp>
      <p:pic>
        <p:nvPicPr>
          <p:cNvPr id="2050" name="Picture 2" descr="C:\Users\Муся\Desktop\JoPhCKHeRp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555298"/>
            <a:ext cx="6192688" cy="3660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5261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280920" cy="579382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dirty="0"/>
              <a:t>Инструкция: "</a:t>
            </a:r>
            <a:r>
              <a:rPr lang="ru-RU" sz="2400" i="1" dirty="0"/>
              <a:t>Рассмотри все вагончики. Давай построим необычный поезд. Первым поставь вагончик, который тебе кажется самым красивым. Теперь выбери из оставшихся самый красивый, и т.д</a:t>
            </a:r>
            <a:r>
              <a:rPr lang="ru-RU" sz="2400" dirty="0"/>
              <a:t>.".</a:t>
            </a:r>
          </a:p>
          <a:p>
            <a:pPr marL="45720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Необходимо</a:t>
            </a:r>
            <a:r>
              <a:rPr lang="ru-RU" sz="2400" b="1" dirty="0">
                <a:solidFill>
                  <a:srgbClr val="FF0000"/>
                </a:solidFill>
              </a:rPr>
              <a:t>, чтобы ребенок удерживал все вагончики в поле зрения. Чем младше ребенок, тем чаще повторяется инструкция, одновременно обводятся рукой оставшиеся вагончики.</a:t>
            </a:r>
          </a:p>
          <a:p>
            <a:pPr marL="45720" indent="0">
              <a:buNone/>
            </a:pPr>
            <a:r>
              <a:rPr lang="ru-RU" sz="2400" dirty="0" smtClean="0"/>
              <a:t>Фиксируются</a:t>
            </a:r>
            <a:r>
              <a:rPr lang="ru-RU" sz="2400" dirty="0"/>
              <a:t>: позиция цвета вагончиков; высказывания ребенка.</a:t>
            </a:r>
            <a:endParaRPr lang="be-BY" sz="2400" dirty="0"/>
          </a:p>
        </p:txBody>
      </p:sp>
    </p:spTree>
    <p:extLst>
      <p:ext uri="{BB962C8B-B14F-4D97-AF65-F5344CB8AC3E}">
        <p14:creationId xmlns:p14="http://schemas.microsoft.com/office/powerpoint/2010/main" xmlns="" val="62138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332656"/>
            <a:ext cx="8856984" cy="604867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b="1" dirty="0" smtClean="0"/>
              <a:t>При </a:t>
            </a:r>
            <a:r>
              <a:rPr lang="ru-RU" b="1" dirty="0"/>
              <a:t>обработке данных мы получили следующие </a:t>
            </a:r>
            <a:r>
              <a:rPr lang="ru-RU" b="1" dirty="0" smtClean="0"/>
              <a:t>результаты:</a:t>
            </a:r>
            <a:endParaRPr lang="ru-RU" b="1" dirty="0"/>
          </a:p>
          <a:p>
            <a:pPr marL="45720" indent="0">
              <a:buNone/>
            </a:pPr>
            <a:r>
              <a:rPr lang="ru-RU" dirty="0"/>
              <a:t>1)Данила (7 лет) = 4балла (НПС </a:t>
            </a:r>
            <a:r>
              <a:rPr lang="ru-RU" dirty="0" err="1"/>
              <a:t>нс</a:t>
            </a:r>
            <a:r>
              <a:rPr lang="ru-RU" dirty="0"/>
              <a:t>)</a:t>
            </a:r>
          </a:p>
          <a:p>
            <a:pPr marL="45720" indent="0">
              <a:buNone/>
            </a:pPr>
            <a:r>
              <a:rPr lang="ru-RU" dirty="0"/>
              <a:t>2)Эльвира(7 лет) =1балл (ППС)</a:t>
            </a:r>
          </a:p>
          <a:p>
            <a:pPr marL="45720" indent="0">
              <a:buNone/>
            </a:pPr>
            <a:r>
              <a:rPr lang="ru-RU" dirty="0"/>
              <a:t>3)Вадим (7 лет) =7баллов (НПС </a:t>
            </a:r>
            <a:r>
              <a:rPr lang="ru-RU" dirty="0" err="1"/>
              <a:t>срс</a:t>
            </a:r>
            <a:r>
              <a:rPr lang="ru-RU" dirty="0"/>
              <a:t>)</a:t>
            </a:r>
          </a:p>
          <a:p>
            <a:pPr marL="45720" indent="0">
              <a:buNone/>
            </a:pPr>
            <a:r>
              <a:rPr lang="ru-RU" dirty="0"/>
              <a:t>4)Анастасия А. (6 лет) =1балл (ППС)</a:t>
            </a:r>
          </a:p>
          <a:p>
            <a:pPr marL="45720" indent="0">
              <a:buNone/>
            </a:pPr>
            <a:r>
              <a:rPr lang="ru-RU" dirty="0"/>
              <a:t>5)Анастасия К. (6 лет) =9 баллов (НПС </a:t>
            </a:r>
            <a:r>
              <a:rPr lang="ru-RU" dirty="0" err="1"/>
              <a:t>срс</a:t>
            </a:r>
            <a:r>
              <a:rPr lang="ru-RU" dirty="0"/>
              <a:t>)</a:t>
            </a:r>
          </a:p>
          <a:p>
            <a:pPr marL="45720" indent="0">
              <a:buNone/>
            </a:pPr>
            <a:r>
              <a:rPr lang="ru-RU" dirty="0"/>
              <a:t>6)Владислав (5 лет) =1 балл (ППС)</a:t>
            </a:r>
          </a:p>
          <a:p>
            <a:pPr marL="45720" indent="0">
              <a:buNone/>
            </a:pPr>
            <a:r>
              <a:rPr lang="ru-RU" dirty="0"/>
              <a:t>7)Дарья (5 лет) = 8баллов (НПС </a:t>
            </a:r>
            <a:r>
              <a:rPr lang="ru-RU" dirty="0" err="1"/>
              <a:t>срс</a:t>
            </a:r>
            <a:r>
              <a:rPr lang="ru-RU" dirty="0"/>
              <a:t>)</a:t>
            </a:r>
          </a:p>
          <a:p>
            <a:pPr marL="45720" indent="0">
              <a:buNone/>
            </a:pPr>
            <a:r>
              <a:rPr lang="ru-RU" dirty="0" smtClean="0"/>
              <a:t>8)Валентина </a:t>
            </a:r>
            <a:r>
              <a:rPr lang="ru-RU" dirty="0"/>
              <a:t>(4 года) =7 баллов (НПС </a:t>
            </a:r>
            <a:r>
              <a:rPr lang="ru-RU" dirty="0" err="1"/>
              <a:t>срс</a:t>
            </a:r>
            <a:r>
              <a:rPr lang="ru-RU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239136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323528" y="731520"/>
                <a:ext cx="8496944" cy="5505792"/>
              </a:xfrm>
            </p:spPr>
            <p:txBody>
              <a:bodyPr>
                <a:normAutofit/>
              </a:bodyPr>
              <a:lstStyle/>
              <a:p>
                <a:pPr marL="45720" indent="0">
                  <a:buNone/>
                </a:pPr>
                <a:r>
                  <a:rPr lang="ru-RU" sz="2400" dirty="0" smtClean="0"/>
                  <a:t>Наряду с полученным индивидуальным результатом можно определить и общий психологический климат в группе. Для этого определяется сумма всех ППС (а) и НПС (б), разница между ними делится на количество детей и умножается на 100 %.</a:t>
                </a:r>
              </a:p>
              <a:p>
                <a:pPr marL="45720" indent="0">
                  <a:buNone/>
                </a:pPr>
                <a:endParaRPr lang="be-BY" sz="2400" b="1" i="1" dirty="0" smtClean="0">
                  <a:latin typeface="Cambria Math"/>
                </a:endParaRP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be-BY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be-BY" sz="2400" b="1" i="1" smtClean="0">
                              <a:latin typeface="Cambria Math"/>
                            </a:rPr>
                            <m:t>∑</m:t>
                          </m:r>
                          <m:r>
                            <a:rPr lang="ru-RU" sz="2400" b="1" i="1" smtClean="0">
                              <a:latin typeface="Cambria Math"/>
                            </a:rPr>
                            <m:t>ППС−∑НПС</m:t>
                          </m:r>
                        </m:num>
                        <m:den>
                          <m:r>
                            <a:rPr lang="ru-RU" sz="2400" b="1" i="1" smtClean="0">
                              <a:latin typeface="Cambria Math"/>
                            </a:rPr>
                            <m:t>𝟖</m:t>
                          </m:r>
                        </m:den>
                      </m:f>
                      <m:r>
                        <a:rPr lang="ru-RU" sz="2400" b="1" i="0" smtClean="0">
                          <a:latin typeface="Cambria Math"/>
                        </a:rPr>
                        <m:t> ∗</m:t>
                      </m:r>
                      <m:r>
                        <a:rPr lang="ru-RU" sz="2400" b="1" i="0" smtClean="0">
                          <a:latin typeface="Cambria Math"/>
                        </a:rPr>
                        <m:t>𝟏𝟎𝟎</m:t>
                      </m:r>
                      <m:r>
                        <a:rPr lang="ru-RU" sz="2400" b="1" i="0" smtClean="0">
                          <a:latin typeface="Cambria Math"/>
                        </a:rPr>
                        <m:t>%</m:t>
                      </m:r>
                    </m:oMath>
                  </m:oMathPara>
                </a14:m>
                <a:endParaRPr lang="be-BY" sz="2400" b="1" dirty="0" smtClean="0"/>
              </a:p>
              <a:p>
                <a:pPr marL="45720" indent="0">
                  <a:buNone/>
                </a:pPr>
                <a:r>
                  <a:rPr lang="ru-RU" sz="2400" dirty="0" smtClean="0"/>
                  <a:t>Мы получили 37,5%, </a:t>
                </a:r>
                <a:r>
                  <a:rPr lang="ru-RU" sz="2400" dirty="0"/>
                  <a:t>что соответствует незначительная </a:t>
                </a:r>
                <a:r>
                  <a:rPr lang="ru-RU" sz="2400" dirty="0" smtClean="0"/>
                  <a:t>степень </a:t>
                </a:r>
                <a:r>
                  <a:rPr lang="ru-RU" sz="2400" dirty="0"/>
                  <a:t>благоприятности психологического климата </a:t>
                </a:r>
                <a:r>
                  <a:rPr lang="ru-RU" sz="2400" dirty="0" smtClean="0"/>
                  <a:t>(</a:t>
                </a:r>
                <a:r>
                  <a:rPr lang="ru-RU" sz="2400" dirty="0" err="1" smtClean="0"/>
                  <a:t>нБПК</a:t>
                </a:r>
                <a:r>
                  <a:rPr lang="ru-RU" sz="2400" dirty="0" smtClean="0"/>
                  <a:t> 26 </a:t>
                </a:r>
                <a:r>
                  <a:rPr lang="ru-RU" sz="2400" dirty="0"/>
                  <a:t>- 41,9 % </a:t>
                </a:r>
                <a:r>
                  <a:rPr lang="ru-RU" sz="2400" dirty="0" smtClean="0"/>
                  <a:t>) ;</a:t>
                </a:r>
                <a:endParaRPr lang="be-BY" sz="24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323528" y="731520"/>
                <a:ext cx="8496944" cy="5505792"/>
              </a:xfrm>
              <a:blipFill rotWithShape="1">
                <a:blip r:embed="rId2"/>
                <a:stretch>
                  <a:fillRect l="-502" t="-886"/>
                </a:stretch>
              </a:blipFill>
            </p:spPr>
            <p:txBody>
              <a:bodyPr/>
              <a:lstStyle/>
              <a:p>
                <a:r>
                  <a:rPr lang="be-B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88724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</Template>
  <TotalTime>0</TotalTime>
  <Words>501</Words>
  <Application>Microsoft Office PowerPoint</Application>
  <PresentationFormat>Экран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5</vt:lpstr>
      <vt:lpstr>Особенности социализации у детей дошкольного возраста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социализации у детей дошкольного возраста</dc:title>
  <dc:creator>Admin</dc:creator>
  <cp:lastModifiedBy>Admin</cp:lastModifiedBy>
  <cp:revision>1</cp:revision>
  <dcterms:created xsi:type="dcterms:W3CDTF">2015-05-20T07:56:39Z</dcterms:created>
  <dcterms:modified xsi:type="dcterms:W3CDTF">2015-05-20T07:56:46Z</dcterms:modified>
</cp:coreProperties>
</file>