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77" r:id="rId2"/>
    <p:sldId id="313" r:id="rId3"/>
    <p:sldId id="352" r:id="rId4"/>
    <p:sldId id="340" r:id="rId5"/>
    <p:sldId id="292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343" r:id="rId17"/>
  </p:sldIdLst>
  <p:sldSz cx="12192000" cy="6858000"/>
  <p:notesSz cx="6858000" cy="9144000"/>
  <p:embeddedFontLst>
    <p:embeddedFont>
      <p:font typeface="Bahnschrift Condensed" panose="020B0502040204020203" pitchFamily="34" charset="0"/>
      <p:regular r:id="rId19"/>
      <p:bold r:id="rId20"/>
    </p:embeddedFont>
    <p:embeddedFont>
      <p:font typeface="Bahnschrift SemiBold Condensed" panose="020B0502040204020203" pitchFamily="34" charset="0"/>
      <p:bold r:id="rId21"/>
    </p:embeddedFont>
    <p:embeddedFont>
      <p:font typeface="Segoe UI Black" panose="020B0A02040204020203" pitchFamily="34" charset="0"/>
      <p:bold r:id="rId22"/>
      <p:boldItalic r:id="rId23"/>
    </p:embeddedFont>
    <p:embeddedFont>
      <p:font typeface="맑은 고딕" panose="020B0503020000020004" pitchFamily="34" charset="-127"/>
      <p:regular r:id="rId24"/>
      <p:bold r:id="rId25"/>
    </p:embeddedFont>
    <p:embeddedFont>
      <p:font typeface="Montserrat Light" panose="020B0604020202020204" charset="-52"/>
      <p:regular r:id="rId26"/>
      <p:italic r:id="rId27"/>
    </p:embeddedFont>
    <p:embeddedFont>
      <p:font typeface="Prata" panose="020B0604020202020204" charset="-52"/>
      <p:regular r:id="rId28"/>
    </p:embeddedFont>
    <p:embeddedFont>
      <p:font typeface="Bahnschrift Light Condensed" panose="020B0502040204020203" pitchFamily="34" charset="0"/>
      <p:regular r:id="rId29"/>
    </p:embeddedFont>
    <p:embeddedFont>
      <p:font typeface="Arial Unicode MS" panose="020B0604020202020204" pitchFamily="34" charset="-128"/>
      <p:regular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826"/>
    <a:srgbClr val="E1CEBE"/>
    <a:srgbClr val="EFECEB"/>
    <a:srgbClr val="B86C4A"/>
    <a:srgbClr val="EBDFD5"/>
    <a:srgbClr val="827775"/>
    <a:srgbClr val="F3F3F3"/>
    <a:srgbClr val="E5D6CF"/>
    <a:srgbClr val="D4C3BC"/>
    <a:srgbClr val="1E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pPr/>
              <a:t>2022-12-23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://www.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25702FC-072A-48C7-BA21-EBA6DA69D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="" xmlns:a16="http://schemas.microsoft.com/office/drawing/2014/main" id="{A0A54B1E-75BC-439F-A961-5085EE9575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6" name="Graphic 3">
            <a:hlinkClick r:id="rId5"/>
            <a:extLst>
              <a:ext uri="{FF2B5EF4-FFF2-40B4-BE49-F238E27FC236}">
                <a16:creationId xmlns="" xmlns:a16="http://schemas.microsoft.com/office/drawing/2014/main" id="{43C4C2B9-F078-4461-BFFD-863F79C71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8"/>
            <a:extLst>
              <a:ext uri="{FF2B5EF4-FFF2-40B4-BE49-F238E27FC236}">
                <a16:creationId xmlns="" xmlns:a16="http://schemas.microsoft.com/office/drawing/2014/main" id="{5C4793D9-378D-4226-B652-8CF471B1BD04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EA9E30ED-2D0C-4EC8-9537-4BE4EFD291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9CAC2C26-4F3C-43DB-AE6E-FB1C9C3DB6B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01293" y="965200"/>
            <a:ext cx="3833013" cy="492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097A6CF2-114F-432E-A5A8-F6B162869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="" xmlns:a16="http://schemas.microsoft.com/office/drawing/2014/main" id="{7083457E-B21A-4278-939E-EEAF56D39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="" xmlns:a16="http://schemas.microsoft.com/office/drawing/2014/main" id="{B52D1B99-44CC-49EF-9A05-B59323EA06E6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60AC1CDA-EA84-473F-8BC2-E6747BC5C7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D5364447-5DE5-41FF-9ED3-70B02B7297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B94E5EE3-8FBB-4DB0-B296-E5D69460493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60066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그림 개체 틀 5">
            <a:extLst>
              <a:ext uri="{FF2B5EF4-FFF2-40B4-BE49-F238E27FC236}">
                <a16:creationId xmlns="" xmlns:a16="http://schemas.microsoft.com/office/drawing/2014/main" id="{883AA752-A2CB-4633-8E34-2CDED887F9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4273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cxnSp>
        <p:nvCxnSpPr>
          <p:cNvPr id="21" name="직선 연결선 20">
            <a:extLst>
              <a:ext uri="{FF2B5EF4-FFF2-40B4-BE49-F238E27FC236}">
                <a16:creationId xmlns="" xmlns:a16="http://schemas.microsoft.com/office/drawing/2014/main" id="{ED9F01B8-F416-4C44-8EB1-D61ECEFDE01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064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981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D9B5CD27-EE75-4A5D-BE52-3859A73F7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="" xmlns:a16="http://schemas.microsoft.com/office/drawing/2014/main" id="{4FF2BB03-99CD-4041-9658-3C9FA54D3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="" xmlns:a16="http://schemas.microsoft.com/office/drawing/2014/main" id="{D63C3F33-634A-4B21-981A-E299967C6F20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61FF5730-2FF3-4C7A-88E8-852A8014CD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08EAB6-AF1A-4772-BB82-90291CD3A5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sp>
        <p:nvSpPr>
          <p:cNvPr id="18" name="그림 개체 틀 8">
            <a:extLst>
              <a:ext uri="{FF2B5EF4-FFF2-40B4-BE49-F238E27FC236}">
                <a16:creationId xmlns="" xmlns:a16="http://schemas.microsoft.com/office/drawing/2014/main" id="{B03D9521-6C95-40C4-A9DF-372C322389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55051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cxnSp>
        <p:nvCxnSpPr>
          <p:cNvPr id="21" name="직선 연결선 20">
            <a:extLst>
              <a:ext uri="{FF2B5EF4-FFF2-40B4-BE49-F238E27FC236}">
                <a16:creationId xmlns="" xmlns:a16="http://schemas.microsoft.com/office/drawing/2014/main" id="{A053C65C-0504-4C8E-B188-7D6468E86FC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0452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="" xmlns:a16="http://schemas.microsoft.com/office/drawing/2014/main" id="{24825674-436D-4286-85E3-98DE1B19173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333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46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BAFEAF5D-5D43-4A91-A497-8B8DA4D36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="" xmlns:a16="http://schemas.microsoft.com/office/drawing/2014/main" id="{2B8038DC-2110-4909-AF0E-3AC1D219B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="" xmlns:a16="http://schemas.microsoft.com/office/drawing/2014/main" id="{D3A0FB56-4AFC-43F5-8BCC-7744CC9C9D20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B036674C-C5E6-4756-8853-EFF7562744F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4471757B-4A06-4CFF-983C-4644FAA446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EC111D23-2D4D-4607-B335-F0A27BE534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28344" y="1623061"/>
            <a:ext cx="5645258" cy="36118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3978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6EA0FFDD-9DF7-4E2F-9459-3412AFBD8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FDC9006B-AEF3-4197-BDB8-32FC731E8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1FB8B6D1-5627-416E-B039-C5F4E634BE95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F2AFAA4F-CCF4-4221-9A1B-E13957784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>
            <a:off x="11390707" y="0"/>
            <a:ext cx="801294" cy="68580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0F8092DD-5C22-4522-8B42-0CE849869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 flipH="1">
            <a:off x="0" y="0"/>
            <a:ext cx="801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23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6CAB2E89-7736-4748-9166-7FDAA669B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60054897-E37E-4A61-9899-FCB3A7DD3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BF0C1A5F-5F4B-4B38-8A7D-3A25B805898A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="" xmlns:a16="http://schemas.microsoft.com/office/drawing/2014/main" id="{D6D5F287-34F5-44A9-9668-06C3D0904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>
            <a:off x="11390707" y="0"/>
            <a:ext cx="801294" cy="6858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C0E681B2-B2F4-4873-A5F2-16592D907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 flipH="1">
            <a:off x="0" y="0"/>
            <a:ext cx="801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741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F5472A0C-3876-4BD0-AEC8-96BE6135C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1533A7CD-626D-40EC-AAED-860E985CB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A05C2CF3-E013-40DA-93A4-37E697724DA3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="" xmlns:a16="http://schemas.microsoft.com/office/drawing/2014/main" id="{14AD6DD7-843D-4761-8E1A-09F3E27A2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>
            <a:off x="11390707" y="0"/>
            <a:ext cx="801294" cy="6858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2214233F-0ADF-4B36-8004-A5EFD760D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 flipH="1">
            <a:off x="0" y="0"/>
            <a:ext cx="801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09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83AD93E2-7D72-49A3-890E-7150C527A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7AA12CE5-4159-4AE0-9C4B-0759217553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41347" y="1502278"/>
            <a:ext cx="2320977" cy="31120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="" xmlns:a16="http://schemas.microsoft.com/office/drawing/2014/main" id="{6C96B204-66C5-452A-A2F9-E38DE1DB8E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502278"/>
            <a:ext cx="2320977" cy="31120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="" xmlns:a16="http://schemas.microsoft.com/office/drawing/2014/main" id="{4C018895-E869-4164-821A-B77FCB9AA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C2AAFD82-1DBE-43E3-BCE0-5661407675AB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74942F93-E9AC-4611-AC6A-24616FD35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>
            <a:off x="11390707" y="0"/>
            <a:ext cx="801294" cy="6858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D9ECBFD2-DE7D-47D7-B2DA-8DFF8AFCF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 flipH="1">
            <a:off x="0" y="0"/>
            <a:ext cx="801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00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44B3DDC2-DDD9-4002-8164-7AD0B6707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="" xmlns:a16="http://schemas.microsoft.com/office/drawing/2014/main" id="{8BC478C3-6F3A-4D8F-B576-991114E968C8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81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9A6E1D97-8907-47D9-B35C-D0FCB4083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1B17A2D8-73B5-4F51-A5C5-4144D982C9E5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1AE5D0A4-A029-4BC9-994C-AF19538C8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="" xmlns:a16="http://schemas.microsoft.com/office/drawing/2014/main" id="{79674108-1BEE-40D8-B30F-73E4B7B12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="" xmlns:a16="http://schemas.microsoft.com/office/drawing/2014/main" id="{C773F8EF-B7A2-47CF-8E6D-00686890023C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D9471644-D009-4FF5-ABA1-500FCAD7E8E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54A9EBBF-1256-403E-9DE6-A7318333B04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9D6A5AAA-1341-4281-9A48-C1D4004164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5345" y="992778"/>
            <a:ext cx="3633878" cy="48724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2061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4F2AA3E6-452C-46C8-B954-2D3B7E31F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="" xmlns:a16="http://schemas.microsoft.com/office/drawing/2014/main" id="{4A568550-1927-47FC-A2EA-00699D91D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="" xmlns:a16="http://schemas.microsoft.com/office/drawing/2014/main" id="{4E0D2BB0-ADC5-47DD-90A7-07F9E0AA8D9A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062534FC-16CB-4E8C-9CEC-FEFF09E765D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8FB64C0A-A73D-4012-B26D-081A799D47F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="" xmlns:a16="http://schemas.microsoft.com/office/drawing/2014/main" id="{8CF72EC2-000F-4DFB-BBE9-73D12DF861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333" y="1622890"/>
            <a:ext cx="5048484" cy="24157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20848EB8-6259-421C-A6A4-21465DF48C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183" y="1622890"/>
            <a:ext cx="5048484" cy="24157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8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6AD46E3D-D21D-4FBE-8F56-7299593C5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="" xmlns:a16="http://schemas.microsoft.com/office/drawing/2014/main" id="{47CCC374-538E-4EAC-ADD6-9C0C3E27D8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968343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="" xmlns:a16="http://schemas.microsoft.com/office/drawing/2014/main" id="{E5043370-7378-46D8-BB72-D37788A28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="" xmlns:a16="http://schemas.microsoft.com/office/drawing/2014/main" id="{C990CF31-0F8A-42C3-8D66-B8A8A5FBFCBE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19B55387-B71A-425C-9C09-25149BE4B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>
            <a:off x="11390707" y="0"/>
            <a:ext cx="801294" cy="68580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B47B90F2-7D37-4CF2-AD8E-68DA2A2DA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/>
          <a:stretch/>
        </p:blipFill>
        <p:spPr>
          <a:xfrm flipH="1">
            <a:off x="7968343" y="0"/>
            <a:ext cx="801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7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119B71F-77C2-465D-80DD-DF1B16B91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="" xmlns:a16="http://schemas.microsoft.com/office/drawing/2014/main" id="{3DD305AE-C431-4454-B274-E0BD86C06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7E9EFEC0-72B7-461A-B45F-DA06224ED63A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0C10C9F2-8AD0-4894-8A8F-7290941C8D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E533B605-0DD3-49D1-9F19-FEE2ABD773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="" xmlns:a16="http://schemas.microsoft.com/office/drawing/2014/main" id="{63AF0B36-C826-482E-BA16-F3E1910180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8536" y="0"/>
            <a:ext cx="2471739" cy="380887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C2C8B199-2DD0-440F-98DC-073762768D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14414" y="2230465"/>
            <a:ext cx="2471739" cy="380887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710E7631-3393-4E26-A147-08D4844C83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14799" y="2230465"/>
            <a:ext cx="2471739" cy="380887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16129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BB4ABC47-F114-4EED-9B70-414F7AFFC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="" xmlns:a16="http://schemas.microsoft.com/office/drawing/2014/main" id="{3CF59981-183A-421C-8E35-097257C10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="" xmlns:a16="http://schemas.microsoft.com/office/drawing/2014/main" id="{5FE4A55C-0B08-4E0A-93DF-357144793520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4FB05ABF-15CF-4B30-A07E-ED3A038C3FD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B6EA2E1C-B216-4CA1-BA52-00FA57678BF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2A22EEA1-EAD5-40E1-8834-964FB98EF9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8497" y="1502278"/>
            <a:ext cx="2873828" cy="385333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E93F790C-61ED-4DCD-816D-3DB6998B61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67867" y="1502278"/>
            <a:ext cx="2873828" cy="385333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155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2B3A5DCD-31A8-4EEA-A226-9162DD2FA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="" xmlns:a16="http://schemas.microsoft.com/office/drawing/2014/main" id="{25207325-0F10-47D5-8646-0FEB27554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="" xmlns:a16="http://schemas.microsoft.com/office/drawing/2014/main" id="{6DD4DFF7-5999-4936-8B52-F77D181B317E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7C553D0A-E488-44CC-AA95-9D3116FD7B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E37C0388-E06C-458A-B5DD-6D475AAF3DE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sp>
        <p:nvSpPr>
          <p:cNvPr id="5" name="그림 개체 틀 17">
            <a:extLst>
              <a:ext uri="{FF2B5EF4-FFF2-40B4-BE49-F238E27FC236}">
                <a16:creationId xmlns="" xmlns:a16="http://schemas.microsoft.com/office/drawing/2014/main" id="{E183E495-887D-4906-AF7B-57FF714CE1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8798" y="1906385"/>
            <a:ext cx="1736679" cy="2288243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="" xmlns:a16="http://schemas.microsoft.com/office/drawing/2014/main" id="{024EB30E-CB8A-401C-BC7B-4CC05703E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5288" y="1906385"/>
            <a:ext cx="1736679" cy="2288243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="" xmlns:a16="http://schemas.microsoft.com/office/drawing/2014/main" id="{F7DF347B-863D-4411-BC89-1212DB0F22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1778" y="1906385"/>
            <a:ext cx="1736679" cy="2288243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562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77BA6A0A-4EB8-4668-AD21-AEA40E995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6DA34BBF-36AD-41C1-BC70-51FFA15EC4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9086" y="1617013"/>
            <a:ext cx="2873828" cy="388720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="" xmlns:a16="http://schemas.microsoft.com/office/drawing/2014/main" id="{0C0E00D5-7072-4C49-9914-E001C9458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="" xmlns:a16="http://schemas.microsoft.com/office/drawing/2014/main" id="{9BE0A80D-A024-4A04-A20F-6CEFC7B275B1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3B81C3C7-A8DF-4095-827B-3215C42D69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0CF8AF16-41BB-4FC2-9EF0-E8713D9A2A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71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E7ED5FC8-0504-497D-BC1A-6690D90F2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="" xmlns:a16="http://schemas.microsoft.com/office/drawing/2014/main" id="{E3C23125-7FCE-499C-9671-E78739FF9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89813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="" xmlns:a16="http://schemas.microsoft.com/office/drawing/2014/main" id="{F3CB27CA-2A37-4337-A81D-7EB562F07460}"/>
              </a:ext>
            </a:extLst>
          </p:cNvPr>
          <p:cNvSpPr txBox="1"/>
          <p:nvPr userDrawn="1"/>
        </p:nvSpPr>
        <p:spPr>
          <a:xfrm>
            <a:off x="4181605" y="6936923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2BBB9F8B-2A71-461B-9A70-BD21716C8C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413" y="0"/>
            <a:ext cx="1602587" cy="68580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A97F8016-50D9-45B8-B357-6CF9298344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602587" cy="6858000"/>
          </a:xfrm>
          <a:prstGeom prst="rect">
            <a:avLst/>
          </a:prstGeom>
        </p:spPr>
      </p:pic>
      <p:sp>
        <p:nvSpPr>
          <p:cNvPr id="18" name="그림 개체 틀 11">
            <a:extLst>
              <a:ext uri="{FF2B5EF4-FFF2-40B4-BE49-F238E27FC236}">
                <a16:creationId xmlns="" xmlns:a16="http://schemas.microsoft.com/office/drawing/2014/main" id="{A39F951C-6B4C-4F36-AA72-CE3724B99A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74576" y="819753"/>
            <a:ext cx="2361624" cy="5218494"/>
          </a:xfrm>
          <a:prstGeom prst="roundRect">
            <a:avLst>
              <a:gd name="adj" fmla="val 204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cxnSp>
        <p:nvCxnSpPr>
          <p:cNvPr id="19" name="직선 연결선 18">
            <a:extLst>
              <a:ext uri="{FF2B5EF4-FFF2-40B4-BE49-F238E27FC236}">
                <a16:creationId xmlns="" xmlns:a16="http://schemas.microsoft.com/office/drawing/2014/main" id="{CCEBDA06-6DC6-4EB7-BF3C-FF4C4D0867E6}"/>
              </a:ext>
            </a:extLst>
          </p:cNvPr>
          <p:cNvCxnSpPr>
            <a:cxnSpLocks/>
          </p:cNvCxnSpPr>
          <p:nvPr userDrawn="1"/>
        </p:nvCxnSpPr>
        <p:spPr>
          <a:xfrm>
            <a:off x="10589413" y="-2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DF2774BE-CD41-4F2C-AFEC-760403E03FD2}"/>
              </a:ext>
            </a:extLst>
          </p:cNvPr>
          <p:cNvCxnSpPr>
            <a:cxnSpLocks/>
          </p:cNvCxnSpPr>
          <p:nvPr userDrawn="1"/>
        </p:nvCxnSpPr>
        <p:spPr>
          <a:xfrm>
            <a:off x="1602586" y="0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26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76" r:id="rId17"/>
    <p:sldLayoutId id="2147483664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B43929A-34E9-4EF0-AC76-B886FDCBED23}"/>
              </a:ext>
            </a:extLst>
          </p:cNvPr>
          <p:cNvSpPr txBox="1"/>
          <p:nvPr/>
        </p:nvSpPr>
        <p:spPr>
          <a:xfrm>
            <a:off x="853050" y="575604"/>
            <a:ext cx="6306873" cy="4616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altLang="ko-KR" sz="2000" dirty="0" smtClean="0">
                <a:latin typeface="Bahnschrift Light Condensed" pitchFamily="34" charset="0"/>
                <a:ea typeface="Segoe UI Black" pitchFamily="34" charset="0"/>
                <a:cs typeface="Arial" panose="020B0604020202020204" pitchFamily="34" charset="0"/>
              </a:rPr>
              <a:t>Подготовили студентки  3 курса 11 МПФ: Василенко В.А и Симанькова Д.С.</a:t>
            </a:r>
            <a:endParaRPr lang="ko-KR" altLang="en-US" sz="2000" dirty="0">
              <a:latin typeface="Bahnschrift Light Condensed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9E1F3ED-69AB-45AA-9A01-7D94082A4D09}"/>
              </a:ext>
            </a:extLst>
          </p:cNvPr>
          <p:cNvSpPr txBox="1"/>
          <p:nvPr/>
        </p:nvSpPr>
        <p:spPr>
          <a:xfrm>
            <a:off x="5757445" y="1552755"/>
            <a:ext cx="5931346" cy="388185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altLang="ko-KR" sz="4800" dirty="0" smtClean="0">
                <a:latin typeface="Segoe UI Black" pitchFamily="34" charset="0"/>
                <a:ea typeface="Segoe UI Black" pitchFamily="34" charset="0"/>
                <a:cs typeface="Arial" panose="020B0604020202020204" pitchFamily="34" charset="0"/>
              </a:rPr>
              <a:t>Социальный эксперимент: «Природные и социальные виды страха» </a:t>
            </a:r>
            <a:endParaRPr lang="ko-KR" altLang="en-US" sz="4800" dirty="0">
              <a:latin typeface="Segoe UI Black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650B5D30-5DB8-44FF-BEA1-51B0424903DC}"/>
              </a:ext>
            </a:extLst>
          </p:cNvPr>
          <p:cNvCxnSpPr>
            <a:cxnSpLocks/>
          </p:cNvCxnSpPr>
          <p:nvPr/>
        </p:nvCxnSpPr>
        <p:spPr>
          <a:xfrm>
            <a:off x="801293" y="1209579"/>
            <a:ext cx="10589414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="" xmlns:a16="http://schemas.microsoft.com/office/drawing/2014/main" id="{05532752-9EC9-4030-B592-60850C08E88C}"/>
              </a:ext>
            </a:extLst>
          </p:cNvPr>
          <p:cNvCxnSpPr>
            <a:cxnSpLocks/>
          </p:cNvCxnSpPr>
          <p:nvPr/>
        </p:nvCxnSpPr>
        <p:spPr>
          <a:xfrm>
            <a:off x="801293" y="5639957"/>
            <a:ext cx="10589414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48973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6" y="1766977"/>
            <a:ext cx="3822940" cy="38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3" y="1430864"/>
            <a:ext cx="1794933" cy="1794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</a:t>
            </a:r>
          </a:p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В 77,6% СЛУЧАЕВ ВООБЩЕ </a:t>
            </a:r>
          </a:p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НЕ БОЯТСЯ НЕУДАЧ.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0" y="990182"/>
            <a:ext cx="6541680" cy="4866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430865"/>
            <a:ext cx="1659467" cy="1659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В 24,4% СЛУЧАЕВ УМЕРЕННО </a:t>
            </a:r>
          </a:p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БОЯТСЯ ЗМЕЙ.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0" y="955947"/>
            <a:ext cx="6541680" cy="4935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430865"/>
            <a:ext cx="1659467" cy="1659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В 64,7% ВООБЩЕ НЕ БОЯТСЯ </a:t>
            </a:r>
          </a:p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КУКОЛ И(ИЛИ) МАНЕКЕНОВ.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0" y="766333"/>
            <a:ext cx="6541680" cy="531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430865"/>
            <a:ext cx="1659467" cy="1659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В 61,5% СЛУЧАЕВ ВООБЩЕ </a:t>
            </a:r>
          </a:p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НЕ БОЯТСЯ КРОВИ.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0" y="1061288"/>
            <a:ext cx="6541680" cy="4724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0200" y="1430865"/>
            <a:ext cx="1659467" cy="1659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В 46,2% СЛУЧАЕВ ВООБЩЕ НЕ БОЯТСЯ ЗАКРЫТЫХ ПОМЕЩЕНИЙ.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0" y="718880"/>
            <a:ext cx="6541680" cy="5409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0" y="1659465"/>
            <a:ext cx="1430867" cy="1430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В 29,5% СЛУЧАЕВ ВООБЩЕ НЕ БОЯТСЯ ОДИНОЧЕСТВА.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0" y="787401"/>
            <a:ext cx="6541680" cy="5272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ngegg(2)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8009" b="18009"/>
          <a:stretch>
            <a:fillRect/>
          </a:stretch>
        </p:blipFill>
        <p:spPr>
          <a:xfrm>
            <a:off x="5749396" y="1638301"/>
            <a:ext cx="5645150" cy="3581400"/>
          </a:xfr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FFC9EB6-4DDB-4EB6-B10C-599295B8A4F5}"/>
              </a:ext>
            </a:extLst>
          </p:cNvPr>
          <p:cNvSpPr txBox="1"/>
          <p:nvPr/>
        </p:nvSpPr>
        <p:spPr>
          <a:xfrm>
            <a:off x="318698" y="2102004"/>
            <a:ext cx="5020574" cy="9233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altLang="ko-KR" sz="5400" dirty="0" smtClean="0">
                <a:solidFill>
                  <a:schemeClr val="bg2">
                    <a:lumMod val="90000"/>
                  </a:schemeClr>
                </a:solidFill>
                <a:latin typeface="Segoe UI Black" pitchFamily="34" charset="0"/>
                <a:ea typeface="Segoe UI Black" pitchFamily="34" charset="0"/>
              </a:rPr>
              <a:t>Заключение:</a:t>
            </a:r>
            <a:endParaRPr lang="en-US" altLang="ko-KR" sz="5400" dirty="0">
              <a:solidFill>
                <a:schemeClr val="bg2">
                  <a:lumMod val="90000"/>
                </a:schemeClr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FEDE9DF4-DCC3-4BBA-939A-C7D2117D1234}"/>
              </a:ext>
            </a:extLst>
          </p:cNvPr>
          <p:cNvSpPr/>
          <p:nvPr/>
        </p:nvSpPr>
        <p:spPr>
          <a:xfrm>
            <a:off x="409983" y="2415395"/>
            <a:ext cx="2962945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3200" dirty="0" smtClean="0">
                <a:latin typeface="Segoe UI Black" pitchFamily="34" charset="0"/>
                <a:ea typeface="Segoe UI Black" pitchFamily="34" charset="0"/>
              </a:rPr>
              <a:t>Заключение:</a:t>
            </a:r>
            <a:endParaRPr lang="ko-KR" altLang="en-US" sz="3200" dirty="0">
              <a:latin typeface="Segoe UI Black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="" xmlns:a16="http://schemas.microsoft.com/office/drawing/2014/main" id="{512D63D6-8525-4A7E-B7C4-67E59E2A6F3C}"/>
              </a:ext>
            </a:extLst>
          </p:cNvPr>
          <p:cNvCxnSpPr>
            <a:cxnSpLocks/>
          </p:cNvCxnSpPr>
          <p:nvPr/>
        </p:nvCxnSpPr>
        <p:spPr>
          <a:xfrm>
            <a:off x="0" y="16129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3F828158-A5EA-4A57-9DA6-F100F64BA363}"/>
              </a:ext>
            </a:extLst>
          </p:cNvPr>
          <p:cNvCxnSpPr>
            <a:cxnSpLocks/>
          </p:cNvCxnSpPr>
          <p:nvPr/>
        </p:nvCxnSpPr>
        <p:spPr>
          <a:xfrm>
            <a:off x="0" y="523494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15">
            <a:extLst>
              <a:ext uri="{FF2B5EF4-FFF2-40B4-BE49-F238E27FC236}">
                <a16:creationId xmlns="" xmlns:a16="http://schemas.microsoft.com/office/drawing/2014/main" id="{FEDE9DF4-DCC3-4BBA-939A-C7D2117D1234}"/>
              </a:ext>
            </a:extLst>
          </p:cNvPr>
          <p:cNvSpPr/>
          <p:nvPr/>
        </p:nvSpPr>
        <p:spPr>
          <a:xfrm>
            <a:off x="373400" y="2942884"/>
            <a:ext cx="5239999" cy="224676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000" dirty="0" smtClean="0">
                <a:latin typeface="Bahnschrift Light Condensed" pitchFamily="34" charset="0"/>
              </a:rPr>
              <a:t>По итогам проведенного исследования можно сделать вывод о том, что у опрошенных преобладает </a:t>
            </a:r>
            <a:r>
              <a:rPr lang="ru-RU" altLang="ko-KR" sz="2000" u="sng" dirty="0" smtClean="0">
                <a:latin typeface="Bahnschrift Light Condensed" pitchFamily="34" charset="0"/>
              </a:rPr>
              <a:t>природный вид страха</a:t>
            </a:r>
            <a:r>
              <a:rPr lang="ru-RU" altLang="ko-KR" sz="2000" dirty="0" smtClean="0">
                <a:latin typeface="Bahnschrift Light Condensed" pitchFamily="34" charset="0"/>
              </a:rPr>
              <a:t>, так как это эволюционно более древний вид, призванный сохранить человеку жизнь, в отличае от социального страха, который появился гораздо позже и детерминирован современными социальными требованиями.</a:t>
            </a:r>
            <a:endParaRPr lang="ko-KR" altLang="en-US" sz="2000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ngegg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2599" y="1303101"/>
            <a:ext cx="6400801" cy="4229404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6689A07D-06C8-484C-AFA5-815A574AB1EA}"/>
              </a:ext>
            </a:extLst>
          </p:cNvPr>
          <p:cNvCxnSpPr>
            <a:cxnSpLocks/>
          </p:cNvCxnSpPr>
          <p:nvPr/>
        </p:nvCxnSpPr>
        <p:spPr>
          <a:xfrm>
            <a:off x="0" y="1213939"/>
            <a:ext cx="8114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F4063D2C-9076-42B5-B891-A21D30546886}"/>
              </a:ext>
            </a:extLst>
          </p:cNvPr>
          <p:cNvCxnSpPr>
            <a:cxnSpLocks/>
          </p:cNvCxnSpPr>
          <p:nvPr/>
        </p:nvCxnSpPr>
        <p:spPr>
          <a:xfrm>
            <a:off x="4077903" y="5635593"/>
            <a:ext cx="8114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76371832-E3BC-4DB9-97A1-3FBD9DD26358}"/>
              </a:ext>
            </a:extLst>
          </p:cNvPr>
          <p:cNvSpPr/>
          <p:nvPr/>
        </p:nvSpPr>
        <p:spPr>
          <a:xfrm>
            <a:off x="3062535" y="1756753"/>
            <a:ext cx="6124756" cy="3351676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 smtClean="0">
                <a:latin typeface="Bahnschrift SemiBold Condensed" pitchFamily="34" charset="0"/>
              </a:rPr>
              <a:t>СТРАХ</a:t>
            </a:r>
            <a:r>
              <a:rPr lang="ru-RU" sz="2400" dirty="0" smtClean="0">
                <a:latin typeface="Bahnschrift Light Condensed" pitchFamily="34" charset="0"/>
              </a:rPr>
              <a:t> – это внутреннее ощущение, </a:t>
            </a:r>
          </a:p>
          <a:p>
            <a:pPr algn="ctr"/>
            <a:r>
              <a:rPr lang="ru-RU" sz="2400" dirty="0" smtClean="0">
                <a:latin typeface="Bahnschrift Light Condensed" pitchFamily="34" charset="0"/>
              </a:rPr>
              <a:t>отражающее защитную реакцию при</a:t>
            </a:r>
          </a:p>
          <a:p>
            <a:pPr algn="ctr"/>
            <a:r>
              <a:rPr lang="ru-RU" sz="2400" dirty="0" smtClean="0">
                <a:latin typeface="Bahnschrift Light Condensed" pitchFamily="34" charset="0"/>
              </a:rPr>
              <a:t>переживании реальной или мнимой опасности. </a:t>
            </a:r>
          </a:p>
          <a:p>
            <a:pPr algn="ctr"/>
            <a:r>
              <a:rPr lang="ru-RU" sz="2400" dirty="0" smtClean="0">
                <a:latin typeface="Bahnschrift Light Condensed" pitchFamily="34" charset="0"/>
              </a:rPr>
              <a:t>Его относят к группе так называемых </a:t>
            </a:r>
          </a:p>
          <a:p>
            <a:pPr algn="ctr"/>
            <a:r>
              <a:rPr lang="ru-RU" sz="2400" dirty="0" smtClean="0">
                <a:latin typeface="Bahnschrift Light Condensed" pitchFamily="34" charset="0"/>
              </a:rPr>
              <a:t>отрицательных или негативных эмоций – </a:t>
            </a:r>
          </a:p>
          <a:p>
            <a:pPr algn="ctr"/>
            <a:r>
              <a:rPr lang="ru-RU" sz="2400" dirty="0" smtClean="0">
                <a:latin typeface="Bahnschrift Light Condensed" pitchFamily="34" charset="0"/>
              </a:rPr>
              <a:t>эмоций, которые основываются на </a:t>
            </a:r>
          </a:p>
          <a:p>
            <a:pPr algn="ctr"/>
            <a:r>
              <a:rPr lang="ru-RU" sz="2400" dirty="0" smtClean="0">
                <a:latin typeface="Bahnschrift Light Condensed" pitchFamily="34" charset="0"/>
              </a:rPr>
              <a:t>неприятных переживаниях или </a:t>
            </a:r>
          </a:p>
          <a:p>
            <a:pPr algn="ctr"/>
            <a:r>
              <a:rPr lang="ru-RU" sz="2400" dirty="0" smtClean="0">
                <a:latin typeface="Bahnschrift Light Condensed" pitchFamily="34" charset="0"/>
              </a:rPr>
              <a:t>внешних воздействиях.</a:t>
            </a:r>
          </a:p>
        </p:txBody>
      </p:sp>
    </p:spTree>
    <p:extLst>
      <p:ext uri="{BB962C8B-B14F-4D97-AF65-F5344CB8AC3E}">
        <p14:creationId xmlns:p14="http://schemas.microsoft.com/office/powerpoint/2010/main" val="16544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BC8E9F7-907E-4D93-AE72-7648ECB3358F}"/>
              </a:ext>
            </a:extLst>
          </p:cNvPr>
          <p:cNvSpPr txBox="1"/>
          <p:nvPr/>
        </p:nvSpPr>
        <p:spPr>
          <a:xfrm>
            <a:off x="1954842" y="760183"/>
            <a:ext cx="8178802" cy="76944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400" b="0" dirty="0" smtClean="0">
                <a:latin typeface="Segoe UI Black" pitchFamily="34" charset="0"/>
                <a:ea typeface="Segoe UI Black" pitchFamily="34" charset="0"/>
              </a:rPr>
              <a:t>СТРАХИ:</a:t>
            </a:r>
            <a:endParaRPr lang="ko-KR" altLang="en-US" sz="4400" b="0" dirty="0">
              <a:latin typeface="Segoe UI Black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FB903626-67D6-412F-B26B-98D15540E6BF}"/>
              </a:ext>
            </a:extLst>
          </p:cNvPr>
          <p:cNvSpPr/>
          <p:nvPr/>
        </p:nvSpPr>
        <p:spPr>
          <a:xfrm>
            <a:off x="4586200" y="4645719"/>
            <a:ext cx="30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latin typeface="Bahnschrift SemiBold Condensed" pitchFamily="34" charset="0"/>
              </a:rPr>
              <a:t>СОЦИАЛЬНЫЕ</a:t>
            </a:r>
            <a:endParaRPr lang="en-US" altLang="ko-KR" sz="2400" dirty="0">
              <a:latin typeface="Bahnschrift SemiBold Condensed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6F7751C1-F709-4CC5-A393-0FD55F20A8D9}"/>
              </a:ext>
            </a:extLst>
          </p:cNvPr>
          <p:cNvSpPr/>
          <p:nvPr/>
        </p:nvSpPr>
        <p:spPr>
          <a:xfrm>
            <a:off x="1459024" y="4645718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latin typeface="Bahnschrift SemiBold Condensed" pitchFamily="34" charset="0"/>
              </a:rPr>
              <a:t>ЕСТЕСТВЕННЫЕ ИЛИ ПРИРОДНЫЕ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FAC40F1E-E61A-482C-95A5-70C37D2D2F72}"/>
              </a:ext>
            </a:extLst>
          </p:cNvPr>
          <p:cNvSpPr/>
          <p:nvPr/>
        </p:nvSpPr>
        <p:spPr>
          <a:xfrm>
            <a:off x="7813124" y="4602586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latin typeface="Bahnschrift SemiBold Condensed" pitchFamily="34" charset="0"/>
              </a:rPr>
              <a:t>ВНУТРЕННИЕ ИЛИ ЭКЗИСТЕНЦИАЛЬНЫЕ</a:t>
            </a:r>
            <a:endParaRPr lang="en-US" altLang="ko-KR" sz="2400" dirty="0">
              <a:latin typeface="Bahnschrift SemiBold Condensed" pitchFamily="34" charset="0"/>
            </a:endParaRPr>
          </a:p>
        </p:txBody>
      </p:sp>
      <p:pic>
        <p:nvPicPr>
          <p:cNvPr id="25" name="Picture 24" descr="2683239-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69" y="2409324"/>
            <a:ext cx="1945575" cy="1945575"/>
          </a:xfrm>
          <a:prstGeom prst="rect">
            <a:avLst/>
          </a:prstGeom>
        </p:spPr>
      </p:pic>
      <p:pic>
        <p:nvPicPr>
          <p:cNvPr id="26" name="Picture 25" descr="2683235-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554" y="2331688"/>
            <a:ext cx="2024652" cy="2024652"/>
          </a:xfrm>
          <a:prstGeom prst="rect">
            <a:avLst/>
          </a:prstGeom>
        </p:spPr>
      </p:pic>
      <p:pic>
        <p:nvPicPr>
          <p:cNvPr id="29" name="Picture 28" descr="2683220-2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196" y="2323061"/>
            <a:ext cx="2033279" cy="2033279"/>
          </a:xfrm>
          <a:prstGeom prst="rect">
            <a:avLst/>
          </a:prstGeom>
        </p:spPr>
      </p:pic>
      <p:sp>
        <p:nvSpPr>
          <p:cNvPr id="31" name="직사각형 26">
            <a:extLst>
              <a:ext uri="{FF2B5EF4-FFF2-40B4-BE49-F238E27FC236}">
                <a16:creationId xmlns="" xmlns:a16="http://schemas.microsoft.com/office/drawing/2014/main" id="{6F7751C1-F709-4CC5-A393-0FD55F20A8D9}"/>
              </a:ext>
            </a:extLst>
          </p:cNvPr>
          <p:cNvSpPr/>
          <p:nvPr/>
        </p:nvSpPr>
        <p:spPr>
          <a:xfrm>
            <a:off x="4440887" y="1423359"/>
            <a:ext cx="31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>
                <a:latin typeface="Bahnschrift Light Condensed" pitchFamily="34" charset="0"/>
              </a:rPr>
              <a:t>Классификация по Щербатых Ю.В.</a:t>
            </a:r>
          </a:p>
        </p:txBody>
      </p:sp>
    </p:spTree>
    <p:extLst>
      <p:ext uri="{BB962C8B-B14F-4D97-AF65-F5344CB8AC3E}">
        <p14:creationId xmlns:p14="http://schemas.microsoft.com/office/powerpoint/2010/main" val="29621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AB00CFA-2F31-462E-8ED4-D40D9EBCCCC4}"/>
              </a:ext>
            </a:extLst>
          </p:cNvPr>
          <p:cNvSpPr txBox="1"/>
          <p:nvPr/>
        </p:nvSpPr>
        <p:spPr>
          <a:xfrm>
            <a:off x="1217474" y="1114334"/>
            <a:ext cx="991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ko-KR" sz="2400" dirty="0" smtClean="0">
                <a:solidFill>
                  <a:schemeClr val="tx1"/>
                </a:solidFill>
                <a:latin typeface="Bahnschrift SemiBold Condensed" pitchFamily="34" charset="0"/>
              </a:rPr>
              <a:t>ЦЕЛЬ ИССЛЕДОВАНИЯ</a:t>
            </a:r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: </a:t>
            </a:r>
            <a:r>
              <a:rPr lang="ru-RU" altLang="ko-KR" sz="2400" dirty="0" smtClean="0">
                <a:solidFill>
                  <a:schemeClr val="tx1"/>
                </a:solidFill>
                <a:latin typeface="Bahnschrift Light Condensed" pitchFamily="34" charset="0"/>
              </a:rPr>
              <a:t>выявление и определение преобладающего вида страха (природного или социального) среди студентов Гродненского государственного медицинского университета.</a:t>
            </a:r>
            <a:endParaRPr lang="ko-KR" altLang="en-US" sz="2400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1191595" y="4448449"/>
            <a:ext cx="6356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ko-KR" sz="2400" dirty="0" smtClean="0">
                <a:solidFill>
                  <a:schemeClr val="tx1"/>
                </a:solidFill>
                <a:latin typeface="Bahnschrift SemiBold Condensed" pitchFamily="34" charset="0"/>
              </a:rPr>
              <a:t>ПРЕДМЕТ ИССЛЕДОВАНИЯ</a:t>
            </a:r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: </a:t>
            </a:r>
            <a:r>
              <a:rPr lang="ru-RU" altLang="ko-KR" sz="2400" dirty="0" smtClean="0">
                <a:solidFill>
                  <a:schemeClr val="tx1"/>
                </a:solidFill>
                <a:latin typeface="Bahnschrift Light Condensed" pitchFamily="34" charset="0"/>
              </a:rPr>
              <a:t>чувство страха.</a:t>
            </a:r>
          </a:p>
          <a:p>
            <a:pPr algn="l"/>
            <a:r>
              <a:rPr lang="ru-RU" altLang="ko-KR" sz="2400" dirty="0" smtClean="0">
                <a:solidFill>
                  <a:schemeClr val="tx1"/>
                </a:solidFill>
                <a:latin typeface="Bahnschrift SemiBold Condensed" pitchFamily="34" charset="0"/>
              </a:rPr>
              <a:t>МЕТОД ИССЛЕДОВАНИЯ</a:t>
            </a:r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: </a:t>
            </a:r>
            <a:r>
              <a:rPr lang="ru-RU" altLang="ko-KR" sz="2400" dirty="0" smtClean="0">
                <a:solidFill>
                  <a:schemeClr val="tx1"/>
                </a:solidFill>
                <a:latin typeface="Bahnschrift Light Condensed" pitchFamily="34" charset="0"/>
              </a:rPr>
              <a:t>анкетирование.</a:t>
            </a:r>
          </a:p>
          <a:p>
            <a:pPr algn="l"/>
            <a:r>
              <a:rPr lang="ru-RU" altLang="ko-KR" sz="2400" dirty="0" smtClean="0">
                <a:solidFill>
                  <a:schemeClr val="tx1"/>
                </a:solidFill>
                <a:latin typeface="Bahnschrift SemiBold Condensed" pitchFamily="34" charset="0"/>
              </a:rPr>
              <a:t>ГРУППА ИСПЫТУЕМЫХ</a:t>
            </a:r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: </a:t>
            </a:r>
            <a:r>
              <a:rPr lang="ru-RU" altLang="ko-KR" sz="2400" dirty="0" smtClean="0">
                <a:solidFill>
                  <a:schemeClr val="tx1"/>
                </a:solidFill>
                <a:latin typeface="Bahnschrift Light Condensed" pitchFamily="34" charset="0"/>
              </a:rPr>
              <a:t>156 человек с 1 по 6 курсы МПФ, ЛФ, ПФ и МДФ.</a:t>
            </a:r>
            <a:endParaRPr lang="ko-KR" altLang="en-US" sz="2400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2121B3EE-C4FC-43E4-9DC0-860280BE030D}"/>
              </a:ext>
            </a:extLst>
          </p:cNvPr>
          <p:cNvCxnSpPr>
            <a:cxnSpLocks/>
          </p:cNvCxnSpPr>
          <p:nvPr/>
        </p:nvCxnSpPr>
        <p:spPr>
          <a:xfrm>
            <a:off x="0" y="322686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="" xmlns:a16="http://schemas.microsoft.com/office/drawing/2014/main" id="{BB9C8783-DB03-40BC-8052-222426BE57A2}"/>
              </a:ext>
            </a:extLst>
          </p:cNvPr>
          <p:cNvCxnSpPr>
            <a:cxnSpLocks/>
          </p:cNvCxnSpPr>
          <p:nvPr/>
        </p:nvCxnSpPr>
        <p:spPr>
          <a:xfrm>
            <a:off x="0" y="363326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52611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94" y="4019909"/>
            <a:ext cx="2035835" cy="20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FE2534-D492-4487-B219-76CB3045F912}"/>
              </a:ext>
            </a:extLst>
          </p:cNvPr>
          <p:cNvSpPr txBox="1"/>
          <p:nvPr/>
        </p:nvSpPr>
        <p:spPr>
          <a:xfrm>
            <a:off x="3518050" y="2519918"/>
            <a:ext cx="5384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latin typeface="Bahnschrift Condensed" pitchFamily="34" charset="0"/>
                <a:cs typeface="Arial" panose="020B0604020202020204" pitchFamily="34" charset="0"/>
              </a:rPr>
              <a:t>В АНКЕТЕ, КОТОРУЮ МЫ ПРЕДЛАГАЛИ ПРОЙТИ ИСПЫТУЕМЫМ, БЫЛО 10 ВОПРОСОВ (ПО 5 НА КАЖДЫЙ ИЗ ВИДОВ СТРАХА), ПОЭТОМУ ДАЛЕЕ БУДЕТ ПРЕДСТАВЛЕНЫ ДИАГРАММЫ ПО КАЖДОМУ ИЗ ВОПРОСОВ.</a:t>
            </a:r>
            <a:endParaRPr lang="ko-KR" altLang="en-US" sz="2400" dirty="0">
              <a:latin typeface="Bahnschrift Condensed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ECFA1A0-0287-4C70-84B9-0CCE43837010}"/>
              </a:ext>
            </a:extLst>
          </p:cNvPr>
          <p:cNvSpPr/>
          <p:nvPr/>
        </p:nvSpPr>
        <p:spPr>
          <a:xfrm>
            <a:off x="2844800" y="1916502"/>
            <a:ext cx="6502400" cy="33528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FCF8F7"/>
              </a:solidFill>
              <a:latin typeface="+mj-lt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="" xmlns:a16="http://schemas.microsoft.com/office/drawing/2014/main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6577" y="-2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5ABB473A-B137-4FD0-8CCB-05EBE0617433}"/>
              </a:ext>
            </a:extLst>
          </p:cNvPr>
          <p:cNvCxnSpPr>
            <a:cxnSpLocks/>
          </p:cNvCxnSpPr>
          <p:nvPr/>
        </p:nvCxnSpPr>
        <p:spPr>
          <a:xfrm>
            <a:off x="11395422" y="-2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FE2534-D492-4487-B219-76CB3045F912}"/>
              </a:ext>
            </a:extLst>
          </p:cNvPr>
          <p:cNvSpPr txBox="1"/>
          <p:nvPr/>
        </p:nvSpPr>
        <p:spPr>
          <a:xfrm>
            <a:off x="1295401" y="445106"/>
            <a:ext cx="957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dirty="0" smtClean="0">
                <a:latin typeface="Segoe UI Black" pitchFamily="34" charset="0"/>
                <a:ea typeface="Segoe UI Black" pitchFamily="34" charset="0"/>
                <a:cs typeface="Arial" panose="020B0604020202020204" pitchFamily="34" charset="0"/>
              </a:rPr>
              <a:t>ОСНОВНАЯ ЧАСТЬ ИССЛЕДОВАНИЯ</a:t>
            </a:r>
            <a:endParaRPr lang="ko-KR" altLang="en-US" sz="3600" dirty="0">
              <a:latin typeface="Segoe UI Black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pngwing.com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63550" y="5229046"/>
            <a:ext cx="1784230" cy="17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430865"/>
            <a:ext cx="1659467" cy="1659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В 29,5% СЛУЧАЕВ УМЕРЕННО БОЯТСЯ ПУБЛИЧНОГО ВЫСТУПЛЕНИЯ.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0" y="624122"/>
            <a:ext cx="6541680" cy="5598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1879600"/>
            <a:ext cx="1159932" cy="1159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В 21,2% СЛУЧАЕВ СИЛЬНО </a:t>
            </a:r>
          </a:p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БОЯТСЯ ВЫСОТЫ.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4" y="1143000"/>
            <a:ext cx="6612082" cy="4919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267" y="1778000"/>
            <a:ext cx="1312332" cy="1312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В 29,5% СЛУЧАЕВ ВООБЩЕ НЕ БОЯТСЯ ПАУКОВ.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03" y="1007533"/>
            <a:ext cx="6722354" cy="5071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erence-icon-png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99" y="1735665"/>
            <a:ext cx="1363133" cy="1363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DDFA24-A8E7-4330-852E-1DE4A5067ADF}"/>
              </a:ext>
            </a:extLst>
          </p:cNvPr>
          <p:cNvSpPr txBox="1"/>
          <p:nvPr/>
        </p:nvSpPr>
        <p:spPr>
          <a:xfrm>
            <a:off x="8278195" y="3364717"/>
            <a:ext cx="362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400" dirty="0" smtClean="0">
                <a:solidFill>
                  <a:schemeClr val="tx1"/>
                </a:solidFill>
                <a:latin typeface="Bahnschrift Condensed" pitchFamily="34" charset="0"/>
              </a:rPr>
              <a:t>БОЛЬШИНСТВО ИСПЫТУЕМЫХ В 38,5% СЛУЧАЕВ ВООБЩЕ НЕ БОЯТСЯ ТАРАКАНОВ.</a:t>
            </a:r>
            <a:endParaRPr lang="ko-KR" altLang="en-US" sz="24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10" name="직선 연결선 12">
            <a:extLst>
              <a:ext uri="{FF2B5EF4-FFF2-40B4-BE49-F238E27FC236}">
                <a16:creationId xmlns:a16="http://schemas.microsoft.com/office/drawing/2014/main" xmlns="" id="{145A46F6-1DD3-4FB2-9C76-A1467D49E0D8}"/>
              </a:ext>
            </a:extLst>
          </p:cNvPr>
          <p:cNvCxnSpPr>
            <a:cxnSpLocks/>
          </p:cNvCxnSpPr>
          <p:nvPr/>
        </p:nvCxnSpPr>
        <p:spPr>
          <a:xfrm>
            <a:off x="7959377" y="-1"/>
            <a:ext cx="1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20" y="998083"/>
            <a:ext cx="6541680" cy="485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ata - Montserrat Light">
      <a:majorFont>
        <a:latin typeface="Prata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826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EBDFD5"/>
            </a:solidFill>
            <a:latin typeface="+mj-lt"/>
          </a:defRPr>
        </a:defPPr>
      </a:lstStyle>
    </a:spDef>
    <a:lnDef>
      <a:spPr>
        <a:ln>
          <a:solidFill>
            <a:srgbClr val="B86C4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321</Words>
  <Application>Microsoft Office PowerPoint</Application>
  <PresentationFormat>Широкоэкранный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Bahnschrift Condensed</vt:lpstr>
      <vt:lpstr>Bahnschrift SemiBold Condensed</vt:lpstr>
      <vt:lpstr>Segoe UI Black</vt:lpstr>
      <vt:lpstr>맑은 고딕</vt:lpstr>
      <vt:lpstr>Montserrat Light</vt:lpstr>
      <vt:lpstr>Prata</vt:lpstr>
      <vt:lpstr>Bahnschrift Light Condensed</vt:lpstr>
      <vt:lpstr>Arial Unicode MS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work</cp:lastModifiedBy>
  <cp:revision>197</cp:revision>
  <dcterms:created xsi:type="dcterms:W3CDTF">2019-04-06T05:20:47Z</dcterms:created>
  <dcterms:modified xsi:type="dcterms:W3CDTF">2022-12-23T05:41:13Z</dcterms:modified>
</cp:coreProperties>
</file>