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5" r:id="rId12"/>
    <p:sldId id="266" r:id="rId13"/>
    <p:sldId id="267" r:id="rId14"/>
    <p:sldId id="268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0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&#1052;&#1086;&#1080;%20&#1076;&#1086;&#1082;&#1091;&#1084;&#1077;&#1085;&#1090;&#1099;\Downloads\Kniga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&#1052;&#1086;&#1080;%20&#1076;&#1086;&#1082;&#1091;&#1084;&#1077;&#1085;&#1090;&#1099;\Downloads\Kniga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&#1052;&#1086;&#1080;%20&#1076;&#1086;&#1082;&#1091;&#1084;&#1077;&#1085;&#1090;&#1099;\Downloads\Kniga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&#1052;&#1086;&#1080;%20&#1076;&#1086;&#1082;&#1091;&#1084;&#1077;&#1085;&#1090;&#1099;\Downloads\Kniga4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&#1052;&#1086;&#1080;%20&#1076;&#1086;&#1082;&#1091;&#1084;&#1077;&#1085;&#1090;&#1099;\Downloads\Kniga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title>
      <c:layout/>
      <c:txPr>
        <a:bodyPr/>
        <a:lstStyle/>
        <a:p>
          <a:pPr>
            <a:defRPr sz="2800"/>
          </a:pPr>
          <a:endParaRPr lang="ru-RU"/>
        </a:p>
      </c:txPr>
    </c:title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Лист1!$A$2</c:f>
              <c:strCache>
                <c:ptCount val="1"/>
                <c:pt idx="0">
                  <c:v>Количество респондентов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800"/>
                      <a:t>14</a:t>
                    </a:r>
                    <a:r>
                      <a:rPr lang="ru-RU" sz="2800"/>
                      <a:t>; 31%</a:t>
                    </a:r>
                    <a:endParaRPr lang="en-US" sz="2800"/>
                  </a:p>
                </c:rich>
              </c:tx>
              <c:dLblPos val="ctr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800"/>
                      <a:t>31</a:t>
                    </a:r>
                    <a:r>
                      <a:rPr lang="ru-RU" sz="2800"/>
                      <a:t>;</a:t>
                    </a:r>
                    <a:r>
                      <a:rPr lang="ru-RU" sz="2800" baseline="0"/>
                      <a:t> 69%</a:t>
                    </a:r>
                    <a:endParaRPr lang="en-US" sz="2800"/>
                  </a:p>
                </c:rich>
              </c:tx>
              <c:dLblPos val="ctr"/>
              <c:showVal val="1"/>
            </c:dLbl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dLblPos val="ctr"/>
            <c:showVal val="1"/>
            <c:showLeaderLines val="1"/>
          </c:dLbls>
          <c:cat>
            <c:strRef>
              <c:f>Лист1!$B$1:$C$1</c:f>
              <c:strCache>
                <c:ptCount val="2"/>
                <c:pt idx="0">
                  <c:v>Мужской</c:v>
                </c:pt>
                <c:pt idx="1">
                  <c:v>Женский</c:v>
                </c:pt>
              </c:strCache>
            </c:strRef>
          </c:cat>
          <c:val>
            <c:numRef>
              <c:f>Лист1!$B$2:$C$2</c:f>
              <c:numCache>
                <c:formatCode>General</c:formatCode>
                <c:ptCount val="2"/>
                <c:pt idx="0">
                  <c:v>14</c:v>
                </c:pt>
                <c:pt idx="1">
                  <c:v>31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Что вас больше всего</a:t>
            </a:r>
            <a:r>
              <a:rPr lang="ru-RU" baseline="0" dirty="0"/>
              <a:t> привлекло в данном ролике? </a:t>
            </a:r>
            <a:endParaRPr lang="ru-RU" dirty="0"/>
          </a:p>
        </c:rich>
      </c:tx>
      <c:layout>
        <c:manualLayout>
          <c:xMode val="edge"/>
          <c:yMode val="edge"/>
          <c:x val="0.15688888888888891"/>
          <c:y val="5.555555555555549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Юноши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А) приглашенная звезда</c:v>
                </c:pt>
                <c:pt idx="1">
                  <c:v>Б) интерьер самолета</c:v>
                </c:pt>
                <c:pt idx="2">
                  <c:v>В) сюжет</c:v>
                </c:pt>
                <c:pt idx="3">
                  <c:v>Г) качество съемки</c:v>
                </c:pt>
                <c:pt idx="4">
                  <c:v>Д) ничего не привлекло</c:v>
                </c:pt>
                <c:pt idx="5">
                  <c:v>Е) свой вариант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35</c:v>
                </c:pt>
                <c:pt idx="1">
                  <c:v>35</c:v>
                </c:pt>
                <c:pt idx="2">
                  <c:v>21</c:v>
                </c:pt>
                <c:pt idx="3">
                  <c:v>28</c:v>
                </c:pt>
                <c:pt idx="4">
                  <c:v>7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Девушки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А) приглашенная звезда</c:v>
                </c:pt>
                <c:pt idx="1">
                  <c:v>Б) интерьер самолета</c:v>
                </c:pt>
                <c:pt idx="2">
                  <c:v>В) сюжет</c:v>
                </c:pt>
                <c:pt idx="3">
                  <c:v>Г) качество съемки</c:v>
                </c:pt>
                <c:pt idx="4">
                  <c:v>Д) ничего не привлекло</c:v>
                </c:pt>
                <c:pt idx="5">
                  <c:v>Е) свой вариант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77</c:v>
                </c:pt>
                <c:pt idx="1">
                  <c:v>42</c:v>
                </c:pt>
                <c:pt idx="2">
                  <c:v>9</c:v>
                </c:pt>
                <c:pt idx="3">
                  <c:v>16</c:v>
                </c:pt>
                <c:pt idx="4">
                  <c:v>3</c:v>
                </c:pt>
                <c:pt idx="5">
                  <c:v>3</c:v>
                </c:pt>
              </c:numCache>
            </c:numRef>
          </c:val>
        </c:ser>
        <c:shape val="box"/>
        <c:axId val="43488384"/>
        <c:axId val="43489920"/>
        <c:axId val="0"/>
      </c:bar3DChart>
      <c:catAx>
        <c:axId val="43488384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43489920"/>
        <c:crosses val="autoZero"/>
        <c:auto val="1"/>
        <c:lblAlgn val="ctr"/>
        <c:lblOffset val="100"/>
      </c:catAx>
      <c:valAx>
        <c:axId val="4348992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4348838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spPr>
    <a:solidFill>
      <a:schemeClr val="bg2">
        <a:lumMod val="90000"/>
      </a:schemeClr>
    </a:solidFill>
    <a:ln>
      <a:solidFill>
        <a:schemeClr val="tx1"/>
      </a:solidFill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5"/>
  <c:chart>
    <c:title>
      <c:tx>
        <c:rich>
          <a:bodyPr/>
          <a:lstStyle/>
          <a:p>
            <a:pPr>
              <a:defRPr/>
            </a:pPr>
            <a:r>
              <a:rPr lang="ru-RU" dirty="0"/>
              <a:t>Какой цвет одежды был у звезды? </a:t>
            </a:r>
          </a:p>
        </c:rich>
      </c:tx>
      <c:layout/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Юноши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accent2">
                  <a:lumMod val="75000"/>
                </a:schemeClr>
              </a:solidFill>
            </a:ln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А) синий</c:v>
                </c:pt>
                <c:pt idx="1">
                  <c:v>Б) бежевый</c:v>
                </c:pt>
                <c:pt idx="2">
                  <c:v>В) черный</c:v>
                </c:pt>
                <c:pt idx="3">
                  <c:v>Г) красный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</c:v>
                </c:pt>
                <c:pt idx="1">
                  <c:v>85</c:v>
                </c:pt>
                <c:pt idx="2">
                  <c:v>14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Девушки</c:v>
                </c:pt>
              </c:strCache>
            </c:strRef>
          </c:tx>
          <c:spPr>
            <a:solidFill>
              <a:srgbClr val="00206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А) синий</c:v>
                </c:pt>
                <c:pt idx="1">
                  <c:v>Б) бежевый</c:v>
                </c:pt>
                <c:pt idx="2">
                  <c:v>В) черный</c:v>
                </c:pt>
                <c:pt idx="3">
                  <c:v>Г) красный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22</c:v>
                </c:pt>
                <c:pt idx="1">
                  <c:v>93</c:v>
                </c:pt>
                <c:pt idx="2">
                  <c:v>6</c:v>
                </c:pt>
                <c:pt idx="3">
                  <c:v>0</c:v>
                </c:pt>
              </c:numCache>
            </c:numRef>
          </c:val>
        </c:ser>
        <c:dLbls>
          <c:showVal val="1"/>
        </c:dLbls>
        <c:shape val="box"/>
        <c:axId val="44595072"/>
        <c:axId val="44596608"/>
        <c:axId val="0"/>
      </c:bar3DChart>
      <c:catAx>
        <c:axId val="44595072"/>
        <c:scaling>
          <c:orientation val="minMax"/>
        </c:scaling>
        <c:axPos val="l"/>
        <c:numFmt formatCode="General" sourceLinked="0"/>
        <c:maj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44596608"/>
        <c:crosses val="autoZero"/>
        <c:auto val="1"/>
        <c:lblAlgn val="ctr"/>
        <c:lblOffset val="100"/>
      </c:catAx>
      <c:valAx>
        <c:axId val="44596608"/>
        <c:scaling>
          <c:orientation val="minMax"/>
        </c:scaling>
        <c:axPos val="b"/>
        <c:minorGridlines/>
        <c:numFmt formatCode="General" sourceLinked="1"/>
        <c:majorTickMark val="none"/>
        <c:tickLblPos val="nextTo"/>
        <c:crossAx val="4459507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"/>
  <c:chart>
    <c:title>
      <c:tx>
        <c:rich>
          <a:bodyPr/>
          <a:lstStyle/>
          <a:p>
            <a:pPr>
              <a:defRPr/>
            </a:pPr>
            <a:r>
              <a:rPr lang="ru-RU" dirty="0"/>
              <a:t>Воспользовались ли бы вы услугами данной авиакомпании после просмотра этого ролика? 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А) Да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Лист1!$B$1:$C$1</c:f>
              <c:strCache>
                <c:ptCount val="2"/>
                <c:pt idx="0">
                  <c:v>Юноши</c:v>
                </c:pt>
                <c:pt idx="1">
                  <c:v>Девушки</c:v>
                </c:pt>
              </c:strCache>
            </c:strRef>
          </c:cat>
          <c:val>
            <c:numRef>
              <c:f>Лист1!$B$2:$C$2</c:f>
              <c:numCache>
                <c:formatCode>General</c:formatCode>
                <c:ptCount val="2"/>
                <c:pt idx="0">
                  <c:v>64</c:v>
                </c:pt>
                <c:pt idx="1">
                  <c:v>74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Б) Нет</c:v>
                </c:pt>
              </c:strCache>
            </c:strRef>
          </c:tx>
          <c:spPr>
            <a:solidFill>
              <a:schemeClr val="tx2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Лист1!$B$1:$C$1</c:f>
              <c:strCache>
                <c:ptCount val="2"/>
                <c:pt idx="0">
                  <c:v>Юноши</c:v>
                </c:pt>
                <c:pt idx="1">
                  <c:v>Девушки</c:v>
                </c:pt>
              </c:strCache>
            </c:strRef>
          </c:cat>
          <c:val>
            <c:numRef>
              <c:f>Лист1!$B$3:$C$3</c:f>
              <c:numCache>
                <c:formatCode>General</c:formatCode>
                <c:ptCount val="2"/>
                <c:pt idx="0">
                  <c:v>36</c:v>
                </c:pt>
                <c:pt idx="1">
                  <c:v>26</c:v>
                </c:pt>
              </c:numCache>
            </c:numRef>
          </c:val>
        </c:ser>
        <c:dLbls>
          <c:showVal val="1"/>
        </c:dLbls>
        <c:shape val="cone"/>
        <c:axId val="44635648"/>
        <c:axId val="44637184"/>
        <c:axId val="0"/>
      </c:bar3DChart>
      <c:catAx>
        <c:axId val="44635648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44637184"/>
        <c:crosses val="autoZero"/>
        <c:auto val="1"/>
        <c:lblAlgn val="ctr"/>
        <c:lblOffset val="100"/>
      </c:catAx>
      <c:valAx>
        <c:axId val="44637184"/>
        <c:scaling>
          <c:orientation val="minMax"/>
        </c:scaling>
        <c:delete val="1"/>
        <c:axPos val="l"/>
        <c:numFmt formatCode="General" sourceLinked="1"/>
        <c:tickLblPos val="none"/>
        <c:crossAx val="4463564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7"/>
  <c:chart>
    <c:title>
      <c:tx>
        <c:rich>
          <a:bodyPr/>
          <a:lstStyle/>
          <a:p>
            <a:pPr>
              <a:defRPr/>
            </a:pPr>
            <a:r>
              <a:rPr lang="ru-RU"/>
              <a:t>Почему вы воспользовались бы услугами данной авиакомпании?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Юноши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а) Потому что ее услугами пользуется звезда</c:v>
                </c:pt>
                <c:pt idx="1">
                  <c:v>б) Потому что я знаю (пользовался) эту авиакомпанию</c:v>
                </c:pt>
                <c:pt idx="2">
                  <c:v>в) Меня впечатлил этот рекламный ролик</c:v>
                </c:pt>
                <c:pt idx="3">
                  <c:v>г) Не воспользуюс данной авиакомпанией</c:v>
                </c:pt>
                <c:pt idx="4">
                  <c:v>д) Свой вариант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14</c:v>
                </c:pt>
                <c:pt idx="2">
                  <c:v>35</c:v>
                </c:pt>
                <c:pt idx="3">
                  <c:v>0</c:v>
                </c:pt>
                <c:pt idx="4">
                  <c:v>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Девушки</c:v>
                </c:pt>
              </c:strCache>
            </c:strRef>
          </c:tx>
          <c:spPr>
            <a:solidFill>
              <a:srgbClr val="7030A0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а) Потому что ее услугами пользуется звезда</c:v>
                </c:pt>
                <c:pt idx="1">
                  <c:v>б) Потому что я знаю (пользовался) эту авиакомпанию</c:v>
                </c:pt>
                <c:pt idx="2">
                  <c:v>в) Меня впечатлил этот рекламный ролик</c:v>
                </c:pt>
                <c:pt idx="3">
                  <c:v>г) Не воспользуюс данной авиакомпанией</c:v>
                </c:pt>
                <c:pt idx="4">
                  <c:v>д) Свой вариант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</c:v>
                </c:pt>
                <c:pt idx="1">
                  <c:v>6</c:v>
                </c:pt>
                <c:pt idx="2">
                  <c:v>61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Val val="1"/>
        </c:dLbls>
        <c:shape val="cylinder"/>
        <c:axId val="44672128"/>
        <c:axId val="44673664"/>
        <c:axId val="0"/>
      </c:bar3DChart>
      <c:catAx>
        <c:axId val="44672128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44673664"/>
        <c:crosses val="autoZero"/>
        <c:auto val="1"/>
        <c:lblAlgn val="ctr"/>
        <c:lblOffset val="100"/>
      </c:catAx>
      <c:valAx>
        <c:axId val="4467366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4467212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A75DB35-47A4-4359-9E52-F73C2E8A10BE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834E712-20EA-45A9-AA80-0B43C2DF3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5DB35-47A4-4359-9E52-F73C2E8A10BE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E712-20EA-45A9-AA80-0B43C2DF3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5DB35-47A4-4359-9E52-F73C2E8A10BE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E712-20EA-45A9-AA80-0B43C2DF3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A75DB35-47A4-4359-9E52-F73C2E8A10BE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E712-20EA-45A9-AA80-0B43C2DF3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A75DB35-47A4-4359-9E52-F73C2E8A10BE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834E712-20EA-45A9-AA80-0B43C2DF323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A75DB35-47A4-4359-9E52-F73C2E8A10BE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834E712-20EA-45A9-AA80-0B43C2DF3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A75DB35-47A4-4359-9E52-F73C2E8A10BE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834E712-20EA-45A9-AA80-0B43C2DF3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5DB35-47A4-4359-9E52-F73C2E8A10BE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E712-20EA-45A9-AA80-0B43C2DF3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A75DB35-47A4-4359-9E52-F73C2E8A10BE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834E712-20EA-45A9-AA80-0B43C2DF3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A75DB35-47A4-4359-9E52-F73C2E8A10BE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834E712-20EA-45A9-AA80-0B43C2DF3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A75DB35-47A4-4359-9E52-F73C2E8A10BE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834E712-20EA-45A9-AA80-0B43C2DF3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A75DB35-47A4-4359-9E52-F73C2E8A10BE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834E712-20EA-45A9-AA80-0B43C2DF3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3000372"/>
            <a:ext cx="8062912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Эксперимент по социальной психологии: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/>
              <a:t>Гендерные</a:t>
            </a:r>
            <a:r>
              <a:rPr lang="ru-RU" dirty="0" smtClean="0"/>
              <a:t> различия восприятия рекламы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14290"/>
            <a:ext cx="8062912" cy="142876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latin typeface="Times New Roman"/>
                <a:ea typeface="Times New Roman"/>
              </a:rPr>
              <a:t>Министерство здравоохранения Республики Беларусь</a:t>
            </a:r>
            <a:br>
              <a:rPr lang="ru-RU" sz="1800" dirty="0" smtClean="0">
                <a:latin typeface="Times New Roman"/>
                <a:ea typeface="Times New Roman"/>
              </a:rPr>
            </a:br>
            <a:r>
              <a:rPr lang="ru-RU" sz="1800" dirty="0" smtClean="0">
                <a:latin typeface="Times New Roman"/>
                <a:ea typeface="Times New Roman"/>
              </a:rPr>
              <a:t>Учреждение образования</a:t>
            </a:r>
            <a:br>
              <a:rPr lang="ru-RU" sz="1800" dirty="0" smtClean="0">
                <a:latin typeface="Times New Roman"/>
                <a:ea typeface="Times New Roman"/>
              </a:rPr>
            </a:br>
            <a:r>
              <a:rPr lang="ru-RU" sz="1800" dirty="0" smtClean="0">
                <a:latin typeface="Times New Roman"/>
                <a:ea typeface="Times New Roman"/>
              </a:rPr>
              <a:t> «Гродненский государственный медицинский университет»</a:t>
            </a:r>
            <a:br>
              <a:rPr lang="ru-RU" sz="1800" dirty="0" smtClean="0">
                <a:latin typeface="Times New Roman"/>
                <a:ea typeface="Times New Roman"/>
              </a:rPr>
            </a:br>
            <a:r>
              <a:rPr lang="ru-RU" sz="1800" dirty="0" smtClean="0">
                <a:latin typeface="Times New Roman"/>
                <a:ea typeface="Times New Roman"/>
              </a:rPr>
              <a:t>Кафедра психологии и педагогики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535782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57554" y="4786322"/>
            <a:ext cx="4572000" cy="20867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Выполнили студенты 3 курса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группы </a:t>
            </a:r>
          </a:p>
          <a:p>
            <a:pPr algn="r">
              <a:lnSpc>
                <a:spcPct val="8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Медико-психологического факультета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r"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Ломать В.А.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Д.О.</a:t>
            </a:r>
          </a:p>
          <a:p>
            <a:pPr algn="r">
              <a:lnSpc>
                <a:spcPct val="8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Преподаватель: Воронко Е.В.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Гродно, 2015 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80000"/>
              </a:lnSpc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Рекламный ролик авиакомпании «</a:t>
            </a:r>
            <a:r>
              <a:rPr lang="en-US" dirty="0" smtClean="0"/>
              <a:t>Fly Emirates</a:t>
            </a:r>
            <a:r>
              <a:rPr lang="ru-RU" dirty="0" smtClean="0"/>
              <a:t>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500034" y="142852"/>
            <a:ext cx="8062912" cy="1470025"/>
          </a:xfrm>
        </p:spPr>
        <p:txBody>
          <a:bodyPr/>
          <a:lstStyle/>
          <a:p>
            <a:pPr algn="ctr"/>
            <a:r>
              <a:rPr lang="ru-RU" dirty="0" smtClean="0"/>
              <a:t>Анализ полученных результатов: студенты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914400" y="17145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500034" y="1580224"/>
          <a:ext cx="8429684" cy="5134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одзаголовок 7"/>
          <p:cNvSpPr>
            <a:spLocks noGrp="1"/>
          </p:cNvSpPr>
          <p:nvPr>
            <p:ph type="ctrTitle"/>
          </p:nvPr>
        </p:nvSpPr>
        <p:spPr>
          <a:xfrm>
            <a:off x="428596" y="0"/>
            <a:ext cx="8062913" cy="1470025"/>
          </a:xfrm>
        </p:spPr>
        <p:txBody>
          <a:bodyPr/>
          <a:lstStyle/>
          <a:p>
            <a:pPr algn="ctr"/>
            <a:r>
              <a:rPr lang="ru-RU" dirty="0" smtClean="0"/>
              <a:t>Анализ полученных результатов: студенты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Анализ полученных результатов: студенты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785926"/>
          <a:ext cx="8615394" cy="4975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Анализ полученных результатов: студенты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82774"/>
          <a:ext cx="8472518" cy="4832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Анализ полученных результатов: студенты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82774"/>
          <a:ext cx="8401080" cy="4832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Заключение и 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Девушек привлекала приглашенная звезда</a:t>
            </a:r>
          </a:p>
          <a:p>
            <a:r>
              <a:rPr lang="ru-RU" dirty="0" smtClean="0"/>
              <a:t>Парни в равной степени обращали внимание на актрису и интерьер самолета</a:t>
            </a:r>
          </a:p>
          <a:p>
            <a:r>
              <a:rPr lang="ru-RU" dirty="0" smtClean="0"/>
              <a:t>Девушки запоминают цвета лучше парней</a:t>
            </a:r>
          </a:p>
          <a:p>
            <a:r>
              <a:rPr lang="ru-RU" dirty="0" smtClean="0"/>
              <a:t>Девушке более восприимчивы к рекламе</a:t>
            </a:r>
            <a:endParaRPr lang="ru-RU" dirty="0"/>
          </a:p>
        </p:txBody>
      </p:sp>
      <p:pic>
        <p:nvPicPr>
          <p:cNvPr id="5" name="Содержимое 4" descr="Harakteristika-gendernyih-osobennostey-otnosheniya-k-vlasti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806221"/>
            <a:ext cx="4038600" cy="23583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" name="Содержимое 3" descr="скачанные файлы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28662" y="2000240"/>
            <a:ext cx="7643866" cy="382193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00042"/>
            <a:ext cx="8572560" cy="5643602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Гендерный</a:t>
            </a:r>
            <a:r>
              <a:rPr lang="ru-RU" dirty="0" smtClean="0"/>
              <a:t> подход в рекламе ставит во главу угла </a:t>
            </a:r>
            <a:r>
              <a:rPr lang="ru-RU" sz="3800" dirty="0" smtClean="0"/>
              <a:t>эмоциональный комфорт</a:t>
            </a:r>
            <a:r>
              <a:rPr lang="ru-RU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2600" dirty="0" smtClean="0"/>
              <a:t>Эмоциональный комфорт для </a:t>
            </a:r>
            <a:r>
              <a:rPr lang="ru-RU" sz="2600" dirty="0" smtClean="0"/>
              <a:t>мужчин – это радость</a:t>
            </a:r>
            <a:r>
              <a:rPr lang="ru-RU" sz="2600" dirty="0" smtClean="0"/>
              <a:t>, </a:t>
            </a:r>
            <a:r>
              <a:rPr lang="ru-RU" sz="2600" dirty="0" smtClean="0"/>
              <a:t>красота, сила, </a:t>
            </a:r>
            <a:r>
              <a:rPr lang="ru-RU" sz="2600" dirty="0" smtClean="0"/>
              <a:t>надежность, </a:t>
            </a:r>
            <a:r>
              <a:rPr lang="ru-RU" sz="2600" dirty="0" smtClean="0"/>
              <a:t>польза.</a:t>
            </a:r>
          </a:p>
          <a:p>
            <a:pPr>
              <a:buNone/>
            </a:pPr>
            <a:r>
              <a:rPr lang="ru-RU" sz="2600" dirty="0" smtClean="0"/>
              <a:t>Эмоциональный комфорт для женщин </a:t>
            </a:r>
            <a:r>
              <a:rPr lang="ru-RU" sz="2600" dirty="0" smtClean="0"/>
              <a:t>- это радость, красота, сила, надежность, польза </a:t>
            </a:r>
            <a:r>
              <a:rPr lang="ru-RU" sz="2600" dirty="0" smtClean="0"/>
              <a:t> плюс </a:t>
            </a:r>
            <a:r>
              <a:rPr lang="ru-RU" sz="2600" dirty="0" smtClean="0"/>
              <a:t>доброта </a:t>
            </a:r>
            <a:r>
              <a:rPr lang="ru-RU" sz="2600" dirty="0" smtClean="0"/>
              <a:t>и успокоение. </a:t>
            </a:r>
            <a:endParaRPr lang="ru-RU" sz="2600" dirty="0" smtClean="0"/>
          </a:p>
          <a:p>
            <a:pPr>
              <a:buNone/>
            </a:pPr>
            <a:r>
              <a:rPr lang="ru-RU" dirty="0" smtClean="0"/>
              <a:t>Мужчина реагирует </a:t>
            </a:r>
            <a:r>
              <a:rPr lang="ru-RU" dirty="0" smtClean="0"/>
              <a:t>на зрительные формы, женщина - на динамику сенсорных ощущений.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301038" cy="521494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многих социальных рекламных текстах дифференциация сфер деятельности женщин и мужчин представлена в соответствии с распространенными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гендерными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стереотипами. Социальные рекламные тексты на русском языке, посвященные уплате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налогов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сфере бизнеса, соотносятся с деятельностью мужчин и непосредственно обращены к мужской аудитории: «Заплатил налоги - спи спокойно», а рекламные тексты, посвященные планированию семьи и деторождению, указывают на то, что это сфера деятельности женщин, нередко оценивая ее в категориях морали.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5720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Актуальность темы</a:t>
            </a:r>
          </a:p>
          <a:p>
            <a:pPr>
              <a:buNone/>
            </a:pPr>
            <a:r>
              <a:rPr lang="ru-RU" dirty="0" smtClean="0"/>
              <a:t>В настоящее время </a:t>
            </a:r>
            <a:r>
              <a:rPr lang="ru-RU" dirty="0" err="1" smtClean="0"/>
              <a:t>рекламщики</a:t>
            </a:r>
            <a:r>
              <a:rPr lang="ru-RU" dirty="0" smtClean="0"/>
              <a:t> очень активно используют </a:t>
            </a:r>
            <a:r>
              <a:rPr lang="ru-RU" dirty="0" err="1" smtClean="0"/>
              <a:t>используют</a:t>
            </a:r>
            <a:r>
              <a:rPr lang="ru-RU" dirty="0" smtClean="0"/>
              <a:t> </a:t>
            </a:r>
            <a:r>
              <a:rPr lang="ru-RU" dirty="0" smtClean="0"/>
              <a:t>знания в различиях восприятия рекламы мужчинами и женщинами для лучшей продажи </a:t>
            </a:r>
            <a:r>
              <a:rPr lang="ru-RU" dirty="0" smtClean="0"/>
              <a:t>продукции. Реклама некоторых продуктов имеет своей целью заинтересовать женщин (косметические средства, продукты для дома), а </a:t>
            </a:r>
            <a:r>
              <a:rPr lang="ru-RU" dirty="0" smtClean="0"/>
              <a:t>реклама других продуктов ориентирована на мужчин (автомобили, техника).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 </a:t>
            </a:r>
            <a:r>
              <a:rPr lang="ru-RU" b="1" dirty="0" smtClean="0"/>
              <a:t>эксперимента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Изучить </a:t>
            </a:r>
            <a:r>
              <a:rPr lang="ru-RU" dirty="0" err="1" smtClean="0"/>
              <a:t>гендерные</a:t>
            </a:r>
            <a:r>
              <a:rPr lang="ru-RU" dirty="0" smtClean="0"/>
              <a:t> различия восприятия </a:t>
            </a:r>
            <a:r>
              <a:rPr lang="ru-RU" dirty="0" smtClean="0"/>
              <a:t>рекламы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Предмет эксперимента: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Гендерные</a:t>
            </a:r>
            <a:r>
              <a:rPr lang="ru-RU" dirty="0" smtClean="0"/>
              <a:t> различия в восприятии рекламы.</a:t>
            </a:r>
            <a:endParaRPr lang="ru-RU" dirty="0"/>
          </a:p>
        </p:txBody>
      </p:sp>
      <p:pic>
        <p:nvPicPr>
          <p:cNvPr id="5121" name="Picture 1" descr="C:\Documents and Settings\Admin\Мои документы\Мои видеозаписи\gender-trainin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3000372"/>
            <a:ext cx="6810396" cy="37031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00306"/>
            <a:ext cx="8801072" cy="1399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</a:t>
            </a:r>
            <a:r>
              <a:rPr lang="ru-RU" dirty="0" smtClean="0"/>
              <a:t>Группа испытуемых: 45 студентов </a:t>
            </a:r>
            <a:r>
              <a:rPr lang="ru-RU" dirty="0" smtClean="0"/>
              <a:t>3 курса медико-психологического факультета </a:t>
            </a:r>
            <a:r>
              <a:rPr lang="ru-RU" dirty="0" smtClean="0"/>
              <a:t>ГрГМУ (14 </a:t>
            </a:r>
            <a:r>
              <a:rPr lang="ru-RU" dirty="0" smtClean="0"/>
              <a:t>парней и </a:t>
            </a:r>
            <a:r>
              <a:rPr lang="ru-RU" dirty="0" smtClean="0"/>
              <a:t>31 девушка).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 эксперимента: анкетирование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Метод анкетирования </a:t>
            </a:r>
            <a:r>
              <a:rPr lang="ru-RU" dirty="0" smtClean="0"/>
              <a:t>- </a:t>
            </a:r>
            <a:r>
              <a:rPr lang="ru-RU" dirty="0" smtClean="0"/>
              <a:t>психологический </a:t>
            </a:r>
            <a:r>
              <a:rPr lang="ru-RU" dirty="0" err="1" smtClean="0"/>
              <a:t>вербально-коммуникативный</a:t>
            </a:r>
            <a:r>
              <a:rPr lang="ru-RU" dirty="0" smtClean="0"/>
              <a:t> метод, в котором в качестве средства для сбора сведений от респондента используется специально оформленный список вопросов — анкета.</a:t>
            </a:r>
          </a:p>
          <a:p>
            <a:endParaRPr lang="ru-RU" dirty="0"/>
          </a:p>
        </p:txBody>
      </p:sp>
      <p:pic>
        <p:nvPicPr>
          <p:cNvPr id="5" name="Содержимое 4" descr="images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00562" y="2857496"/>
            <a:ext cx="4296958" cy="21756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72000"/>
          </a:xfrm>
        </p:spPr>
        <p:txBody>
          <a:bodyPr>
            <a:normAutofit/>
          </a:bodyPr>
          <a:lstStyle/>
          <a:p>
            <a:r>
              <a:rPr lang="ru-RU" dirty="0" smtClean="0"/>
              <a:t>Для исследования </a:t>
            </a:r>
            <a:r>
              <a:rPr lang="ru-RU" dirty="0" err="1" smtClean="0"/>
              <a:t>гендерных</a:t>
            </a:r>
            <a:r>
              <a:rPr lang="ru-RU" dirty="0" smtClean="0"/>
              <a:t> различий, мы показали респондентам рекламный ролик авиакомпании «</a:t>
            </a:r>
            <a:r>
              <a:rPr lang="en-US" dirty="0" smtClean="0"/>
              <a:t>Fly Emirates</a:t>
            </a:r>
            <a:r>
              <a:rPr lang="ru-RU" dirty="0" smtClean="0"/>
              <a:t>».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64</TotalTime>
  <Words>401</Words>
  <Application>Microsoft Office PowerPoint</Application>
  <PresentationFormat>Экран (4:3)</PresentationFormat>
  <Paragraphs>41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Яркая</vt:lpstr>
      <vt:lpstr>Эксперимент по социальной психологии: Гендерные различия восприятия рекламы</vt:lpstr>
      <vt:lpstr>Слайд 2</vt:lpstr>
      <vt:lpstr>Слайд 3</vt:lpstr>
      <vt:lpstr>Слайд 4</vt:lpstr>
      <vt:lpstr>Цель эксперимента:</vt:lpstr>
      <vt:lpstr>Предмет эксперимента:</vt:lpstr>
      <vt:lpstr>      Группа испытуемых: 45 студентов 3 курса медико-психологического факультета ГрГМУ (14 парней и 31 девушка).  </vt:lpstr>
      <vt:lpstr>Метод эксперимента: анкетирование</vt:lpstr>
      <vt:lpstr>Слайд 9</vt:lpstr>
      <vt:lpstr>Рекламный ролик авиакомпании «Fly Emirates».</vt:lpstr>
      <vt:lpstr>Анализ полученных результатов: студенты</vt:lpstr>
      <vt:lpstr>Анализ полученных результатов: студенты</vt:lpstr>
      <vt:lpstr>Анализ полученных результатов: студенты</vt:lpstr>
      <vt:lpstr>Анализ полученных результатов: студенты</vt:lpstr>
      <vt:lpstr>Анализ полученных результатов: студенты</vt:lpstr>
      <vt:lpstr>Заключение и выводы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Эксперимент по социальной психологии: Гендерные различия восприятия рекламы</dc:title>
  <dc:creator>Admin</dc:creator>
  <cp:lastModifiedBy>Admin</cp:lastModifiedBy>
  <cp:revision>8</cp:revision>
  <dcterms:created xsi:type="dcterms:W3CDTF">2015-12-20T15:42:41Z</dcterms:created>
  <dcterms:modified xsi:type="dcterms:W3CDTF">2015-12-24T14:32:50Z</dcterms:modified>
</cp:coreProperties>
</file>