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81" r:id="rId8"/>
    <p:sldId id="282" r:id="rId9"/>
    <p:sldId id="265" r:id="rId10"/>
    <p:sldId id="261" r:id="rId11"/>
    <p:sldId id="262" r:id="rId12"/>
    <p:sldId id="277" r:id="rId13"/>
    <p:sldId id="263" r:id="rId14"/>
    <p:sldId id="266" r:id="rId15"/>
    <p:sldId id="267" r:id="rId16"/>
    <p:sldId id="270" r:id="rId17"/>
    <p:sldId id="269" r:id="rId18"/>
    <p:sldId id="268" r:id="rId19"/>
    <p:sldId id="271" r:id="rId20"/>
    <p:sldId id="272" r:id="rId21"/>
    <p:sldId id="27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6600CC"/>
    <a:srgbClr val="FFFF00"/>
    <a:srgbClr val="FF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62" autoAdjust="0"/>
    <p:restoredTop sz="94660"/>
  </p:normalViewPr>
  <p:slideViewPr>
    <p:cSldViewPr>
      <p:cViewPr>
        <p:scale>
          <a:sx n="60" d="100"/>
          <a:sy n="60" d="100"/>
        </p:scale>
        <p:origin x="-6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2" Type="http://schemas.microsoft.com/office/2006/relationships/legacyDiagramText" Target="legacyDiagramText5.bin"/><Relationship Id="rId1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2" Type="http://schemas.microsoft.com/office/2006/relationships/legacyDiagramText" Target="legacyDiagramText7.bin"/><Relationship Id="rId1" Type="http://schemas.microsoft.com/office/2006/relationships/legacyDiagramText" Target="legacyDiagramText6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5.bin"/><Relationship Id="rId2" Type="http://schemas.microsoft.com/office/2006/relationships/legacyDiagramText" Target="legacyDiagramText14.bin"/><Relationship Id="rId1" Type="http://schemas.microsoft.com/office/2006/relationships/legacyDiagramText" Target="legacyDiagramText13.bin"/><Relationship Id="rId4" Type="http://schemas.microsoft.com/office/2006/relationships/legacyDiagramText" Target="legacyDiagramText16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9.bin"/><Relationship Id="rId2" Type="http://schemas.microsoft.com/office/2006/relationships/legacyDiagramText" Target="legacyDiagramText18.bin"/><Relationship Id="rId1" Type="http://schemas.microsoft.com/office/2006/relationships/legacyDiagramText" Target="legacyDiagramText17.bin"/><Relationship Id="rId4" Type="http://schemas.microsoft.com/office/2006/relationships/legacyDiagramText" Target="legacyDiagramText20.bin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3.bin"/><Relationship Id="rId2" Type="http://schemas.microsoft.com/office/2006/relationships/legacyDiagramText" Target="legacyDiagramText22.bin"/><Relationship Id="rId1" Type="http://schemas.microsoft.com/office/2006/relationships/legacyDiagramText" Target="legacyDiagramText21.bin"/><Relationship Id="rId4" Type="http://schemas.microsoft.com/office/2006/relationships/legacyDiagramText" Target="legacyDiagramText2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64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64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A5DAD49-B801-461A-96A9-DCEC347F2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820E-2330-45DD-8A8C-465F4A1AC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CFE85-EF54-4942-870D-05D858A15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6BCC-E836-4ED7-99B7-E4B3095F2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E3B7F-DF26-4ECD-873A-128570781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2768-16FE-424C-9241-CA0C67F87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10AC-4185-421D-909E-A473EBE81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BC803-2DB2-4BDC-94D9-32E019F43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B8F0-EDF2-474E-80AB-959751769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7BAF-8152-4DD2-8B7F-DF161DE27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5EDE-2788-4733-A570-5110EA727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45B72-330A-4131-9688-3F2207AA3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5B09-84BB-4496-AB3B-C5318CE98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CCD6-7360-49E6-ACA4-D6BF796A5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9224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53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22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53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3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4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54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4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4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4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BD26608-CCE4-4B3F-96C5-B948B473D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54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5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4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4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4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4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4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3581400"/>
            <a:ext cx="8534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hlinkClick r:id="rId2" action="ppaction://hlinksldjump"/>
              </a:rPr>
              <a:t>Теоретические концепции </a:t>
            </a:r>
            <a:r>
              <a:rPr lang="ru-RU" err="1" smtClean="0">
                <a:hlinkClick r:id="rId2" action="ppaction://hlinksldjump"/>
              </a:rPr>
              <a:t>Л.С</a:t>
            </a:r>
            <a:r>
              <a:rPr lang="ru-RU" smtClean="0">
                <a:hlinkClick r:id="rId2" action="ppaction://hlinksldjump"/>
              </a:rPr>
              <a:t>. Выготского</a:t>
            </a:r>
            <a:r>
              <a:rPr lang="ru-RU" dirty="0" smtClean="0">
                <a:hlinkClick r:id="rId2" action="ppaction://hlinksldjump"/>
              </a:rPr>
              <a:t> </a:t>
            </a:r>
            <a:endParaRPr lang="ru-RU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95800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endParaRPr lang="ru-RU" sz="2000" dirty="0" smtClean="0"/>
          </a:p>
        </p:txBody>
      </p:sp>
      <p:pic>
        <p:nvPicPr>
          <p:cNvPr id="11268" name="Picture 9" descr="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28600"/>
            <a:ext cx="2438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200400" y="5715000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Подготовили: студенты 4 группы, 3 курса МПФ.</a:t>
            </a:r>
          </a:p>
          <a:p>
            <a:r>
              <a:rPr lang="ru-RU"/>
              <a:t>Руководитель: ст.преподаватель  Спасюк Т.И.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u="sng" smtClean="0"/>
              <a:t>Общие закономерности психического развития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600200"/>
            <a:ext cx="8613775" cy="4498975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>
                <a:effectLst/>
              </a:rPr>
              <a:t>Л.С. Выготский сформулировал общие закономерности психического развития.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Интеграция – объединение разрозненных в начале психических процессов в устойчивые, но гибкие функциональные системы.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Неравномерность психического развития. 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Для каждой психической функции существуют оптимальные сроки (сензитивные периоды).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0-1 – восприятие, сенсорика.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1-3 – непроизвольная память.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2-5 – речь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Дошкольный возраст – наглядные формы мышления и воображения.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Школьный возраст – словесно-логическое мышление.  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В норме для каждой психической функции существуют оптимальные сроки развития. Формируются они в определенной последовательности (непроизвольное внимание, затем произвольное).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Пластичность, податливость к воздействиям, что особенно важно в коррекционной работе.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u="sng" smtClean="0"/>
              <a:t>Закономерности аномального развития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effectLst/>
              </a:rPr>
              <a:t>На базе общепсихологических представлений о прижизненном формировании ВПФ, Л.С. Выготский выдвинул положения теории аномального развития , ставшие </a:t>
            </a:r>
            <a:r>
              <a:rPr lang="ru-RU" sz="1600" smtClean="0">
                <a:effectLst/>
                <a:hlinkClick r:id="rId2" action="ppaction://hlinksldjump"/>
              </a:rPr>
              <a:t>основой создания дефектологии как науки</a:t>
            </a:r>
            <a:r>
              <a:rPr lang="ru-RU" sz="1600" smtClean="0">
                <a:effectLst/>
              </a:rPr>
              <a:t>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effectLst/>
              </a:rPr>
              <a:t>Он признавал как закономерность то, что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аномальный ребенок </a:t>
            </a:r>
            <a:r>
              <a:rPr lang="ru-RU" sz="1600" b="1" smtClean="0">
                <a:effectLst/>
              </a:rPr>
              <a:t>развивается по законам нормы</a:t>
            </a:r>
            <a:r>
              <a:rPr lang="ru-RU" sz="1600" smtClean="0">
                <a:effectLst/>
              </a:rPr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но его развитие имеет свои </a:t>
            </a:r>
            <a:r>
              <a:rPr lang="ru-RU" sz="1600" b="1" smtClean="0">
                <a:effectLst/>
              </a:rPr>
              <a:t>качественные особенности</a:t>
            </a:r>
            <a:r>
              <a:rPr lang="ru-RU" sz="1600" smtClean="0">
                <a:effectLst/>
              </a:rPr>
              <a:t>:</a:t>
            </a:r>
            <a:endParaRPr lang="ru-RU" sz="1600" i="1" smtClean="0">
              <a:effectLst/>
            </a:endParaRPr>
          </a:p>
          <a:p>
            <a:pPr marL="762000" lvl="1" indent="-304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600" i="1" smtClean="0">
                <a:effectLst/>
              </a:rPr>
              <a:t>Нормальное и аномальное развитие подчиняется одним закономерностям, проходит те же стадии</a:t>
            </a:r>
            <a:r>
              <a:rPr lang="ru-RU" sz="1600" smtClean="0">
                <a:effectLst/>
              </a:rPr>
              <a:t>, но </a:t>
            </a:r>
          </a:p>
          <a:p>
            <a:pPr marL="1181100" lvl="2" indent="-266700"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при аномальном развитии стадии растянуты во времени, новообразования психики появляются </a:t>
            </a:r>
            <a:r>
              <a:rPr lang="ru-RU" sz="1600" b="1" smtClean="0">
                <a:effectLst/>
              </a:rPr>
              <a:t>позже</a:t>
            </a:r>
            <a:endParaRPr lang="ru-RU" sz="1600" smtClean="0">
              <a:effectLst/>
            </a:endParaRPr>
          </a:p>
          <a:p>
            <a:pPr marL="1181100" lvl="2" indent="-266700"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аномальное развитие характеризуется </a:t>
            </a:r>
            <a:r>
              <a:rPr lang="ru-RU" sz="1600" b="1" smtClean="0">
                <a:effectLst/>
              </a:rPr>
              <a:t>специальными особенностями</a:t>
            </a:r>
            <a:r>
              <a:rPr lang="ru-RU" sz="1600" smtClean="0">
                <a:effectLst/>
              </a:rPr>
              <a:t>. </a:t>
            </a:r>
          </a:p>
          <a:p>
            <a:pPr marL="1181100" lvl="2" indent="-266700"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Происходит </a:t>
            </a:r>
            <a:r>
              <a:rPr lang="ru-RU" sz="1600" b="1" smtClean="0">
                <a:effectLst/>
              </a:rPr>
              <a:t>дивергенция </a:t>
            </a:r>
            <a:r>
              <a:rPr lang="ru-RU" sz="1600" smtClean="0">
                <a:effectLst/>
              </a:rPr>
              <a:t>(расхождение) 2-х планов развития: биологического и психического. В норме ребенок, биологически созревая, на каждом возрастном этапе достигает определенного уровня психического развития. Аномальный ребенок, развиваясь физически, в плане психики отстает все больше </a:t>
            </a:r>
            <a:r>
              <a:rPr lang="ru-RU" sz="1600" i="1" smtClean="0">
                <a:effectLst/>
              </a:rPr>
              <a:t>без специального обучения</a:t>
            </a:r>
            <a:r>
              <a:rPr lang="ru-RU" sz="1600" smtClean="0">
                <a:effectLst/>
              </a:rPr>
              <a:t>.</a:t>
            </a:r>
            <a:r>
              <a:rPr lang="ru-RU" sz="1600" i="1" smtClean="0">
                <a:effectLst/>
              </a:rPr>
              <a:t> (См. «</a:t>
            </a:r>
            <a:r>
              <a:rPr lang="ru-RU" sz="1600" i="1" smtClean="0">
                <a:effectLst/>
                <a:hlinkClick r:id="rId3" action="ppaction://hlinksldjump"/>
              </a:rPr>
              <a:t>Культурно-историческая теория</a:t>
            </a:r>
            <a:r>
              <a:rPr lang="ru-RU" sz="1600" i="1" smtClean="0">
                <a:effectLst/>
              </a:rPr>
              <a:t>»)</a:t>
            </a:r>
            <a:endParaRPr lang="ru-RU" sz="1600" smtClean="0">
              <a:effectLst/>
            </a:endParaRPr>
          </a:p>
          <a:p>
            <a:pPr marL="762000" lvl="1" indent="-3048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600" smtClean="0">
                <a:effectLst/>
              </a:rPr>
              <a:t>Выявляемые у ребенка дефекты развития не хаотичны, а взаимосвязаны и поддаются структурированию. Л.С. Выготский сформулировал в специальной психологии понятие </a:t>
            </a:r>
            <a:r>
              <a:rPr lang="ru-RU" sz="1600" i="1" smtClean="0">
                <a:effectLst/>
              </a:rPr>
              <a:t>о сложной структуре дефекта</a:t>
            </a:r>
            <a:r>
              <a:rPr lang="ru-RU" sz="1600" smtClean="0">
                <a:effectLst/>
              </a:rPr>
              <a:t> при аномальном развитии психики.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Значение общих закономерностей аномального развития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Еще в 1932 году он выдвинул тезис об общности основных закономерностей развития ребенка в норме и патологии. Эта общность прослеживается в созревании всех систем организма: биологических, физиологических и психических функций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Сам факт выявления существования общих особенностей детей с нарушениями развития послужил основанием выделения специальной психологии как целостной отрасли психологической науки.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До начала 70-х гг. новые теоретические положения не формулировались. Шел период накопления знаний об особенностях разных категорий детей. Данные исследования проводились Л.В.Занковым (1935), И.М.Соловьевым (1957), Ж.И.Шиф (1965), Т.А.Власовой (1972), Т.В.Розановой (1978).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В 70 гг. начался новый этап осмысления проблем нарушенного развития. </a:t>
            </a:r>
            <a:r>
              <a:rPr lang="ru-RU" sz="2000" smtClean="0">
                <a:effectLst/>
                <a:hlinkClick r:id="rId2" action="ppaction://hlinksldjump"/>
              </a:rPr>
              <a:t>В.И.Лубовский в статье «Общие и специфические закономерности нарушенного развития» </a:t>
            </a:r>
            <a:r>
              <a:rPr lang="ru-RU" sz="2000" smtClean="0">
                <a:effectLst/>
              </a:rPr>
              <a:t>изменил теоретические взгляды на природу аномального развития, оказав влияние и на практику образовательных учреждений.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Сложная структура дефекта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Существует 2 вида дефектов. 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i="1" smtClean="0">
                <a:effectLst/>
              </a:rPr>
              <a:t>Первичный дефект</a:t>
            </a:r>
            <a:r>
              <a:rPr lang="ru-RU" sz="1800" smtClean="0">
                <a:effectLst/>
              </a:rPr>
              <a:t> – биологического характера, заключается в нарушении деятельности анализаторов или органическом поражении головного мозга. Эти дефекты возникают всегда вследствие болезни, повреждения. 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На основе первичного в ходе психического развития формируются </a:t>
            </a:r>
            <a:r>
              <a:rPr lang="ru-RU" sz="1800" i="1" smtClean="0">
                <a:effectLst/>
              </a:rPr>
              <a:t>вторичные дефекты</a:t>
            </a:r>
            <a:r>
              <a:rPr lang="ru-RU" sz="1800" smtClean="0">
                <a:effectLst/>
              </a:rPr>
              <a:t>, связанные с нарушением формирования ВПФ. 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Вторичные дефекты имеют определенную иерархию (соподчиненность). Сильнее страдают функции, связанные с первичным дефектом. Чем меньше функция связана с первичным дефектом, тем меньше нарушено ее развитие, функции, не связанные с ним, могут быть сохранны.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Таким образом, </a:t>
            </a:r>
            <a:r>
              <a:rPr lang="ru-RU" sz="2000" b="1" smtClean="0">
                <a:effectLst/>
                <a:hlinkClick r:id="rId2" action="ppaction://hlinksldjump"/>
              </a:rPr>
              <a:t>структура дефекта</a:t>
            </a:r>
            <a:r>
              <a:rPr lang="ru-RU" sz="1800" smtClean="0">
                <a:effectLst/>
                <a:hlinkClick r:id="rId2" action="ppaction://hlinksldjump"/>
              </a:rPr>
              <a:t> </a:t>
            </a:r>
            <a:r>
              <a:rPr lang="ru-RU" sz="1800" smtClean="0">
                <a:effectLst/>
              </a:rPr>
              <a:t>включает 3 компонента: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Первичный органический дефект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Иерархическая система вторичных дефектов.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1800" smtClean="0">
                <a:effectLst/>
              </a:rPr>
              <a:t>Сохранные функции.</a:t>
            </a:r>
          </a:p>
          <a:p>
            <a:pPr marL="762000" lvl="1" indent="-304800" eaLnBrk="1" hangingPunct="1">
              <a:lnSpc>
                <a:spcPct val="80000"/>
              </a:lnSpc>
            </a:pPr>
            <a:r>
              <a:rPr lang="ru-RU" sz="1600" smtClean="0">
                <a:effectLst/>
              </a:rPr>
              <a:t>Л.С.Выготский ввел понятие «экстасенсорика», подразумевая гиперкомпенсаторную работу сохранных функций.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Необходимо различать понятия «сложная структура дефекта» и «дети со сложным дефектом». Сложный дефект – более 1 первичного дефекта.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effectLst/>
              </a:rPr>
              <a:t>Для лучшего понимания теории рекомендуем ознакомиться с </a:t>
            </a:r>
            <a:r>
              <a:rPr lang="ru-RU" sz="1800" smtClean="0">
                <a:effectLst/>
                <a:hlinkClick r:id="rId3" action="ppaction://hlinksldjump"/>
              </a:rPr>
              <a:t>дополнительным материалом </a:t>
            </a:r>
            <a:r>
              <a:rPr lang="ru-RU" sz="1800" smtClean="0">
                <a:effectLst/>
              </a:rPr>
              <a:t>презентации.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44"/>
          <p:cNvSpPr>
            <a:spLocks noChangeArrowheads="1"/>
          </p:cNvSpPr>
          <p:nvPr/>
        </p:nvSpPr>
        <p:spPr bwMode="auto">
          <a:xfrm>
            <a:off x="179388" y="1989138"/>
            <a:ext cx="3240087" cy="360045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6"/>
          <p:cNvSpPr>
            <a:spLocks noChangeAspect="1" noChangeArrowheads="1"/>
          </p:cNvSpPr>
          <p:nvPr/>
        </p:nvSpPr>
        <p:spPr bwMode="auto">
          <a:xfrm>
            <a:off x="3429000" y="1981200"/>
            <a:ext cx="5545138" cy="36195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1338" y="2933700"/>
            <a:ext cx="4068762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AutoShape 8" descr="Широкий диагональный 2"/>
          <p:cNvSpPr>
            <a:spLocks noChangeArrowheads="1"/>
          </p:cNvSpPr>
          <p:nvPr/>
        </p:nvSpPr>
        <p:spPr bwMode="auto">
          <a:xfrm>
            <a:off x="4443413" y="2838450"/>
            <a:ext cx="461962" cy="476250"/>
          </a:xfrm>
          <a:custGeom>
            <a:avLst/>
            <a:gdLst>
              <a:gd name="T0" fmla="*/ 2147483647 w 21600"/>
              <a:gd name="T1" fmla="*/ 0 h 21600"/>
              <a:gd name="T2" fmla="*/ 661768025 w 21600"/>
              <a:gd name="T3" fmla="*/ 747524199 h 21600"/>
              <a:gd name="T4" fmla="*/ 0 w 21600"/>
              <a:gd name="T5" fmla="*/ 2147483647 h 21600"/>
              <a:gd name="T6" fmla="*/ 661768025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7475241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910" y="14230"/>
                </a:moveTo>
                <a:cubicBezTo>
                  <a:pt x="17499" y="13182"/>
                  <a:pt x="17808" y="12001"/>
                  <a:pt x="17808" y="10800"/>
                </a:cubicBezTo>
                <a:cubicBezTo>
                  <a:pt x="17808" y="6929"/>
                  <a:pt x="14670" y="3792"/>
                  <a:pt x="10800" y="3792"/>
                </a:cubicBezTo>
                <a:cubicBezTo>
                  <a:pt x="9598" y="3791"/>
                  <a:pt x="8417" y="4100"/>
                  <a:pt x="7369" y="4689"/>
                </a:cubicBezTo>
                <a:close/>
                <a:moveTo>
                  <a:pt x="4689" y="7369"/>
                </a:moveTo>
                <a:cubicBezTo>
                  <a:pt x="4100" y="8417"/>
                  <a:pt x="3792" y="9598"/>
                  <a:pt x="3792" y="10799"/>
                </a:cubicBezTo>
                <a:cubicBezTo>
                  <a:pt x="3792" y="14670"/>
                  <a:pt x="6929" y="17808"/>
                  <a:pt x="10800" y="17808"/>
                </a:cubicBezTo>
                <a:cubicBezTo>
                  <a:pt x="12001" y="17808"/>
                  <a:pt x="13182" y="17499"/>
                  <a:pt x="14230" y="16910"/>
                </a:cubicBezTo>
                <a:close/>
              </a:path>
            </a:pathLst>
          </a:custGeom>
          <a:pattFill prst="wdUpDiag">
            <a:fgClr>
              <a:srgbClr val="FF0000"/>
            </a:fgClr>
            <a:bgClr>
              <a:srgbClr val="FFFF00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AutoShape 9"/>
          <p:cNvSpPr>
            <a:spLocks noChangeArrowheads="1"/>
          </p:cNvSpPr>
          <p:nvPr/>
        </p:nvSpPr>
        <p:spPr bwMode="auto">
          <a:xfrm>
            <a:off x="5181600" y="2171700"/>
            <a:ext cx="461963" cy="476250"/>
          </a:xfrm>
          <a:custGeom>
            <a:avLst/>
            <a:gdLst>
              <a:gd name="T0" fmla="*/ 2147483647 w 21600"/>
              <a:gd name="T1" fmla="*/ 0 h 21600"/>
              <a:gd name="T2" fmla="*/ 661782461 w 21600"/>
              <a:gd name="T3" fmla="*/ 747524199 h 21600"/>
              <a:gd name="T4" fmla="*/ 0 w 21600"/>
              <a:gd name="T5" fmla="*/ 2147483647 h 21600"/>
              <a:gd name="T6" fmla="*/ 661782461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7475241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913" y="14234"/>
                </a:moveTo>
                <a:cubicBezTo>
                  <a:pt x="17502" y="13185"/>
                  <a:pt x="17812" y="12003"/>
                  <a:pt x="17812" y="10800"/>
                </a:cubicBezTo>
                <a:cubicBezTo>
                  <a:pt x="17812" y="6927"/>
                  <a:pt x="14672" y="3788"/>
                  <a:pt x="10800" y="3788"/>
                </a:cubicBezTo>
                <a:cubicBezTo>
                  <a:pt x="9596" y="3787"/>
                  <a:pt x="8414" y="4097"/>
                  <a:pt x="7365" y="4686"/>
                </a:cubicBezTo>
                <a:close/>
                <a:moveTo>
                  <a:pt x="4686" y="7365"/>
                </a:moveTo>
                <a:cubicBezTo>
                  <a:pt x="4097" y="8414"/>
                  <a:pt x="3788" y="9596"/>
                  <a:pt x="3788" y="10799"/>
                </a:cubicBezTo>
                <a:cubicBezTo>
                  <a:pt x="3788" y="14672"/>
                  <a:pt x="6927" y="17812"/>
                  <a:pt x="10800" y="17812"/>
                </a:cubicBezTo>
                <a:cubicBezTo>
                  <a:pt x="12003" y="17812"/>
                  <a:pt x="13185" y="17502"/>
                  <a:pt x="14234" y="16913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AutoShape 10" descr="Широкий диагональный 2"/>
          <p:cNvSpPr>
            <a:spLocks noChangeArrowheads="1"/>
          </p:cNvSpPr>
          <p:nvPr/>
        </p:nvSpPr>
        <p:spPr bwMode="auto">
          <a:xfrm>
            <a:off x="6196013" y="1981200"/>
            <a:ext cx="461962" cy="476250"/>
          </a:xfrm>
          <a:custGeom>
            <a:avLst/>
            <a:gdLst>
              <a:gd name="T0" fmla="*/ 2147483647 w 21600"/>
              <a:gd name="T1" fmla="*/ 0 h 21600"/>
              <a:gd name="T2" fmla="*/ 661768025 w 21600"/>
              <a:gd name="T3" fmla="*/ 747524199 h 21600"/>
              <a:gd name="T4" fmla="*/ 0 w 21600"/>
              <a:gd name="T5" fmla="*/ 2147483647 h 21600"/>
              <a:gd name="T6" fmla="*/ 661768025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7475241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pattFill prst="wdUpDiag">
            <a:fgClr>
              <a:srgbClr val="FFFF00"/>
            </a:fgClr>
            <a:bgClr>
              <a:srgbClr val="00FF00"/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AutoShape 11"/>
          <p:cNvSpPr>
            <a:spLocks noChangeArrowheads="1"/>
          </p:cNvSpPr>
          <p:nvPr/>
        </p:nvSpPr>
        <p:spPr bwMode="auto">
          <a:xfrm>
            <a:off x="7210425" y="2266950"/>
            <a:ext cx="461963" cy="476250"/>
          </a:xfrm>
          <a:custGeom>
            <a:avLst/>
            <a:gdLst>
              <a:gd name="T0" fmla="*/ 2147483647 w 21600"/>
              <a:gd name="T1" fmla="*/ 0 h 21600"/>
              <a:gd name="T2" fmla="*/ 661782461 w 21600"/>
              <a:gd name="T3" fmla="*/ 747524199 h 21600"/>
              <a:gd name="T4" fmla="*/ 0 w 21600"/>
              <a:gd name="T5" fmla="*/ 2147483647 h 21600"/>
              <a:gd name="T6" fmla="*/ 661782461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7475241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AutoShape 12"/>
          <p:cNvSpPr>
            <a:spLocks noChangeArrowheads="1"/>
          </p:cNvSpPr>
          <p:nvPr/>
        </p:nvSpPr>
        <p:spPr bwMode="auto">
          <a:xfrm>
            <a:off x="8042275" y="2933700"/>
            <a:ext cx="460375" cy="476250"/>
          </a:xfrm>
          <a:custGeom>
            <a:avLst/>
            <a:gdLst>
              <a:gd name="T0" fmla="*/ 2147483647 w 21600"/>
              <a:gd name="T1" fmla="*/ 0 h 21600"/>
              <a:gd name="T2" fmla="*/ 652725066 w 21600"/>
              <a:gd name="T3" fmla="*/ 747524199 h 21600"/>
              <a:gd name="T4" fmla="*/ 0 w 21600"/>
              <a:gd name="T5" fmla="*/ 2147483647 h 21600"/>
              <a:gd name="T6" fmla="*/ 652725066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7475241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AutoShape 13"/>
          <p:cNvSpPr>
            <a:spLocks noChangeArrowheads="1"/>
          </p:cNvSpPr>
          <p:nvPr/>
        </p:nvSpPr>
        <p:spPr bwMode="auto">
          <a:xfrm>
            <a:off x="8226425" y="4076700"/>
            <a:ext cx="461963" cy="476250"/>
          </a:xfrm>
          <a:custGeom>
            <a:avLst/>
            <a:gdLst>
              <a:gd name="T0" fmla="*/ 2147483647 w 21600"/>
              <a:gd name="T1" fmla="*/ 0 h 21600"/>
              <a:gd name="T2" fmla="*/ 661782461 w 21600"/>
              <a:gd name="T3" fmla="*/ 747524199 h 21600"/>
              <a:gd name="T4" fmla="*/ 0 w 21600"/>
              <a:gd name="T5" fmla="*/ 2147483647 h 21600"/>
              <a:gd name="T6" fmla="*/ 661782461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74752419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41" name="Group 14"/>
          <p:cNvGrpSpPr>
            <a:grpSpLocks/>
          </p:cNvGrpSpPr>
          <p:nvPr/>
        </p:nvGrpSpPr>
        <p:grpSpPr bwMode="auto">
          <a:xfrm>
            <a:off x="3983038" y="4076700"/>
            <a:ext cx="552450" cy="574675"/>
            <a:chOff x="3215" y="4806"/>
            <a:chExt cx="847" cy="840"/>
          </a:xfrm>
        </p:grpSpPr>
        <p:sp>
          <p:nvSpPr>
            <p:cNvPr id="5160" name="Rectangle 15"/>
            <p:cNvSpPr>
              <a:spLocks noChangeArrowheads="1"/>
            </p:cNvSpPr>
            <p:nvPr/>
          </p:nvSpPr>
          <p:spPr bwMode="auto">
            <a:xfrm rot="-2617430">
              <a:off x="3295" y="5153"/>
              <a:ext cx="707" cy="1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1" name="AutoShape 16"/>
            <p:cNvSpPr>
              <a:spLocks noChangeArrowheads="1"/>
            </p:cNvSpPr>
            <p:nvPr/>
          </p:nvSpPr>
          <p:spPr bwMode="auto">
            <a:xfrm>
              <a:off x="3215" y="4806"/>
              <a:ext cx="847" cy="8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3 h 21600"/>
                <a:gd name="T26" fmla="*/ 18438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926" y="14268"/>
                  </a:moveTo>
                  <a:cubicBezTo>
                    <a:pt x="17525" y="13210"/>
                    <a:pt x="17840" y="12015"/>
                    <a:pt x="17840" y="10800"/>
                  </a:cubicBezTo>
                  <a:cubicBezTo>
                    <a:pt x="17840" y="6911"/>
                    <a:pt x="14688" y="3760"/>
                    <a:pt x="10800" y="3760"/>
                  </a:cubicBezTo>
                  <a:cubicBezTo>
                    <a:pt x="9584" y="3759"/>
                    <a:pt x="8389" y="4074"/>
                    <a:pt x="7331" y="4673"/>
                  </a:cubicBezTo>
                  <a:close/>
                  <a:moveTo>
                    <a:pt x="4673" y="7331"/>
                  </a:moveTo>
                  <a:cubicBezTo>
                    <a:pt x="4074" y="8389"/>
                    <a:pt x="3760" y="9584"/>
                    <a:pt x="3760" y="10799"/>
                  </a:cubicBezTo>
                  <a:cubicBezTo>
                    <a:pt x="3760" y="14688"/>
                    <a:pt x="6911" y="17840"/>
                    <a:pt x="10800" y="17840"/>
                  </a:cubicBezTo>
                  <a:cubicBezTo>
                    <a:pt x="12015" y="17840"/>
                    <a:pt x="13210" y="17525"/>
                    <a:pt x="14268" y="1692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42" name="AutoShape 17"/>
          <p:cNvSpPr>
            <a:spLocks noChangeArrowheads="1"/>
          </p:cNvSpPr>
          <p:nvPr/>
        </p:nvSpPr>
        <p:spPr bwMode="auto">
          <a:xfrm rot="-7574641">
            <a:off x="4874419" y="2397919"/>
            <a:ext cx="147638" cy="457200"/>
          </a:xfrm>
          <a:prstGeom prst="upDownArrow">
            <a:avLst>
              <a:gd name="adj1" fmla="val 32630"/>
              <a:gd name="adj2" fmla="val 40702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AutoShape 18"/>
          <p:cNvSpPr>
            <a:spLocks noChangeArrowheads="1"/>
          </p:cNvSpPr>
          <p:nvPr/>
        </p:nvSpPr>
        <p:spPr bwMode="auto">
          <a:xfrm rot="-5925461">
            <a:off x="5797550" y="1879601"/>
            <a:ext cx="147637" cy="455612"/>
          </a:xfrm>
          <a:prstGeom prst="upDownArrow">
            <a:avLst>
              <a:gd name="adj1" fmla="val 32630"/>
              <a:gd name="adj2" fmla="val 40561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AutoShape 19"/>
          <p:cNvSpPr>
            <a:spLocks noChangeArrowheads="1"/>
          </p:cNvSpPr>
          <p:nvPr/>
        </p:nvSpPr>
        <p:spPr bwMode="auto">
          <a:xfrm rot="-393964">
            <a:off x="8410575" y="3505200"/>
            <a:ext cx="142875" cy="471488"/>
          </a:xfrm>
          <a:prstGeom prst="upDownArrow">
            <a:avLst>
              <a:gd name="adj1" fmla="val 32630"/>
              <a:gd name="adj2" fmla="val 43374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AutoShape 20"/>
          <p:cNvSpPr>
            <a:spLocks noChangeArrowheads="1"/>
          </p:cNvSpPr>
          <p:nvPr/>
        </p:nvSpPr>
        <p:spPr bwMode="auto">
          <a:xfrm rot="-4364835">
            <a:off x="6901656" y="1934369"/>
            <a:ext cx="147638" cy="457200"/>
          </a:xfrm>
          <a:prstGeom prst="upDownArrow">
            <a:avLst>
              <a:gd name="adj1" fmla="val 32630"/>
              <a:gd name="adj2" fmla="val 40702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AutoShape 21"/>
          <p:cNvSpPr>
            <a:spLocks noChangeArrowheads="1"/>
          </p:cNvSpPr>
          <p:nvPr/>
        </p:nvSpPr>
        <p:spPr bwMode="auto">
          <a:xfrm rot="-2662687">
            <a:off x="7856538" y="2457450"/>
            <a:ext cx="142875" cy="471488"/>
          </a:xfrm>
          <a:prstGeom prst="upDownArrow">
            <a:avLst>
              <a:gd name="adj1" fmla="val 32630"/>
              <a:gd name="adj2" fmla="val 43374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AutoShape 22"/>
          <p:cNvSpPr>
            <a:spLocks noChangeArrowheads="1"/>
          </p:cNvSpPr>
          <p:nvPr/>
        </p:nvSpPr>
        <p:spPr bwMode="auto">
          <a:xfrm rot="-9884993">
            <a:off x="4259263" y="3409950"/>
            <a:ext cx="142875" cy="471488"/>
          </a:xfrm>
          <a:prstGeom prst="upDownArrow">
            <a:avLst>
              <a:gd name="adj1" fmla="val 32630"/>
              <a:gd name="adj2" fmla="val 43374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AutoShape 23" descr="Крупное конфетти"/>
          <p:cNvSpPr>
            <a:spLocks noChangeArrowheads="1"/>
          </p:cNvSpPr>
          <p:nvPr/>
        </p:nvSpPr>
        <p:spPr bwMode="auto">
          <a:xfrm rot="-5606405">
            <a:off x="4083050" y="4725988"/>
            <a:ext cx="814388" cy="277812"/>
          </a:xfrm>
          <a:custGeom>
            <a:avLst/>
            <a:gdLst>
              <a:gd name="T0" fmla="*/ 2147483647 w 21600"/>
              <a:gd name="T1" fmla="*/ 88825545 h 21600"/>
              <a:gd name="T2" fmla="*/ 2147483647 w 21600"/>
              <a:gd name="T3" fmla="*/ 295537636 h 21600"/>
              <a:gd name="T4" fmla="*/ 2147483647 w 21600"/>
              <a:gd name="T5" fmla="*/ 174121335 h 21600"/>
              <a:gd name="T6" fmla="*/ 2147483647 w 21600"/>
              <a:gd name="T7" fmla="*/ -73802557 h 21600"/>
              <a:gd name="T8" fmla="*/ 2147483647 w 21600"/>
              <a:gd name="T9" fmla="*/ 58066726 h 21600"/>
              <a:gd name="T10" fmla="*/ 2147483647 w 21600"/>
              <a:gd name="T11" fmla="*/ 19584838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pattFill prst="lgConfetti">
            <a:fgClr>
              <a:srgbClr val="000000"/>
            </a:fgClr>
            <a:bgClr>
              <a:srgbClr val="FFFFFF"/>
            </a:bgClr>
          </a:patt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AutoShape 24" descr="Крупное конфетти"/>
          <p:cNvSpPr>
            <a:spLocks noChangeArrowheads="1"/>
          </p:cNvSpPr>
          <p:nvPr/>
        </p:nvSpPr>
        <p:spPr bwMode="auto">
          <a:xfrm rot="20210676" flipH="1">
            <a:off x="4281488" y="3957638"/>
            <a:ext cx="787400" cy="288925"/>
          </a:xfrm>
          <a:custGeom>
            <a:avLst/>
            <a:gdLst>
              <a:gd name="T0" fmla="*/ 2147483647 w 21600"/>
              <a:gd name="T1" fmla="*/ 103913899 h 21600"/>
              <a:gd name="T2" fmla="*/ 2147483647 w 21600"/>
              <a:gd name="T3" fmla="*/ 345740692 h 21600"/>
              <a:gd name="T4" fmla="*/ 2147483647 w 21600"/>
              <a:gd name="T5" fmla="*/ 203697134 h 21600"/>
              <a:gd name="T6" fmla="*/ 2147483647 w 21600"/>
              <a:gd name="T7" fmla="*/ -86337688 h 21600"/>
              <a:gd name="T8" fmla="*/ 2147483647 w 21600"/>
              <a:gd name="T9" fmla="*/ 67930978 h 21600"/>
              <a:gd name="T10" fmla="*/ 2147483647 w 21600"/>
              <a:gd name="T11" fmla="*/ 22911626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pattFill prst="lgConfetti">
            <a:fgClr>
              <a:srgbClr val="000000"/>
            </a:fgClr>
            <a:bgClr>
              <a:srgbClr val="FFFFFF"/>
            </a:bgClr>
          </a:patt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AutoShape 25" descr="Газетная бумага"/>
          <p:cNvSpPr>
            <a:spLocks noChangeArrowheads="1"/>
          </p:cNvSpPr>
          <p:nvPr/>
        </p:nvSpPr>
        <p:spPr bwMode="auto">
          <a:xfrm rot="1193394" flipH="1">
            <a:off x="4627563" y="3124200"/>
            <a:ext cx="788987" cy="287338"/>
          </a:xfrm>
          <a:custGeom>
            <a:avLst/>
            <a:gdLst>
              <a:gd name="T0" fmla="*/ 2147483647 w 21600"/>
              <a:gd name="T1" fmla="*/ 101650703 h 21600"/>
              <a:gd name="T2" fmla="*/ 2147483647 w 21600"/>
              <a:gd name="T3" fmla="*/ 338205750 h 21600"/>
              <a:gd name="T4" fmla="*/ 2147483647 w 21600"/>
              <a:gd name="T5" fmla="*/ 199259625 h 21600"/>
              <a:gd name="T6" fmla="*/ 2147483647 w 21600"/>
              <a:gd name="T7" fmla="*/ -84456563 h 21600"/>
              <a:gd name="T8" fmla="*/ 2147483647 w 21600"/>
              <a:gd name="T9" fmla="*/ 66450427 h 21600"/>
              <a:gd name="T10" fmla="*/ 2147483647 w 21600"/>
              <a:gd name="T11" fmla="*/ 22412324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AutoShape 26" descr="Газетная бумага"/>
          <p:cNvSpPr>
            <a:spLocks noChangeArrowheads="1"/>
          </p:cNvSpPr>
          <p:nvPr/>
        </p:nvSpPr>
        <p:spPr bwMode="auto">
          <a:xfrm rot="3620526" flipH="1">
            <a:off x="5099050" y="2724150"/>
            <a:ext cx="812800" cy="279400"/>
          </a:xfrm>
          <a:custGeom>
            <a:avLst/>
            <a:gdLst>
              <a:gd name="T0" fmla="*/ 2147483647 w 21600"/>
              <a:gd name="T1" fmla="*/ 90874791 h 21600"/>
              <a:gd name="T2" fmla="*/ 2147483647 w 21600"/>
              <a:gd name="T3" fmla="*/ 302353015 h 21600"/>
              <a:gd name="T4" fmla="*/ 2147483647 w 21600"/>
              <a:gd name="T5" fmla="*/ 178137149 h 21600"/>
              <a:gd name="T6" fmla="*/ 2147483647 w 21600"/>
              <a:gd name="T7" fmla="*/ -75503865 h 21600"/>
              <a:gd name="T8" fmla="*/ 2147483647 w 21600"/>
              <a:gd name="T9" fmla="*/ 59405774 h 21600"/>
              <a:gd name="T10" fmla="*/ 2147483647 w 21600"/>
              <a:gd name="T11" fmla="*/ 20036465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AutoShape 27" descr="Газетная бумага"/>
          <p:cNvSpPr>
            <a:spLocks noChangeArrowheads="1"/>
          </p:cNvSpPr>
          <p:nvPr/>
        </p:nvSpPr>
        <p:spPr bwMode="auto">
          <a:xfrm rot="5441516" flipH="1">
            <a:off x="5927725" y="2630488"/>
            <a:ext cx="814388" cy="277812"/>
          </a:xfrm>
          <a:custGeom>
            <a:avLst/>
            <a:gdLst>
              <a:gd name="T0" fmla="*/ 2147483647 w 21600"/>
              <a:gd name="T1" fmla="*/ 88825545 h 21600"/>
              <a:gd name="T2" fmla="*/ 2147483647 w 21600"/>
              <a:gd name="T3" fmla="*/ 295537636 h 21600"/>
              <a:gd name="T4" fmla="*/ 2147483647 w 21600"/>
              <a:gd name="T5" fmla="*/ 174121335 h 21600"/>
              <a:gd name="T6" fmla="*/ 2147483647 w 21600"/>
              <a:gd name="T7" fmla="*/ -73802557 h 21600"/>
              <a:gd name="T8" fmla="*/ 2147483647 w 21600"/>
              <a:gd name="T9" fmla="*/ 58066726 h 21600"/>
              <a:gd name="T10" fmla="*/ 2147483647 w 21600"/>
              <a:gd name="T11" fmla="*/ 19584838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AutoShape 28" descr="Газетная бумага"/>
          <p:cNvSpPr>
            <a:spLocks noChangeArrowheads="1"/>
          </p:cNvSpPr>
          <p:nvPr/>
        </p:nvSpPr>
        <p:spPr bwMode="auto">
          <a:xfrm rot="7226098" flipH="1">
            <a:off x="6666706" y="2724944"/>
            <a:ext cx="814388" cy="279400"/>
          </a:xfrm>
          <a:custGeom>
            <a:avLst/>
            <a:gdLst>
              <a:gd name="T0" fmla="*/ 2147483647 w 21600"/>
              <a:gd name="T1" fmla="*/ 90874791 h 21600"/>
              <a:gd name="T2" fmla="*/ 2147483647 w 21600"/>
              <a:gd name="T3" fmla="*/ 302353015 h 21600"/>
              <a:gd name="T4" fmla="*/ 2147483647 w 21600"/>
              <a:gd name="T5" fmla="*/ 178137149 h 21600"/>
              <a:gd name="T6" fmla="*/ 2147483647 w 21600"/>
              <a:gd name="T7" fmla="*/ -75503865 h 21600"/>
              <a:gd name="T8" fmla="*/ 2147483647 w 21600"/>
              <a:gd name="T9" fmla="*/ 59405774 h 21600"/>
              <a:gd name="T10" fmla="*/ 2147483647 w 21600"/>
              <a:gd name="T11" fmla="*/ 20036465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4" name="AutoShape 29" descr="Газетная бумага"/>
          <p:cNvSpPr>
            <a:spLocks noChangeArrowheads="1"/>
          </p:cNvSpPr>
          <p:nvPr/>
        </p:nvSpPr>
        <p:spPr bwMode="auto">
          <a:xfrm rot="9159340" flipH="1">
            <a:off x="7210425" y="3314700"/>
            <a:ext cx="1106488" cy="287338"/>
          </a:xfrm>
          <a:custGeom>
            <a:avLst/>
            <a:gdLst>
              <a:gd name="T0" fmla="*/ 2147483647 w 21600"/>
              <a:gd name="T1" fmla="*/ 109289581 h 21600"/>
              <a:gd name="T2" fmla="*/ 2147483647 w 21600"/>
              <a:gd name="T3" fmla="*/ 338205750 h 21600"/>
              <a:gd name="T4" fmla="*/ 2147483647 w 21600"/>
              <a:gd name="T5" fmla="*/ 218174441 h 21600"/>
              <a:gd name="T6" fmla="*/ 2147483647 w 21600"/>
              <a:gd name="T7" fmla="*/ -83079469 h 21600"/>
              <a:gd name="T8" fmla="*/ 2147483647 w 21600"/>
              <a:gd name="T9" fmla="*/ 67453236 h 21600"/>
              <a:gd name="T10" fmla="*/ 2147483647 w 21600"/>
              <a:gd name="T11" fmla="*/ 24573104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325" y="5156"/>
                </a:moveTo>
                <a:cubicBezTo>
                  <a:pt x="7391" y="5403"/>
                  <a:pt x="5137" y="7856"/>
                  <a:pt x="5137" y="10799"/>
                </a:cubicBezTo>
                <a:lnTo>
                  <a:pt x="0" y="10800"/>
                </a:lnTo>
                <a:cubicBezTo>
                  <a:pt x="0" y="5186"/>
                  <a:pt x="4300" y="508"/>
                  <a:pt x="9894" y="38"/>
                </a:cubicBezTo>
                <a:lnTo>
                  <a:pt x="9667" y="-2653"/>
                </a:lnTo>
                <a:lnTo>
                  <a:pt x="15360" y="2154"/>
                </a:lnTo>
                <a:lnTo>
                  <a:pt x="10551" y="7847"/>
                </a:lnTo>
                <a:lnTo>
                  <a:pt x="10325" y="5156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AutoShape 30" descr="Газетная бумага"/>
          <p:cNvSpPr>
            <a:spLocks noChangeArrowheads="1"/>
          </p:cNvSpPr>
          <p:nvPr/>
        </p:nvSpPr>
        <p:spPr bwMode="auto">
          <a:xfrm rot="10703941" flipH="1">
            <a:off x="7488238" y="4267200"/>
            <a:ext cx="787400" cy="288925"/>
          </a:xfrm>
          <a:custGeom>
            <a:avLst/>
            <a:gdLst>
              <a:gd name="T0" fmla="*/ 2147483647 w 21600"/>
              <a:gd name="T1" fmla="*/ 103913899 h 21600"/>
              <a:gd name="T2" fmla="*/ 2147483647 w 21600"/>
              <a:gd name="T3" fmla="*/ 345740692 h 21600"/>
              <a:gd name="T4" fmla="*/ 2147483647 w 21600"/>
              <a:gd name="T5" fmla="*/ 203697134 h 21600"/>
              <a:gd name="T6" fmla="*/ 2147483647 w 21600"/>
              <a:gd name="T7" fmla="*/ -86337688 h 21600"/>
              <a:gd name="T8" fmla="*/ 2147483647 w 21600"/>
              <a:gd name="T9" fmla="*/ 67930978 h 21600"/>
              <a:gd name="T10" fmla="*/ 2147483647 w 21600"/>
              <a:gd name="T11" fmla="*/ 22911626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663" y="4458"/>
                </a:moveTo>
                <a:cubicBezTo>
                  <a:pt x="7214" y="4532"/>
                  <a:pt x="4457" y="7350"/>
                  <a:pt x="4457" y="10799"/>
                </a:cubicBezTo>
                <a:lnTo>
                  <a:pt x="0" y="10800"/>
                </a:lnTo>
                <a:cubicBezTo>
                  <a:pt x="0" y="4926"/>
                  <a:pt x="4694" y="129"/>
                  <a:pt x="10566" y="2"/>
                </a:cubicBezTo>
                <a:lnTo>
                  <a:pt x="10508" y="-2697"/>
                </a:lnTo>
                <a:lnTo>
                  <a:pt x="15542" y="2122"/>
                </a:lnTo>
                <a:lnTo>
                  <a:pt x="10721" y="7157"/>
                </a:lnTo>
                <a:lnTo>
                  <a:pt x="10663" y="445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56" name="Group 45"/>
          <p:cNvGrpSpPr>
            <a:grpSpLocks/>
          </p:cNvGrpSpPr>
          <p:nvPr/>
        </p:nvGrpSpPr>
        <p:grpSpPr bwMode="auto">
          <a:xfrm>
            <a:off x="4648200" y="5181600"/>
            <a:ext cx="738188" cy="381000"/>
            <a:chOff x="1662" y="3591"/>
            <a:chExt cx="465" cy="240"/>
          </a:xfrm>
        </p:grpSpPr>
        <p:sp>
          <p:nvSpPr>
            <p:cNvPr id="5158" name="Oval 32"/>
            <p:cNvSpPr>
              <a:spLocks noChangeArrowheads="1"/>
            </p:cNvSpPr>
            <p:nvPr/>
          </p:nvSpPr>
          <p:spPr bwMode="auto">
            <a:xfrm>
              <a:off x="1662" y="3591"/>
              <a:ext cx="465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Text Box 33"/>
            <p:cNvSpPr txBox="1">
              <a:spLocks noChangeArrowheads="1"/>
            </p:cNvSpPr>
            <p:nvPr/>
          </p:nvSpPr>
          <p:spPr bwMode="auto">
            <a:xfrm>
              <a:off x="1728" y="3648"/>
              <a:ext cx="333" cy="117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800">
                  <a:latin typeface="Verdana" pitchFamily="34" charset="0"/>
                </a:rPr>
                <a:t>рецептор</a:t>
              </a:r>
            </a:p>
          </p:txBody>
        </p:sp>
      </p:grp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дефекта</a:t>
            </a:r>
          </a:p>
        </p:txBody>
      </p:sp>
      <p:graphicFrame>
        <p:nvGraphicFramePr>
          <p:cNvPr id="5122" name="Diagram 34"/>
          <p:cNvGraphicFramePr>
            <a:graphicFrameLocks/>
          </p:cNvGraphicFramePr>
          <p:nvPr/>
        </p:nvGraphicFramePr>
        <p:xfrm>
          <a:off x="395288" y="2205038"/>
          <a:ext cx="2957512" cy="3205162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u="sng" dirty="0" smtClean="0"/>
              <a:t>Соотношение зоны актуального и зоны ближайшего развития.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Л. С. Выготский создал теорию о соотношении ЗАР и ЗБР применительно к детям с нарушенным развитием. Он показал, что у этих детей они имеются так же, как и в норме.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000" smtClean="0">
                <a:effectLst/>
                <a:hlinkClick r:id="rId2" action="ppaction://hlinksldjump"/>
              </a:rPr>
              <a:t>Основными показателями ЗБР являются</a:t>
            </a:r>
            <a:r>
              <a:rPr lang="ru-RU" sz="2000" smtClean="0">
                <a:effectLst/>
              </a:rPr>
              <a:t>: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Arial" charset="0"/>
              <a:buChar char="►"/>
            </a:pPr>
            <a:r>
              <a:rPr lang="ru-RU" sz="2000" smtClean="0">
                <a:effectLst/>
              </a:rPr>
              <a:t>Наличие познавательной активности.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Arial" charset="0"/>
              <a:buChar char="►"/>
            </a:pPr>
            <a:r>
              <a:rPr lang="ru-RU" sz="2000" smtClean="0">
                <a:effectLst/>
              </a:rPr>
              <a:t>Умение сотрудничать со взрослыми, многообразие способов сотрудничества.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Arial" charset="0"/>
              <a:buChar char="►"/>
            </a:pPr>
            <a:r>
              <a:rPr lang="ru-RU" sz="2000" smtClean="0">
                <a:effectLst/>
              </a:rPr>
              <a:t>Умение продуктивно использовать помощь.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Arial" charset="0"/>
              <a:buChar char="►"/>
            </a:pPr>
            <a:r>
              <a:rPr lang="ru-RU" sz="2000" smtClean="0">
                <a:effectLst/>
              </a:rPr>
              <a:t>Умение выполнять задания по аналогии.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Самая широкая ЗБР у нормально развивающегося ребенка, все ее показатели присутствуют в полном объеме. При аномальном развитии </a:t>
            </a:r>
            <a:r>
              <a:rPr lang="ru-RU" sz="2000" smtClean="0">
                <a:effectLst/>
                <a:hlinkClick r:id="rId3" action="ppaction://hlinksldjump"/>
              </a:rPr>
              <a:t>ЗБР сужена </a:t>
            </a:r>
            <a:r>
              <a:rPr lang="ru-RU" sz="2000" smtClean="0">
                <a:effectLst/>
              </a:rPr>
              <a:t>и показатели наблюдаются в меньшем объеме. Самая узкая ЗБР у УО, которые особенно затрудняются в использовании помощи и при выполнении заданий по аналогии.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000" smtClean="0">
                <a:effectLst/>
              </a:rPr>
              <a:t>Применительно к специальной педагогике теория Л.С. Выготского имеет </a:t>
            </a:r>
            <a:r>
              <a:rPr lang="ru-RU" sz="2000" smtClean="0">
                <a:effectLst/>
                <a:hlinkClick r:id="rId4" action="ppaction://hlinksldjump"/>
              </a:rPr>
              <a:t>2 важнейших следствия</a:t>
            </a:r>
            <a:r>
              <a:rPr lang="ru-RU" sz="2000" smtClean="0">
                <a:effectLst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Важнейшие следствия теории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495617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smtClean="0">
                <a:effectLst/>
              </a:rPr>
              <a:t>очень</a:t>
            </a:r>
            <a:r>
              <a:rPr lang="ru-RU" sz="2400" b="1" u="sng" smtClean="0">
                <a:effectLst/>
              </a:rPr>
              <a:t> малое количество</a:t>
            </a:r>
            <a:r>
              <a:rPr lang="ru-RU" sz="2400" i="1" smtClean="0">
                <a:effectLst/>
              </a:rPr>
              <a:t> </a:t>
            </a:r>
            <a:r>
              <a:rPr lang="ru-RU" sz="2400" smtClean="0">
                <a:effectLst/>
              </a:rPr>
              <a:t>детей с тяжелыми дефектами </a:t>
            </a:r>
            <a:r>
              <a:rPr lang="ru-RU" sz="2400" b="1" u="sng" smtClean="0">
                <a:effectLst/>
              </a:rPr>
              <a:t>не имеют</a:t>
            </a:r>
            <a:r>
              <a:rPr lang="ru-RU" sz="2400" smtClean="0">
                <a:effectLst/>
              </a:rPr>
              <a:t> потенциальной возможности для обучения в виде ЗБР.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ru-RU" sz="2400" smtClean="0">
                <a:effectLst/>
              </a:rPr>
              <a:t>При постановке вопроса об «</a:t>
            </a:r>
            <a:r>
              <a:rPr lang="ru-RU" sz="2400" i="1" smtClean="0">
                <a:effectLst/>
              </a:rPr>
              <a:t>обучаемости</a:t>
            </a:r>
            <a:r>
              <a:rPr lang="ru-RU" sz="2400" smtClean="0">
                <a:effectLst/>
              </a:rPr>
              <a:t>» тяжелого ребенка специалисты должны скорректировать собственно содержание обучения, определив уровень, который ребенок может достигнуть.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ru-RU" sz="2400" smtClean="0">
                <a:effectLst/>
              </a:rPr>
              <a:t>Минимальный уровень обучения – простейшие навыки социально-бытового самообслуживания.</a:t>
            </a:r>
          </a:p>
          <a:p>
            <a:pPr marL="381000" indent="-3810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400" smtClean="0">
                <a:effectLst/>
              </a:rPr>
              <a:t>обучение дефектного ребенка происходит в </a:t>
            </a:r>
            <a:r>
              <a:rPr lang="ru-RU" sz="2400" b="1" u="sng" smtClean="0">
                <a:effectLst/>
              </a:rPr>
              <a:t>ограниченной</a:t>
            </a:r>
            <a:r>
              <a:rPr lang="ru-RU" sz="2400" smtClean="0">
                <a:effectLst/>
              </a:rPr>
              <a:t> ЗБР. Поэтому обязательным компонентом коррекционной работы является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ru-RU" sz="2400" smtClean="0">
                <a:effectLst/>
              </a:rPr>
              <a:t>активизация познавательного интереса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ru-RU" sz="2400" smtClean="0">
                <a:effectLst/>
              </a:rPr>
              <a:t>формирование многообразных способов сотрудничества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ru-RU" sz="2400" smtClean="0">
                <a:effectLst/>
              </a:rPr>
              <a:t>обучение умению выполнять аналогичные задания.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ru-RU" sz="240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Зона ближайшего развития</a:t>
            </a:r>
          </a:p>
        </p:txBody>
      </p:sp>
      <p:graphicFrame>
        <p:nvGraphicFramePr>
          <p:cNvPr id="6146" name="Diagram 5"/>
          <p:cNvGraphicFramePr>
            <a:graphicFrameLocks/>
          </p:cNvGraphicFramePr>
          <p:nvPr/>
        </p:nvGraphicFramePr>
        <p:xfrm>
          <a:off x="2070100" y="1219200"/>
          <a:ext cx="5005388" cy="5257800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Зона ближайшего развития</a:t>
            </a:r>
            <a:b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условиях аномального развития</a:t>
            </a:r>
          </a:p>
        </p:txBody>
      </p:sp>
      <p:sp>
        <p:nvSpPr>
          <p:cNvPr id="7172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324600"/>
            <a:ext cx="539750" cy="3238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70" name="Object 239"/>
          <p:cNvGraphicFramePr>
            <a:graphicFrameLocks noChangeAspect="1"/>
          </p:cNvGraphicFramePr>
          <p:nvPr/>
        </p:nvGraphicFramePr>
        <p:xfrm>
          <a:off x="2057400" y="1371600"/>
          <a:ext cx="5181600" cy="5221288"/>
        </p:xfrm>
        <a:graphic>
          <a:graphicData uri="http://schemas.openxmlformats.org/presentationml/2006/ole">
            <p:oleObj spid="_x0000_s7170" name="Диаграмма" r:id="rId4" imgW="4219579" imgH="4686334" progId="MSGraph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smtClean="0"/>
              <a:t>Теория компенсации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effectLst/>
              </a:rPr>
              <a:t>На основе теории о сложной структуре дефекта, Л.С. </a:t>
            </a:r>
            <a:r>
              <a:rPr lang="ru-RU" sz="2000" dirty="0" err="1" smtClean="0">
                <a:effectLst/>
              </a:rPr>
              <a:t>Выготский</a:t>
            </a:r>
            <a:r>
              <a:rPr lang="ru-RU" sz="2000" dirty="0" smtClean="0">
                <a:effectLst/>
              </a:rPr>
              <a:t> выдвинул </a:t>
            </a:r>
            <a:r>
              <a:rPr lang="ru-RU" sz="2000" b="1" u="sng" dirty="0" smtClean="0">
                <a:effectLst/>
              </a:rPr>
              <a:t>теорию компенсации</a:t>
            </a:r>
            <a:r>
              <a:rPr lang="ru-RU" sz="2000" dirty="0" smtClean="0">
                <a:effectLst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возможность компенсации нарушенной функции за счет опоры на сохранные функции. Чем дальше от первопричины отстоит дефект, тем легче он поддается коррекции.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effectLst/>
              </a:rPr>
              <a:t>Значение этой теории велико для специальной педагогики и психологии. Знание структуры дефекта позволяет </a:t>
            </a:r>
            <a:r>
              <a:rPr lang="ru-RU" sz="2000" i="1" dirty="0" smtClean="0">
                <a:effectLst/>
                <a:hlinkClick r:id="rId2" action="ppaction://hlinksldjump"/>
              </a:rPr>
              <a:t>правильно планировать коррекционную работу</a:t>
            </a:r>
            <a:r>
              <a:rPr lang="ru-RU" sz="2000" dirty="0" smtClean="0">
                <a:effectLst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она </a:t>
            </a:r>
            <a:r>
              <a:rPr lang="ru-RU" sz="2000" i="1" dirty="0" smtClean="0">
                <a:effectLst/>
              </a:rPr>
              <a:t>базируется</a:t>
            </a:r>
            <a:r>
              <a:rPr lang="ru-RU" sz="2000" dirty="0" smtClean="0">
                <a:effectLst/>
              </a:rPr>
              <a:t> на сохранных функциях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направлена на </a:t>
            </a:r>
            <a:r>
              <a:rPr lang="ru-RU" sz="2000" i="1" dirty="0" smtClean="0">
                <a:effectLst/>
              </a:rPr>
              <a:t>профилактику и коррекцию</a:t>
            </a:r>
            <a:r>
              <a:rPr lang="ru-RU" sz="2000" dirty="0" smtClean="0">
                <a:effectLst/>
              </a:rPr>
              <a:t> вторичных нарушений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на первичный дефект влияние средствами педагогики </a:t>
            </a:r>
            <a:r>
              <a:rPr lang="ru-RU" sz="2000" i="1" dirty="0" smtClean="0">
                <a:effectLst/>
              </a:rPr>
              <a:t>незначительно</a:t>
            </a:r>
            <a:endParaRPr lang="ru-RU" sz="20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dirty="0" smtClean="0">
                <a:effectLst/>
              </a:rPr>
              <a:t>В настоящее время различают </a:t>
            </a:r>
            <a:r>
              <a:rPr lang="ru-RU" sz="2000" b="1" i="1" dirty="0" smtClean="0">
                <a:effectLst/>
              </a:rPr>
              <a:t>коррекцию</a:t>
            </a:r>
            <a:r>
              <a:rPr lang="ru-RU" sz="2000" dirty="0" smtClean="0">
                <a:effectLst/>
              </a:rPr>
              <a:t> (исправление нарушенной функции, устранение, преодоление) и </a:t>
            </a:r>
            <a:r>
              <a:rPr lang="ru-RU" sz="2000" b="1" i="1" dirty="0" smtClean="0">
                <a:effectLst/>
              </a:rPr>
              <a:t>компенсацию</a:t>
            </a:r>
            <a:r>
              <a:rPr lang="ru-RU" sz="2000" dirty="0" smtClean="0">
                <a:effectLst/>
              </a:rPr>
              <a:t> (возмещение нарушенной функции за счет усиления сохранных </a:t>
            </a:r>
            <a:r>
              <a:rPr lang="ru-RU" sz="1800" dirty="0" smtClean="0"/>
              <a:t>функций).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228600"/>
            <a:ext cx="6937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Теоретические концепции Л.С.Выготского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1752600" y="1371600"/>
            <a:ext cx="7089775" cy="47275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400" dirty="0" smtClean="0"/>
              <a:t>Общепсихологические теории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dirty="0" smtClean="0">
                <a:hlinkClick r:id="rId2" action="ppaction://hlinksldjump"/>
              </a:rPr>
              <a:t>Учение о высших психических функциях </a:t>
            </a:r>
            <a:endParaRPr lang="ru-RU" sz="2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dirty="0" smtClean="0">
                <a:hlinkClick r:id="rId3" action="ppaction://hlinksldjump"/>
              </a:rPr>
              <a:t>Культурно-историческая теория формирования психики</a:t>
            </a:r>
            <a:endParaRPr lang="ru-RU" sz="2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u="sng" dirty="0" smtClean="0">
                <a:hlinkClick r:id="rId4" action="ppaction://hlinksldjump"/>
              </a:rPr>
              <a:t>Общие закономерности психического развития</a:t>
            </a: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400" dirty="0" smtClean="0"/>
              <a:t>Специально</a:t>
            </a:r>
            <a:r>
              <a:rPr lang="en-US" sz="2400" dirty="0" smtClean="0"/>
              <a:t>-</a:t>
            </a:r>
            <a:r>
              <a:rPr lang="ru-RU" sz="2400" dirty="0" smtClean="0"/>
              <a:t>психологические теории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dirty="0" smtClean="0">
                <a:hlinkClick r:id="rId5" action="ppaction://hlinksldjump"/>
              </a:rPr>
              <a:t>Учение об общих закономерностях нормального и аномального развития</a:t>
            </a:r>
            <a:endParaRPr lang="ru-RU" sz="2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dirty="0" smtClean="0">
                <a:hlinkClick r:id="rId6" action="ppaction://hlinksldjump"/>
              </a:rPr>
              <a:t>Учение о сложной структуре дефекта психического развития</a:t>
            </a:r>
            <a:endParaRPr lang="ru-RU" sz="2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dirty="0" smtClean="0">
                <a:hlinkClick r:id="rId7" action="ppaction://hlinksldjump"/>
              </a:rPr>
              <a:t>Учение о соотношении зоны актуального и зоны ближайшего развития аномального ребенка</a:t>
            </a:r>
            <a:endParaRPr lang="ru-RU" sz="2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ru-RU" sz="2400" dirty="0" smtClean="0">
                <a:hlinkClick r:id="rId8" action="ppaction://hlinksldjump"/>
              </a:rPr>
              <a:t>Теория компенсации</a:t>
            </a:r>
            <a:endParaRPr lang="ru-RU" sz="2400" dirty="0" smtClean="0"/>
          </a:p>
        </p:txBody>
      </p:sp>
      <p:pic>
        <p:nvPicPr>
          <p:cNvPr id="12292" name="Picture 6" descr="выготски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9"/>
          <a:srcRect/>
          <a:stretch>
            <a:fillRect/>
          </a:stretch>
        </p:blipFill>
        <p:spPr>
          <a:xfrm>
            <a:off x="228600" y="228600"/>
            <a:ext cx="1390650" cy="1905000"/>
          </a:xfrm>
          <a:noFill/>
        </p:spPr>
      </p:pic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28600" y="22860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Выготский</a:t>
            </a:r>
            <a:r>
              <a:rPr lang="ru-RU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1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Лев Семенович </a:t>
            </a:r>
            <a:br>
              <a:rPr lang="ru-RU" sz="1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(1896-1934)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7" name="Rectangle 1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Планирование коррекционной работы</a:t>
            </a:r>
          </a:p>
        </p:txBody>
      </p:sp>
      <p:sp>
        <p:nvSpPr>
          <p:cNvPr id="8205" name="Text Box 24"/>
          <p:cNvSpPr txBox="1">
            <a:spLocks noChangeArrowheads="1"/>
          </p:cNvSpPr>
          <p:nvPr/>
        </p:nvSpPr>
        <p:spPr bwMode="auto">
          <a:xfrm>
            <a:off x="6461125" y="2470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194" name="Diagram 9"/>
          <p:cNvGraphicFramePr>
            <a:graphicFrameLocks/>
          </p:cNvGraphicFramePr>
          <p:nvPr>
            <p:ph idx="1"/>
          </p:nvPr>
        </p:nvGraphicFramePr>
        <p:xfrm>
          <a:off x="-2133600" y="993775"/>
          <a:ext cx="10972800" cy="5864225"/>
        </p:xfrm>
        <a:graphic>
          <a:graphicData uri="http://schemas.openxmlformats.org/drawingml/2006/compatibility">
            <com:legacyDrawing xmlns:com="http://schemas.openxmlformats.org/drawingml/2006/compatibility" spid="_x0000_s8194"/>
          </a:graphicData>
        </a:graphic>
      </p:graphicFrame>
      <p:grpSp>
        <p:nvGrpSpPr>
          <p:cNvPr id="8206" name="Group 31"/>
          <p:cNvGrpSpPr>
            <a:grpSpLocks/>
          </p:cNvGrpSpPr>
          <p:nvPr/>
        </p:nvGrpSpPr>
        <p:grpSpPr bwMode="auto">
          <a:xfrm>
            <a:off x="5638800" y="2057400"/>
            <a:ext cx="3167063" cy="1447800"/>
            <a:chOff x="3552" y="1296"/>
            <a:chExt cx="1995" cy="912"/>
          </a:xfrm>
        </p:grpSpPr>
        <p:sp>
          <p:nvSpPr>
            <p:cNvPr id="8207" name="AutoShape 23"/>
            <p:cNvSpPr>
              <a:spLocks/>
            </p:cNvSpPr>
            <p:nvPr/>
          </p:nvSpPr>
          <p:spPr bwMode="auto">
            <a:xfrm>
              <a:off x="3648" y="1296"/>
              <a:ext cx="96" cy="384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3" name="Text Box 25"/>
            <p:cNvSpPr txBox="1">
              <a:spLocks noChangeArrowheads="1"/>
            </p:cNvSpPr>
            <p:nvPr/>
          </p:nvSpPr>
          <p:spPr bwMode="auto">
            <a:xfrm>
              <a:off x="3840" y="1331"/>
              <a:ext cx="17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charset="0"/>
                <a:buNone/>
                <a:defRPr/>
              </a:pPr>
              <a:r>
                <a:rPr lang="ru-RU" sz="14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влияние средствами </a:t>
              </a:r>
              <a:br>
                <a:rPr lang="ru-RU" sz="14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ru-RU" sz="14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педагогики </a:t>
              </a:r>
              <a:r>
                <a:rPr lang="ru-RU" sz="14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незначительно</a:t>
              </a:r>
              <a:endParaRPr lang="ru-RU" sz="1400" b="1">
                <a:solidFill>
                  <a:schemeClr val="tx2"/>
                </a:solidFill>
              </a:endParaRPr>
            </a:p>
          </p:txBody>
        </p:sp>
        <p:sp>
          <p:nvSpPr>
            <p:cNvPr id="8209" name="AutoShape 26"/>
            <p:cNvSpPr>
              <a:spLocks/>
            </p:cNvSpPr>
            <p:nvPr/>
          </p:nvSpPr>
          <p:spPr bwMode="auto">
            <a:xfrm>
              <a:off x="4032" y="172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AutoShape 27"/>
            <p:cNvSpPr>
              <a:spLocks/>
            </p:cNvSpPr>
            <p:nvPr/>
          </p:nvSpPr>
          <p:spPr bwMode="auto">
            <a:xfrm>
              <a:off x="3552" y="196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3744" y="2000"/>
              <a:ext cx="17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4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База коррекционной работы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4224" y="1728"/>
              <a:ext cx="13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Основное направление </a:t>
              </a:r>
              <a:br>
                <a:rPr lang="ru-RU" sz="1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ru-RU" sz="12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коррекционной работы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8610600" cy="209391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88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Учение о высших психических функциях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ВПФ – сложные психические процессы, формирующиеся при жизни, в ходе обучения и воспитания (высшие формы восприятия (сенсорные эталоны), память, мышление, речь. Они имеют ряд общих </a:t>
            </a:r>
            <a:r>
              <a:rPr lang="ru-RU" sz="2000" dirty="0" smtClean="0">
                <a:hlinkClick r:id="rId2" action="ppaction://hlinksldjump"/>
              </a:rPr>
              <a:t>характеристик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 всех ВПФ есть </a:t>
            </a:r>
            <a:r>
              <a:rPr lang="ru-RU" sz="2000" b="1" dirty="0" smtClean="0"/>
              <a:t>2 этапа развития</a:t>
            </a:r>
            <a:r>
              <a:rPr lang="ru-RU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800" dirty="0" smtClean="0"/>
              <a:t>Интерпсихологический (внешний) этап познания через внешнее предметное взаимодействие с другими людьми, предметами, объектами.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800" dirty="0" err="1" smtClean="0"/>
              <a:t>Интрапсихологический</a:t>
            </a:r>
            <a:r>
              <a:rPr lang="ru-RU" sz="1800" dirty="0" smtClean="0"/>
              <a:t> (внутренний) этап осуществления мысленных действий.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Сложный механизм перехода от внешнего к внутреннему плану называется </a:t>
            </a:r>
            <a:r>
              <a:rPr lang="ru-RU" sz="2000" b="1" dirty="0" err="1" smtClean="0"/>
              <a:t>интериоризацией</a:t>
            </a:r>
            <a:r>
              <a:rPr lang="ru-RU" sz="2000" dirty="0" smtClean="0"/>
              <a:t>. Особое значение имеет промежуточный этап проговаривания, затем свертывания внутренней речи при выполнении мыслительных действий и операций.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В практических и речевых действиях иногда возможен обратный процесс – </a:t>
            </a:r>
            <a:r>
              <a:rPr lang="ru-RU" sz="2000" dirty="0" err="1" smtClean="0"/>
              <a:t>экстериоризация</a:t>
            </a:r>
            <a:r>
              <a:rPr lang="ru-RU" sz="2000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Характеристики </a:t>
            </a:r>
            <a:br>
              <a:rPr lang="ru-RU" sz="4000" smtClean="0"/>
            </a:br>
            <a:r>
              <a:rPr lang="ru-RU" sz="4000" smtClean="0"/>
              <a:t>высших психических функций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ВПФ не даются изначально, формируются при жизни.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ВПФ социальны по происхождению.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ВПФ характеризуются произвольностью (происходят с участием воли).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ВПФ системны (взаимосвязаны друг с другом).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ВПФ опосредованы речью (формируются и осуществляются через речь).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ВПФ пластичны (способны к взаимозамене и развитию).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540750" cy="1143000"/>
          </a:xfrm>
        </p:spPr>
        <p:txBody>
          <a:bodyPr/>
          <a:lstStyle/>
          <a:p>
            <a:pPr eaLnBrk="1" hangingPunct="1"/>
            <a:r>
              <a:rPr lang="ru-RU" b="1" u="sng" smtClean="0">
                <a:effectLst/>
              </a:rPr>
              <a:t>Культурно-историческая теория формирования ВПФ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effectLst/>
              </a:rPr>
              <a:t>Л.С. </a:t>
            </a:r>
            <a:r>
              <a:rPr lang="ru-RU" sz="2000" dirty="0" err="1" smtClean="0">
                <a:effectLst/>
              </a:rPr>
              <a:t>Выготский</a:t>
            </a:r>
            <a:r>
              <a:rPr lang="ru-RU" sz="2000" dirty="0" smtClean="0">
                <a:effectLst/>
              </a:rPr>
              <a:t> определил основы общей и специальной психологии, определил путь специальной педагогики. Наиболее важна </a:t>
            </a:r>
            <a:r>
              <a:rPr lang="ru-RU" sz="2400" b="1" dirty="0" smtClean="0"/>
              <a:t>концепция культурно-исторического развития психики</a:t>
            </a:r>
            <a:r>
              <a:rPr lang="ru-RU" sz="1800" dirty="0" smtClean="0">
                <a:effectLst/>
              </a:rPr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</a:rPr>
              <a:t> Психическое развитие ребенка происходит за счет усвоения и присвоения общественно-исторического опыта, выработанного человечеством.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</a:rPr>
              <a:t>Из нее вытекают основные положения специальной педагогики и специальной психологии.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</a:rPr>
              <a:t>Психика не дается изначально, а формируется при жизни в ходе взаимодействия с другими людьми и предметами окружающего мира. Ребенок овладевает опытом предыдущих поколений, присваивая предметную культуру.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  <a:hlinkClick r:id="rId2" action="ppaction://hlinksldjump"/>
              </a:rPr>
              <a:t>Психическое развитие </a:t>
            </a:r>
            <a:r>
              <a:rPr lang="ru-RU" sz="1700" dirty="0" smtClean="0">
                <a:effectLst/>
              </a:rPr>
              <a:t>по Л.С. </a:t>
            </a:r>
            <a:r>
              <a:rPr lang="ru-RU" sz="1700" dirty="0" err="1" smtClean="0">
                <a:effectLst/>
              </a:rPr>
              <a:t>Выготскому</a:t>
            </a:r>
            <a:r>
              <a:rPr lang="ru-RU" sz="1700" dirty="0" smtClean="0">
                <a:effectLst/>
              </a:rPr>
              <a:t> представляет 2 группы явлений: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</a:rPr>
              <a:t>Натуральные явления – врожденные предпосылки формирования ВПФ.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</a:rPr>
              <a:t>Культурные явления (ВПФ) формирующиеся при жизни на основе натуральных.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  <a:hlinkClick r:id="rId3" action="ppaction://hlinksldjump"/>
              </a:rPr>
              <a:t>Если натуральный уровень нарушен</a:t>
            </a:r>
            <a:r>
              <a:rPr lang="ru-RU" sz="1700" dirty="0" smtClean="0">
                <a:effectLst/>
              </a:rPr>
              <a:t>, то ВПФ не формируются, необходимы специальные условия в отличие от традиционных педагогических методик.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700" dirty="0" smtClean="0">
                <a:effectLst/>
              </a:rPr>
              <a:t>Основные идеи культурно-исторической теории отражены в работе Л.С. </a:t>
            </a:r>
            <a:r>
              <a:rPr lang="ru-RU" sz="1700" dirty="0" err="1" smtClean="0">
                <a:effectLst/>
              </a:rPr>
              <a:t>Выготского</a:t>
            </a:r>
            <a:r>
              <a:rPr lang="ru-RU" sz="1700" dirty="0" smtClean="0">
                <a:effectLst/>
              </a:rPr>
              <a:t> «Мышление и речь».</a:t>
            </a:r>
            <a:endParaRPr lang="ru-RU" sz="1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Культурно-историческая теория</a:t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Л.С.Выготского</a:t>
            </a:r>
          </a:p>
        </p:txBody>
      </p:sp>
      <p:graphicFrame>
        <p:nvGraphicFramePr>
          <p:cNvPr id="1026" name="Diagram 5"/>
          <p:cNvGraphicFramePr>
            <a:graphicFrameLocks/>
          </p:cNvGraphicFramePr>
          <p:nvPr/>
        </p:nvGraphicFramePr>
        <p:xfrm>
          <a:off x="0" y="1600200"/>
          <a:ext cx="9144000" cy="45307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3810000" y="1600200"/>
            <a:ext cx="1524000" cy="11430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900"/>
              <a:t>С</a:t>
            </a:r>
            <a:r>
              <a:rPr lang="ru-RU" sz="1100"/>
              <a:t>амореализация</a:t>
            </a:r>
          </a:p>
        </p:txBody>
      </p:sp>
      <p:sp>
        <p:nvSpPr>
          <p:cNvPr id="1033" name="AutoShape 13"/>
          <p:cNvSpPr>
            <a:spLocks noChangeArrowheads="1"/>
          </p:cNvSpPr>
          <p:nvPr/>
        </p:nvSpPr>
        <p:spPr bwMode="auto">
          <a:xfrm rot="-1577499">
            <a:off x="685800" y="3352800"/>
            <a:ext cx="1433513" cy="976313"/>
          </a:xfrm>
          <a:custGeom>
            <a:avLst/>
            <a:gdLst>
              <a:gd name="T0" fmla="*/ 2147483647 w 21600"/>
              <a:gd name="T1" fmla="*/ 113951777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88" y="10818"/>
                </a:moveTo>
                <a:cubicBezTo>
                  <a:pt x="16188" y="10812"/>
                  <a:pt x="16189" y="10806"/>
                  <a:pt x="16189" y="10800"/>
                </a:cubicBezTo>
                <a:cubicBezTo>
                  <a:pt x="16189" y="7823"/>
                  <a:pt x="13776" y="5411"/>
                  <a:pt x="10800" y="5411"/>
                </a:cubicBezTo>
                <a:cubicBezTo>
                  <a:pt x="7823" y="5411"/>
                  <a:pt x="5411" y="7823"/>
                  <a:pt x="5411" y="10800"/>
                </a:cubicBezTo>
                <a:cubicBezTo>
                  <a:pt x="5410" y="11619"/>
                  <a:pt x="5597" y="12428"/>
                  <a:pt x="5957" y="13164"/>
                </a:cubicBezTo>
                <a:lnTo>
                  <a:pt x="1094" y="15538"/>
                </a:lnTo>
                <a:cubicBezTo>
                  <a:pt x="374" y="14062"/>
                  <a:pt x="0" y="12442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2"/>
                  <a:pt x="21599" y="10825"/>
                  <a:pt x="21599" y="10838"/>
                </a:cubicBezTo>
                <a:lnTo>
                  <a:pt x="24299" y="10847"/>
                </a:lnTo>
                <a:lnTo>
                  <a:pt x="18875" y="16234"/>
                </a:lnTo>
                <a:lnTo>
                  <a:pt x="13488" y="10809"/>
                </a:lnTo>
                <a:lnTo>
                  <a:pt x="16188" y="1081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обучение</a:t>
            </a:r>
          </a:p>
        </p:txBody>
      </p:sp>
      <p:sp>
        <p:nvSpPr>
          <p:cNvPr id="1034" name="AutoShape 15"/>
          <p:cNvSpPr>
            <a:spLocks noChangeArrowheads="1"/>
          </p:cNvSpPr>
          <p:nvPr/>
        </p:nvSpPr>
        <p:spPr bwMode="auto">
          <a:xfrm rot="-1577499">
            <a:off x="2209800" y="2743200"/>
            <a:ext cx="1433513" cy="976313"/>
          </a:xfrm>
          <a:custGeom>
            <a:avLst/>
            <a:gdLst>
              <a:gd name="T0" fmla="*/ 2147483647 w 21600"/>
              <a:gd name="T1" fmla="*/ 113951777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88" y="10818"/>
                </a:moveTo>
                <a:cubicBezTo>
                  <a:pt x="16188" y="10812"/>
                  <a:pt x="16189" y="10806"/>
                  <a:pt x="16189" y="10800"/>
                </a:cubicBezTo>
                <a:cubicBezTo>
                  <a:pt x="16189" y="7823"/>
                  <a:pt x="13776" y="5411"/>
                  <a:pt x="10800" y="5411"/>
                </a:cubicBezTo>
                <a:cubicBezTo>
                  <a:pt x="7823" y="5411"/>
                  <a:pt x="5411" y="7823"/>
                  <a:pt x="5411" y="10800"/>
                </a:cubicBezTo>
                <a:cubicBezTo>
                  <a:pt x="5410" y="11619"/>
                  <a:pt x="5597" y="12428"/>
                  <a:pt x="5957" y="13164"/>
                </a:cubicBezTo>
                <a:lnTo>
                  <a:pt x="1094" y="15538"/>
                </a:lnTo>
                <a:cubicBezTo>
                  <a:pt x="374" y="14062"/>
                  <a:pt x="0" y="12442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2"/>
                  <a:pt x="21599" y="10825"/>
                  <a:pt x="21599" y="10838"/>
                </a:cubicBezTo>
                <a:lnTo>
                  <a:pt x="24299" y="10847"/>
                </a:lnTo>
                <a:lnTo>
                  <a:pt x="18875" y="16234"/>
                </a:lnTo>
                <a:lnTo>
                  <a:pt x="13488" y="10809"/>
                </a:lnTo>
                <a:lnTo>
                  <a:pt x="16188" y="1081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обучение</a:t>
            </a:r>
          </a:p>
        </p:txBody>
      </p:sp>
      <p:sp>
        <p:nvSpPr>
          <p:cNvPr id="1035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6400800"/>
            <a:ext cx="457200" cy="280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Культурно-историческая теория</a:t>
            </a:r>
            <a:br>
              <a:rPr lang="ru-RU" sz="3600" smtClean="0"/>
            </a:br>
            <a:r>
              <a:rPr lang="ru-RU" sz="3600" smtClean="0"/>
              <a:t>Л.С.Выготского</a:t>
            </a:r>
          </a:p>
        </p:txBody>
      </p:sp>
      <p:graphicFrame>
        <p:nvGraphicFramePr>
          <p:cNvPr id="2050" name="Diagram 6"/>
          <p:cNvGraphicFramePr>
            <a:graphicFrameLocks/>
          </p:cNvGraphicFramePr>
          <p:nvPr>
            <p:ph idx="1"/>
          </p:nvPr>
        </p:nvGraphicFramePr>
        <p:xfrm>
          <a:off x="603250" y="1600200"/>
          <a:ext cx="8540750" cy="52578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pSp>
        <p:nvGrpSpPr>
          <p:cNvPr id="2056" name="Group 27"/>
          <p:cNvGrpSpPr>
            <a:grpSpLocks/>
          </p:cNvGrpSpPr>
          <p:nvPr/>
        </p:nvGrpSpPr>
        <p:grpSpPr bwMode="auto">
          <a:xfrm>
            <a:off x="1447800" y="2438400"/>
            <a:ext cx="7696200" cy="2971800"/>
            <a:chOff x="816" y="1536"/>
            <a:chExt cx="4704" cy="1488"/>
          </a:xfrm>
        </p:grpSpPr>
        <p:sp>
          <p:nvSpPr>
            <p:cNvPr id="2057" name="AutoShape 14"/>
            <p:cNvSpPr>
              <a:spLocks noChangeArrowheads="1"/>
            </p:cNvSpPr>
            <p:nvPr/>
          </p:nvSpPr>
          <p:spPr bwMode="auto">
            <a:xfrm rot="10800000">
              <a:off x="3024" y="2640"/>
              <a:ext cx="1632" cy="384"/>
            </a:xfrm>
            <a:prstGeom prst="parallelogram">
              <a:avLst>
                <a:gd name="adj" fmla="val 4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/>
                <a:t>Повреждения</a:t>
              </a:r>
            </a:p>
          </p:txBody>
        </p:sp>
        <p:sp>
          <p:nvSpPr>
            <p:cNvPr id="2058" name="AutoShape 16"/>
            <p:cNvSpPr>
              <a:spLocks noChangeArrowheads="1"/>
            </p:cNvSpPr>
            <p:nvPr/>
          </p:nvSpPr>
          <p:spPr bwMode="auto">
            <a:xfrm>
              <a:off x="4656" y="2640"/>
              <a:ext cx="864" cy="384"/>
            </a:xfrm>
            <a:prstGeom prst="rtTriangle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AutoShape 17"/>
            <p:cNvSpPr>
              <a:spLocks noChangeArrowheads="1"/>
            </p:cNvSpPr>
            <p:nvPr/>
          </p:nvSpPr>
          <p:spPr bwMode="auto">
            <a:xfrm>
              <a:off x="3744" y="2208"/>
              <a:ext cx="912" cy="432"/>
            </a:xfrm>
            <a:prstGeom prst="rtTriangle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AutoShape 18"/>
            <p:cNvSpPr>
              <a:spLocks noChangeArrowheads="1"/>
            </p:cNvSpPr>
            <p:nvPr/>
          </p:nvSpPr>
          <p:spPr bwMode="auto">
            <a:xfrm rot="10800000">
              <a:off x="2160" y="2208"/>
              <a:ext cx="864" cy="384"/>
            </a:xfrm>
            <a:prstGeom prst="rtTriangle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Rectangle 19"/>
            <p:cNvSpPr>
              <a:spLocks noChangeArrowheads="1"/>
            </p:cNvSpPr>
            <p:nvPr/>
          </p:nvSpPr>
          <p:spPr bwMode="auto">
            <a:xfrm>
              <a:off x="3024" y="2208"/>
              <a:ext cx="720" cy="43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/>
                <a:t>Нарушенные ВПФ</a:t>
              </a:r>
            </a:p>
          </p:txBody>
        </p:sp>
        <p:sp>
          <p:nvSpPr>
            <p:cNvPr id="2062" name="AutoShape 21"/>
            <p:cNvSpPr>
              <a:spLocks noChangeArrowheads="1"/>
            </p:cNvSpPr>
            <p:nvPr/>
          </p:nvSpPr>
          <p:spPr bwMode="auto">
            <a:xfrm>
              <a:off x="2016" y="1776"/>
              <a:ext cx="1728" cy="43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200"/>
                <a:t>Отсутствие </a:t>
              </a:r>
              <a:br>
                <a:rPr lang="ru-RU" sz="1200"/>
              </a:br>
              <a:r>
                <a:rPr lang="ru-RU" sz="1200"/>
                <a:t>продуктов деятельности</a:t>
              </a:r>
            </a:p>
          </p:txBody>
        </p:sp>
        <p:sp>
          <p:nvSpPr>
            <p:cNvPr id="2063" name="AutoShape 23"/>
            <p:cNvSpPr>
              <a:spLocks noChangeArrowheads="1"/>
            </p:cNvSpPr>
            <p:nvPr/>
          </p:nvSpPr>
          <p:spPr bwMode="auto">
            <a:xfrm>
              <a:off x="2016" y="2160"/>
              <a:ext cx="144" cy="4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AutoShape 24"/>
            <p:cNvSpPr>
              <a:spLocks noChangeArrowheads="1"/>
            </p:cNvSpPr>
            <p:nvPr/>
          </p:nvSpPr>
          <p:spPr bwMode="auto">
            <a:xfrm rot="10800000">
              <a:off x="816" y="1968"/>
              <a:ext cx="960" cy="288"/>
            </a:xfrm>
            <a:prstGeom prst="wedgeRectCallout">
              <a:avLst>
                <a:gd name="adj1" fmla="val -76773"/>
                <a:gd name="adj2" fmla="val -1875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algn="ctr"/>
              <a:r>
                <a:rPr lang="ru-RU" sz="1200"/>
                <a:t>Продуктивная деятельность</a:t>
              </a:r>
            </a:p>
          </p:txBody>
        </p:sp>
        <p:sp>
          <p:nvSpPr>
            <p:cNvPr id="2065" name="AutoShape 25"/>
            <p:cNvSpPr>
              <a:spLocks noChangeArrowheads="1"/>
            </p:cNvSpPr>
            <p:nvPr/>
          </p:nvSpPr>
          <p:spPr bwMode="auto">
            <a:xfrm>
              <a:off x="1776" y="1536"/>
              <a:ext cx="576" cy="576"/>
            </a:xfrm>
            <a:prstGeom prst="smileyFace">
              <a:avLst>
                <a:gd name="adj" fmla="val -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7" name="Rectangle 1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Культурно-историческая теория</a:t>
            </a:r>
            <a:br>
              <a:rPr lang="ru-RU" sz="3600" smtClean="0"/>
            </a:br>
            <a:r>
              <a:rPr lang="ru-RU" sz="3600" smtClean="0"/>
              <a:t>Л.С.Выготского</a:t>
            </a:r>
          </a:p>
        </p:txBody>
      </p:sp>
      <p:graphicFrame>
        <p:nvGraphicFramePr>
          <p:cNvPr id="3074" name="Diagram 14"/>
          <p:cNvGraphicFramePr>
            <a:graphicFrameLocks/>
          </p:cNvGraphicFramePr>
          <p:nvPr>
            <p:ph idx="1"/>
          </p:nvPr>
        </p:nvGraphicFramePr>
        <p:xfrm>
          <a:off x="301625" y="1600200"/>
          <a:ext cx="8540750" cy="449897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80" name="AutoShape 22"/>
          <p:cNvSpPr>
            <a:spLocks noChangeArrowheads="1"/>
          </p:cNvSpPr>
          <p:nvPr/>
        </p:nvSpPr>
        <p:spPr bwMode="auto">
          <a:xfrm rot="10800000">
            <a:off x="4800600" y="4191000"/>
            <a:ext cx="2590800" cy="609600"/>
          </a:xfrm>
          <a:prstGeom prst="parallelogram">
            <a:avLst>
              <a:gd name="adj" fmla="val 472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1200">
                <a:solidFill>
                  <a:srgbClr val="6600CC"/>
                </a:solidFill>
              </a:rPr>
              <a:t>Коррекционная </a:t>
            </a:r>
            <a:br>
              <a:rPr lang="ru-RU" sz="1200">
                <a:solidFill>
                  <a:srgbClr val="6600CC"/>
                </a:solidFill>
              </a:rPr>
            </a:br>
            <a:r>
              <a:rPr lang="ru-RU" sz="1200">
                <a:solidFill>
                  <a:srgbClr val="6600CC"/>
                </a:solidFill>
              </a:rPr>
              <a:t>помощь</a:t>
            </a:r>
          </a:p>
        </p:txBody>
      </p:sp>
      <p:sp>
        <p:nvSpPr>
          <p:cNvPr id="3081" name="AutoShape 23"/>
          <p:cNvSpPr>
            <a:spLocks noChangeArrowheads="1"/>
          </p:cNvSpPr>
          <p:nvPr/>
        </p:nvSpPr>
        <p:spPr bwMode="auto">
          <a:xfrm>
            <a:off x="7391400" y="4191000"/>
            <a:ext cx="1371600" cy="609600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24"/>
          <p:cNvSpPr>
            <a:spLocks noChangeArrowheads="1"/>
          </p:cNvSpPr>
          <p:nvPr/>
        </p:nvSpPr>
        <p:spPr bwMode="auto">
          <a:xfrm>
            <a:off x="5943600" y="3505200"/>
            <a:ext cx="1447800" cy="685800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25" descr="Широкий диагональный 1"/>
          <p:cNvSpPr>
            <a:spLocks noChangeArrowheads="1"/>
          </p:cNvSpPr>
          <p:nvPr/>
        </p:nvSpPr>
        <p:spPr bwMode="auto">
          <a:xfrm rot="10800000">
            <a:off x="3429000" y="3505200"/>
            <a:ext cx="1371600" cy="609600"/>
          </a:xfrm>
          <a:prstGeom prst="rtTriangle">
            <a:avLst/>
          </a:prstGeom>
          <a:pattFill prst="wdDnDiag">
            <a:fgClr>
              <a:srgbClr val="FFFF00"/>
            </a:fgClr>
            <a:bgClr>
              <a:schemeClr val="accent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Rectangle 26"/>
          <p:cNvSpPr>
            <a:spLocks noChangeArrowheads="1"/>
          </p:cNvSpPr>
          <p:nvPr/>
        </p:nvSpPr>
        <p:spPr bwMode="auto">
          <a:xfrm>
            <a:off x="4800600" y="3505200"/>
            <a:ext cx="1143000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solidFill>
                  <a:srgbClr val="6600CC"/>
                </a:solidFill>
              </a:rPr>
              <a:t>Коррекция ВПФ</a:t>
            </a:r>
          </a:p>
        </p:txBody>
      </p:sp>
      <p:sp>
        <p:nvSpPr>
          <p:cNvPr id="3085" name="AutoShape 27"/>
          <p:cNvSpPr>
            <a:spLocks noChangeArrowheads="1"/>
          </p:cNvSpPr>
          <p:nvPr/>
        </p:nvSpPr>
        <p:spPr bwMode="auto">
          <a:xfrm>
            <a:off x="3200400" y="2819400"/>
            <a:ext cx="27432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000"/>
          </a:p>
        </p:txBody>
      </p:sp>
      <p:sp>
        <p:nvSpPr>
          <p:cNvPr id="3086" name="AutoShape 28"/>
          <p:cNvSpPr>
            <a:spLocks noChangeArrowheads="1"/>
          </p:cNvSpPr>
          <p:nvPr/>
        </p:nvSpPr>
        <p:spPr bwMode="auto">
          <a:xfrm>
            <a:off x="3200400" y="3048000"/>
            <a:ext cx="1676400" cy="457200"/>
          </a:xfrm>
          <a:prstGeom prst="triangle">
            <a:avLst>
              <a:gd name="adj" fmla="val 47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/>
              <a:t>Продуктивная </a:t>
            </a:r>
            <a:br>
              <a:rPr lang="ru-RU" sz="1100"/>
            </a:br>
            <a:r>
              <a:rPr lang="ru-RU" sz="1100"/>
              <a:t>деятельность</a:t>
            </a:r>
          </a:p>
        </p:txBody>
      </p:sp>
      <p:sp>
        <p:nvSpPr>
          <p:cNvPr id="3087" name="AutoShape 30"/>
          <p:cNvSpPr>
            <a:spLocks noChangeArrowheads="1"/>
          </p:cNvSpPr>
          <p:nvPr/>
        </p:nvSpPr>
        <p:spPr bwMode="auto">
          <a:xfrm>
            <a:off x="3886200" y="1447800"/>
            <a:ext cx="1371600" cy="1371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самореализация</a:t>
            </a:r>
          </a:p>
        </p:txBody>
      </p:sp>
      <p:sp>
        <p:nvSpPr>
          <p:cNvPr id="3088" name="AutoShape 32"/>
          <p:cNvSpPr>
            <a:spLocks noChangeArrowheads="1"/>
          </p:cNvSpPr>
          <p:nvPr/>
        </p:nvSpPr>
        <p:spPr bwMode="auto">
          <a:xfrm>
            <a:off x="6934200" y="3200400"/>
            <a:ext cx="914400" cy="609600"/>
          </a:xfrm>
          <a:prstGeom prst="wedgeRectCallout">
            <a:avLst>
              <a:gd name="adj1" fmla="val -30208"/>
              <a:gd name="adj2" fmla="val 809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89" name="AutoShape 33"/>
          <p:cNvSpPr>
            <a:spLocks noChangeArrowheads="1"/>
          </p:cNvSpPr>
          <p:nvPr/>
        </p:nvSpPr>
        <p:spPr bwMode="auto">
          <a:xfrm>
            <a:off x="6629400" y="3200400"/>
            <a:ext cx="1600200" cy="609600"/>
          </a:xfrm>
          <a:prstGeom prst="wedgeRectCallout">
            <a:avLst>
              <a:gd name="adj1" fmla="val 17264"/>
              <a:gd name="adj2" fmla="val 1372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повреждения</a:t>
            </a:r>
          </a:p>
        </p:txBody>
      </p:sp>
      <p:sp>
        <p:nvSpPr>
          <p:cNvPr id="3090" name="AutoShape 34" descr="Широкий диагональный 1"/>
          <p:cNvSpPr>
            <a:spLocks noChangeArrowheads="1"/>
          </p:cNvSpPr>
          <p:nvPr/>
        </p:nvSpPr>
        <p:spPr bwMode="auto">
          <a:xfrm rot="10800000">
            <a:off x="3429000" y="4191000"/>
            <a:ext cx="1371600" cy="609600"/>
          </a:xfrm>
          <a:prstGeom prst="rtTriangle">
            <a:avLst/>
          </a:prstGeom>
          <a:pattFill prst="wdDnDiag">
            <a:fgClr>
              <a:srgbClr val="FFFF00"/>
            </a:fgClr>
            <a:bgClr>
              <a:schemeClr val="accent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Культурно-историческая теория применительно к аномальному развитию</a:t>
            </a:r>
          </a:p>
        </p:txBody>
      </p:sp>
      <p:graphicFrame>
        <p:nvGraphicFramePr>
          <p:cNvPr id="4098" name="Organization Chart 5"/>
          <p:cNvGraphicFramePr>
            <a:graphicFrameLocks/>
          </p:cNvGraphicFramePr>
          <p:nvPr/>
        </p:nvGraphicFramePr>
        <p:xfrm>
          <a:off x="0" y="1600200"/>
          <a:ext cx="9144000" cy="45466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">
  <a:themeElements>
    <a:clrScheme name="Граница 3">
      <a:dk1>
        <a:srgbClr val="860000"/>
      </a:dk1>
      <a:lt1>
        <a:srgbClr val="FFFFFF"/>
      </a:lt1>
      <a:dk2>
        <a:srgbClr val="800000"/>
      </a:dk2>
      <a:lt2>
        <a:srgbClr val="FFFFCC"/>
      </a:lt2>
      <a:accent1>
        <a:srgbClr val="FF6600"/>
      </a:accent1>
      <a:accent2>
        <a:srgbClr val="FF9933"/>
      </a:accent2>
      <a:accent3>
        <a:srgbClr val="C0AAAA"/>
      </a:accent3>
      <a:accent4>
        <a:srgbClr val="DADADA"/>
      </a:accent4>
      <a:accent5>
        <a:srgbClr val="FFB8AA"/>
      </a:accent5>
      <a:accent6>
        <a:srgbClr val="E78A2D"/>
      </a:accent6>
      <a:hlink>
        <a:srgbClr val="FFCC00"/>
      </a:hlink>
      <a:folHlink>
        <a:srgbClr val="CC99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</Template>
  <TotalTime>0</TotalTime>
  <Words>1370</Words>
  <Application>Microsoft PowerPoint</Application>
  <PresentationFormat>Экран (4:3)</PresentationFormat>
  <Paragraphs>155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Verdana</vt:lpstr>
      <vt:lpstr>7</vt:lpstr>
      <vt:lpstr>Диаграмма</vt:lpstr>
      <vt:lpstr>Теоретические концепции Л.С. Выготского </vt:lpstr>
      <vt:lpstr>Теоретические концепции Л.С.Выготского</vt:lpstr>
      <vt:lpstr>Учение о высших психических функциях</vt:lpstr>
      <vt:lpstr>Характеристики  высших психических функций</vt:lpstr>
      <vt:lpstr>Культурно-историческая теория формирования ВПФ</vt:lpstr>
      <vt:lpstr>Слайд 6</vt:lpstr>
      <vt:lpstr>Культурно-историческая теория Л.С.Выготского</vt:lpstr>
      <vt:lpstr>Культурно-историческая теория Л.С.Выготского</vt:lpstr>
      <vt:lpstr>Слайд 9</vt:lpstr>
      <vt:lpstr>Общие закономерности психического развития</vt:lpstr>
      <vt:lpstr>Закономерности аномального развития</vt:lpstr>
      <vt:lpstr>Значение общих закономерностей аномального развития</vt:lpstr>
      <vt:lpstr>Сложная структура дефекта</vt:lpstr>
      <vt:lpstr>Слайд 14</vt:lpstr>
      <vt:lpstr>Соотношение зоны актуального и зоны ближайшего развития.</vt:lpstr>
      <vt:lpstr>Важнейшие следствия теории</vt:lpstr>
      <vt:lpstr>Слайд 17</vt:lpstr>
      <vt:lpstr>Слайд 18</vt:lpstr>
      <vt:lpstr>Теория компенсации</vt:lpstr>
      <vt:lpstr>Планирование коррекционной работы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концепции Л.С. Выготского </dc:title>
  <dc:creator>Admin</dc:creator>
  <cp:lastModifiedBy>Admin</cp:lastModifiedBy>
  <cp:revision>1</cp:revision>
  <cp:lastPrinted>1601-01-01T00:00:00Z</cp:lastPrinted>
  <dcterms:created xsi:type="dcterms:W3CDTF">2015-05-20T08:09:05Z</dcterms:created>
  <dcterms:modified xsi:type="dcterms:W3CDTF">2015-05-20T08:09:11Z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