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4" r:id="rId5"/>
    <p:sldId id="285" r:id="rId6"/>
    <p:sldId id="290" r:id="rId7"/>
    <p:sldId id="289" r:id="rId8"/>
    <p:sldId id="291" r:id="rId9"/>
    <p:sldId id="259" r:id="rId10"/>
    <p:sldId id="292" r:id="rId11"/>
    <p:sldId id="258" r:id="rId12"/>
    <p:sldId id="293" r:id="rId13"/>
    <p:sldId id="294" r:id="rId14"/>
    <p:sldId id="260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1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944" y="-8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197017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НАВСЕГДА: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85-ЛЕТИЮ ВОССОЕДИНЕНИЯ ЗАПАДНОЙ БЕЛАРУСИ И БССР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2024 </a:t>
            </a:r>
            <a:r>
              <a:rPr lang="ru-RU" dirty="0" smtClean="0"/>
              <a:t>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8692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прекратила свое развитие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Концлагерь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Березе-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Картузской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r="8558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Судьба </a:t>
            </a:r>
            <a:r>
              <a:rPr lang="ru-RU" sz="2000" b="1" dirty="0">
                <a:solidFill>
                  <a:schemeClr val="bg1"/>
                </a:solidFill>
              </a:rPr>
              <a:t>польского государства была предопределена за четыре месяца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до </a:t>
            </a:r>
            <a:r>
              <a:rPr lang="ru-RU" sz="2000" b="1" dirty="0">
                <a:solidFill>
                  <a:schemeClr val="bg1"/>
                </a:solidFill>
              </a:rPr>
              <a:t>подписания 23 августа 1939 </a:t>
            </a:r>
            <a:r>
              <a:rPr lang="ru-RU" sz="2000" b="1" dirty="0" smtClean="0">
                <a:solidFill>
                  <a:schemeClr val="bg1"/>
                </a:solidFill>
              </a:rPr>
              <a:t>г. </a:t>
            </a:r>
            <a:r>
              <a:rPr lang="ru-RU" sz="2000" b="1" dirty="0">
                <a:solidFill>
                  <a:schemeClr val="bg1"/>
                </a:solidFill>
              </a:rPr>
              <a:t>германо-советского договора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 ненападении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К пакту Молотова–Риббентропа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be-BY" i="1" dirty="0" smtClean="0"/>
              <a:t>не </a:t>
            </a:r>
            <a:r>
              <a:rPr lang="be-BY" i="1" dirty="0"/>
              <a:t>прилагалась военная конвенция. </a:t>
            </a:r>
            <a:r>
              <a:rPr lang="be-BY" i="1" dirty="0" smtClean="0"/>
              <a:t/>
            </a:r>
            <a:br>
              <a:rPr lang="be-BY" i="1" dirty="0" smtClean="0"/>
            </a:br>
            <a:r>
              <a:rPr lang="be-BY" i="1" dirty="0" smtClean="0"/>
              <a:t>Д</a:t>
            </a:r>
            <a:r>
              <a:rPr lang="ru-RU" i="1" dirty="0" err="1" smtClean="0"/>
              <a:t>остигнутые</a:t>
            </a:r>
            <a:r>
              <a:rPr lang="ru-RU" i="1" dirty="0" smtClean="0"/>
              <a:t> договоренности </a:t>
            </a:r>
            <a:r>
              <a:rPr lang="ru-RU" i="1" dirty="0"/>
              <a:t>между Германией и Советским Союзом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не </a:t>
            </a:r>
            <a:r>
              <a:rPr lang="ru-RU" i="1" dirty="0"/>
              <a:t>делали их союзниками ни формально,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ни фактически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условиях разгрома польского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 Красная Армия ввела войска на территорию Западной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500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СССР войны Польше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не </a:t>
            </a:r>
            <a:r>
              <a:rPr lang="ru-RU" sz="1700" b="1" i="1" dirty="0"/>
              <a:t>объявлял.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Польское </a:t>
            </a:r>
            <a:r>
              <a:rPr lang="ru-RU" sz="1700" b="1" i="1" dirty="0"/>
              <a:t>п</a:t>
            </a:r>
            <a:r>
              <a:rPr lang="ru-RU" sz="1700" b="1" i="1" dirty="0" smtClean="0"/>
              <a:t>равительство признало</a:t>
            </a:r>
            <a:r>
              <a:rPr lang="ru-RU" sz="1700" b="1" i="1" dirty="0"/>
              <a:t>, что состояния </a:t>
            </a:r>
            <a:r>
              <a:rPr lang="ru-RU" sz="1700" b="1" i="1" dirty="0" smtClean="0"/>
              <a:t/>
            </a:r>
            <a:br>
              <a:rPr lang="ru-RU" sz="1700" b="1" i="1" dirty="0" smtClean="0"/>
            </a:br>
            <a:r>
              <a:rPr lang="ru-RU" sz="1700" b="1" i="1" dirty="0" smtClean="0"/>
              <a:t>войны </a:t>
            </a:r>
            <a:r>
              <a:rPr lang="ru-RU" sz="1700" b="1" i="1" dirty="0"/>
              <a:t>с Советским Союзом </a:t>
            </a:r>
            <a:r>
              <a:rPr lang="ru-RU" sz="1700" b="1" i="1" dirty="0" smtClean="0"/>
              <a:t>нет </a:t>
            </a:r>
            <a:endParaRPr lang="ru-RU" sz="1700" b="1" i="1" dirty="0"/>
          </a:p>
        </p:txBody>
      </p:sp>
    </p:spTree>
    <p:extLst>
      <p:ext uri="{BB962C8B-B14F-4D97-AF65-F5344CB8AC3E}">
        <p14:creationId xmlns:p14="http://schemas.microsoft.com/office/powerpoint/2010/main" val="33730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8" y="8173"/>
            <a:ext cx="9129470" cy="5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Верховный Совет БССР принял Закон о включении Западной Беларуси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в </a:t>
            </a:r>
            <a:r>
              <a:rPr lang="ru-RU" sz="2000" b="1" i="1" dirty="0"/>
              <a:t>состав </a:t>
            </a:r>
            <a:r>
              <a:rPr lang="ru-RU" sz="2000" b="1" i="1" dirty="0" smtClean="0"/>
              <a:t>республики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Верховный Совет СССР удовлетворил </a:t>
            </a:r>
            <a:r>
              <a:rPr lang="ru-RU" sz="2000" b="1" i="1" dirty="0" smtClean="0"/>
              <a:t>просьбы</a:t>
            </a:r>
            <a:br>
              <a:rPr lang="ru-RU" sz="2000" b="1" i="1" dirty="0" smtClean="0"/>
            </a:br>
            <a:r>
              <a:rPr lang="ru-RU" sz="2000" b="1" i="1" dirty="0" smtClean="0"/>
              <a:t>о </a:t>
            </a:r>
            <a:r>
              <a:rPr lang="ru-RU" sz="2000" b="1" i="1" dirty="0"/>
              <a:t>принятии Западной Беларуси </a:t>
            </a:r>
            <a:r>
              <a:rPr lang="ru-RU" sz="2000" b="1" i="1" dirty="0" smtClean="0"/>
              <a:t>и </a:t>
            </a:r>
            <a:r>
              <a:rPr lang="ru-RU" sz="2000" b="1" i="1" dirty="0"/>
              <a:t>Западной Украины в состав Советского </a:t>
            </a:r>
            <a:r>
              <a:rPr lang="ru-RU" sz="2000" b="1" i="1" dirty="0" smtClean="0"/>
              <a:t>Союза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ноября 1939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5257" y="3193400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1939 г.</a:t>
            </a:r>
          </a:p>
        </p:txBody>
      </p:sp>
    </p:spTree>
    <p:extLst>
      <p:ext uri="{BB962C8B-B14F-4D97-AF65-F5344CB8AC3E}">
        <p14:creationId xmlns:p14="http://schemas.microsoft.com/office/powerpoint/2010/main" val="2567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 года в Западной  Беларуси объем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валовой промышленной продукции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сравнению с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 годом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увеличился более чем в два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раза. 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млн га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 было роздано малоземельным и безземельным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крестьянам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35896" y="1636223"/>
            <a:ext cx="4850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актах терроризма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белорусов,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совершенных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командирами и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бойцами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Крайовой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пост-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аковского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подполья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году возрождение польской государственности обеспечил именно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dirty="0" smtClean="0">
                <a:solidFill>
                  <a:schemeClr val="bg1"/>
                </a:solidFill>
              </a:rPr>
              <a:t>Под </a:t>
            </a:r>
            <a:r>
              <a:rPr lang="be-BY" sz="2000" b="1" dirty="0">
                <a:solidFill>
                  <a:schemeClr val="bg1"/>
                </a:solidFill>
              </a:rPr>
              <a:t>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r>
              <a:rPr lang="en-US" sz="2000" b="1" smtClean="0">
                <a:solidFill>
                  <a:schemeClr val="bg1"/>
                </a:solidFill>
              </a:rPr>
              <a:t/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be-BY" sz="2000" b="1" smtClean="0">
                <a:solidFill>
                  <a:schemeClr val="bg1"/>
                </a:solidFill>
              </a:rPr>
              <a:t>“</a:t>
            </a:r>
            <a:r>
              <a:rPr lang="be-BY" sz="2000" b="1" dirty="0" smtClean="0">
                <a:solidFill>
                  <a:schemeClr val="bg1"/>
                </a:solidFill>
              </a:rPr>
              <a:t>Бурого”  бандиты сожгли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5 </a:t>
            </a:r>
            <a:r>
              <a:rPr lang="be-BY" sz="2000" b="1" dirty="0">
                <a:solidFill>
                  <a:schemeClr val="bg1"/>
                </a:solidFill>
              </a:rPr>
              <a:t>белорусских </a:t>
            </a:r>
            <a:r>
              <a:rPr lang="be-BY" sz="2000" b="1" dirty="0" smtClean="0">
                <a:solidFill>
                  <a:schemeClr val="bg1"/>
                </a:solidFill>
              </a:rPr>
              <a:t>деревень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be-BY" sz="2000" b="1" dirty="0" smtClean="0">
                <a:solidFill>
                  <a:schemeClr val="bg1"/>
                </a:solidFill>
              </a:rPr>
              <a:t>в Подляшье. </a:t>
            </a:r>
            <a:r>
              <a:rPr lang="be-BY" sz="2000" b="1" dirty="0">
                <a:solidFill>
                  <a:schemeClr val="bg1"/>
                </a:solidFill>
              </a:rPr>
              <a:t>Были зверски убиты около 80 </a:t>
            </a:r>
            <a:r>
              <a:rPr lang="be-BY" sz="2000" b="1" dirty="0" smtClean="0">
                <a:solidFill>
                  <a:schemeClr val="bg1"/>
                </a:solidFill>
              </a:rPr>
              <a:t>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0" r="1111"/>
          <a:stretch>
            <a:fillRect/>
          </a:stretch>
        </p:blipFill>
        <p:spPr>
          <a:xfrm>
            <a:off x="0" y="-2536"/>
            <a:ext cx="9144000" cy="5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56728" y="2055541"/>
            <a:ext cx="485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лет назад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856477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9" r="1389"/>
          <a:stretch/>
        </p:blipFill>
        <p:spPr>
          <a:xfrm>
            <a:off x="0" y="-14696"/>
            <a:ext cx="914400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45" t="5907" r="7525" b="26963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89791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время, время глобального передела мира, вернуло дату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в наш календарь государственных праздников.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мы видим, как рушатся современные государства,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народы теряют родину, дом, традиции,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тем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пристальней всматриваемся в историю родной земли…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сути нет новых вызовов. Есть забытые старые уроки и угрозы.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защита – многовековой опыт, который научил нас быть вместе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 в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счастливые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  трудные   времена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</a:t>
            </a:r>
            <a:r>
              <a:rPr lang="ru-RU" sz="1400" i="1" dirty="0">
                <a:solidFill>
                  <a:schemeClr val="bg1"/>
                </a:solidFill>
              </a:rPr>
              <a:t>патриотическом форуме «Мы – </a:t>
            </a:r>
            <a:r>
              <a:rPr lang="ru-RU" sz="1400" i="1" dirty="0" err="1">
                <a:solidFill>
                  <a:schemeClr val="bg1"/>
                </a:solidFill>
              </a:rPr>
              <a:t>беларусы</a:t>
            </a:r>
            <a:r>
              <a:rPr lang="ru-RU" sz="1400" i="1" dirty="0" smtClean="0">
                <a:solidFill>
                  <a:schemeClr val="bg1"/>
                </a:solidFill>
              </a:rPr>
              <a:t>!»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17 </a:t>
            </a:r>
            <a:r>
              <a:rPr lang="ru-RU" sz="1400" i="1" dirty="0">
                <a:solidFill>
                  <a:schemeClr val="bg1"/>
                </a:solidFill>
              </a:rPr>
              <a:t>сентября 2023 г.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«СБ. Беларусь сегодня»,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рекомендуемые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использования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проведении ЕДИ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ШТЫКАХ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ОККУПАНТОВ </a:t>
            </a:r>
            <a:b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БЫВАЕТ!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Часть белорусских «активистов» пыталась найти себе покровителей </a:t>
            </a:r>
            <a:r>
              <a:rPr lang="ru-RU" sz="2000" b="1" dirty="0" smtClean="0"/>
              <a:t>среди воюющих </a:t>
            </a:r>
            <a:r>
              <a:rPr lang="ru-RU" sz="2000" b="1" dirty="0"/>
              <a:t>держав либо заручиться их поддержкой. </a:t>
            </a:r>
          </a:p>
          <a:p>
            <a:r>
              <a:rPr lang="ru-RU" sz="2000" b="1" dirty="0" smtClean="0"/>
              <a:t>Безрезультатно 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76057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0" y="0"/>
            <a:ext cx="9130138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Реальную возможность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государственности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белорусам предоставила </a:t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власть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После создания 1 января </a:t>
            </a:r>
            <a:r>
              <a:rPr lang="ru-RU" sz="1900" b="1" dirty="0" smtClean="0"/>
              <a:t/>
            </a:r>
            <a:br>
              <a:rPr lang="ru-RU" sz="1900" b="1" dirty="0" smtClean="0"/>
            </a:br>
            <a:r>
              <a:rPr lang="ru-RU" sz="1900" b="1" dirty="0" smtClean="0"/>
              <a:t>1919 г. </a:t>
            </a:r>
            <a:r>
              <a:rPr lang="ru-RU" sz="1900" b="1" dirty="0"/>
              <a:t>Социалистической Советской Республики </a:t>
            </a:r>
            <a:r>
              <a:rPr lang="ru-RU" sz="1900" b="1" dirty="0" smtClean="0"/>
              <a:t>Беларуси народ </a:t>
            </a:r>
            <a:r>
              <a:rPr lang="ru-RU" sz="1900" b="1" dirty="0"/>
              <a:t>получил реальную возможность самому вершить свою судьбу на родной </a:t>
            </a:r>
            <a:r>
              <a:rPr lang="ru-RU" sz="1900" b="1" dirty="0" smtClean="0"/>
              <a:t>земле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211404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заключения в 1921 году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 познал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трагедию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разъединения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629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i="1" dirty="0" smtClean="0"/>
              <a:t>Речь </a:t>
            </a:r>
            <a:r>
              <a:rPr lang="ru-RU" sz="1500" b="1" i="1" dirty="0" err="1" smtClean="0"/>
              <a:t>Посполитая</a:t>
            </a:r>
            <a:r>
              <a:rPr lang="ru-RU" sz="1500" b="1" i="1" dirty="0" smtClean="0"/>
              <a:t> </a:t>
            </a:r>
            <a:r>
              <a:rPr lang="en-US" sz="1500" b="1" i="1" dirty="0" smtClean="0"/>
              <a:t/>
            </a:r>
            <a:br>
              <a:rPr lang="en-US" sz="1500" b="1" i="1" dirty="0" smtClean="0"/>
            </a:br>
            <a:r>
              <a:rPr lang="en-US" sz="1500" b="1" i="1" dirty="0" smtClean="0"/>
              <a:t>XVII </a:t>
            </a:r>
            <a:r>
              <a:rPr lang="ru-RU" sz="1500" b="1" i="1" dirty="0" smtClean="0"/>
              <a:t>век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Рижский договор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носил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антибелорусский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1921 году Польша </a:t>
            </a:r>
            <a:r>
              <a:rPr lang="ru-RU" sz="2000" b="1" dirty="0"/>
              <a:t>стала государством, в котором поляки составляли только </a:t>
            </a:r>
            <a:r>
              <a:rPr lang="ru-RU" sz="2400" b="1" dirty="0"/>
              <a:t>64%</a:t>
            </a:r>
            <a:r>
              <a:rPr lang="ru-RU" sz="2000" b="1" dirty="0"/>
              <a:t> </a:t>
            </a:r>
            <a:r>
              <a:rPr lang="ru-RU" sz="2000" b="1" dirty="0" smtClean="0"/>
              <a:t>населения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7" y="727690"/>
            <a:ext cx="4752527" cy="2906078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прекращает сотрудничество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деле защиты прав национальных меньшинств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иностранных дел Польши Юзеф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Бек, </a:t>
            </a:r>
            <a:b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год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931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польских властей в Западной Беларуси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30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Беларусь превратилась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аграрно-сырьевой 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 польского 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244</Words>
  <Application>Microsoft Office PowerPoint</Application>
  <PresentationFormat>Экран (16:9)</PresentationFormat>
  <Paragraphs>42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191</cp:revision>
  <dcterms:created xsi:type="dcterms:W3CDTF">2024-07-24T10:48:12Z</dcterms:created>
  <dcterms:modified xsi:type="dcterms:W3CDTF">2024-09-19T06:58:58Z</dcterms:modified>
</cp:coreProperties>
</file>