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docProps/custom.xml" ContentType="application/vnd.openxmlformats-officedocument.custom-properties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341" r:id="rId2"/>
    <p:sldId id="263" r:id="rId3"/>
    <p:sldId id="373" r:id="rId4"/>
    <p:sldId id="343" r:id="rId5"/>
    <p:sldId id="338" r:id="rId6"/>
    <p:sldId id="372" r:id="rId7"/>
    <p:sldId id="342" r:id="rId8"/>
    <p:sldId id="336" r:id="rId9"/>
    <p:sldId id="264" r:id="rId10"/>
    <p:sldId id="340" r:id="rId11"/>
    <p:sldId id="334" r:id="rId12"/>
    <p:sldId id="333" r:id="rId13"/>
    <p:sldId id="262" r:id="rId14"/>
    <p:sldId id="266" r:id="rId15"/>
    <p:sldId id="375" r:id="rId16"/>
    <p:sldId id="362" r:id="rId17"/>
    <p:sldId id="376" r:id="rId18"/>
    <p:sldId id="377" r:id="rId19"/>
    <p:sldId id="337" r:id="rId20"/>
    <p:sldId id="409" r:id="rId21"/>
    <p:sldId id="388" r:id="rId22"/>
    <p:sldId id="410" r:id="rId23"/>
    <p:sldId id="412" r:id="rId24"/>
    <p:sldId id="411" r:id="rId25"/>
    <p:sldId id="387" r:id="rId26"/>
    <p:sldId id="413" r:id="rId27"/>
    <p:sldId id="433" r:id="rId28"/>
    <p:sldId id="432" r:id="rId29"/>
    <p:sldId id="379" r:id="rId30"/>
    <p:sldId id="315" r:id="rId31"/>
    <p:sldId id="267" r:id="rId32"/>
    <p:sldId id="380" r:id="rId33"/>
    <p:sldId id="344" r:id="rId34"/>
    <p:sldId id="363" r:id="rId35"/>
    <p:sldId id="378" r:id="rId36"/>
    <p:sldId id="382" r:id="rId37"/>
    <p:sldId id="283" r:id="rId38"/>
    <p:sldId id="414" r:id="rId39"/>
    <p:sldId id="384" r:id="rId40"/>
    <p:sldId id="385" r:id="rId41"/>
    <p:sldId id="364" r:id="rId42"/>
    <p:sldId id="383" r:id="rId43"/>
    <p:sldId id="386" r:id="rId4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 xmlns="">
        <p14:section name="Раздел по умолчанию" id="{84a98f35-3ebf-4973-997e-b6186d59c60e}">
          <p14:sldIdLst/>
        </p14:section>
        <p14:section name="Раздел без заголовка" id="{ea326679-1904-4d85-b8d8-d9e0350b5b70}">
          <p14:sldIdLst>
            <p14:sldId id="341"/>
            <p14:sldId id="263"/>
            <p14:sldId id="373"/>
            <p14:sldId id="343"/>
            <p14:sldId id="338"/>
            <p14:sldId id="374"/>
            <p14:sldId id="372"/>
            <p14:sldId id="342"/>
            <p14:sldId id="336"/>
            <p14:sldId id="264"/>
            <p14:sldId id="340"/>
            <p14:sldId id="334"/>
            <p14:sldId id="333"/>
            <p14:sldId id="262"/>
            <p14:sldId id="266"/>
            <p14:sldId id="375"/>
            <p14:sldId id="362"/>
            <p14:sldId id="376"/>
            <p14:sldId id="377"/>
            <p14:sldId id="337"/>
            <p14:sldId id="409"/>
            <p14:sldId id="388"/>
            <p14:sldId id="410"/>
            <p14:sldId id="412"/>
            <p14:sldId id="411"/>
            <p14:sldId id="387"/>
            <p14:sldId id="413"/>
            <p14:sldId id="433"/>
            <p14:sldId id="432"/>
            <p14:sldId id="315"/>
            <p14:sldId id="267"/>
            <p14:sldId id="381"/>
            <p14:sldId id="380"/>
            <p14:sldId id="344"/>
            <p14:sldId id="363"/>
            <p14:sldId id="378"/>
            <p14:sldId id="382"/>
            <p14:sldId id="283"/>
            <p14:sldId id="414"/>
            <p14:sldId id="384"/>
            <p14:sldId id="385"/>
            <p14:sldId id="364"/>
            <p14:sldId id="383"/>
            <p14:sldId id="386"/>
            <p14:sldId id="379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386" autoAdjust="0"/>
    <p:restoredTop sz="99549" autoAdjust="0"/>
  </p:normalViewPr>
  <p:slideViewPr>
    <p:cSldViewPr snapToGrid="0">
      <p:cViewPr varScale="1">
        <p:scale>
          <a:sx n="73" d="100"/>
          <a:sy n="73" d="100"/>
        </p:scale>
        <p:origin x="-444" y="-90"/>
      </p:cViewPr>
      <p:guideLst>
        <p:guide orient="horz" pos="2192"/>
        <p:guide pos="3792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1" d="100"/>
          <a:sy n="61" d="100"/>
        </p:scale>
        <p:origin x="2346" y="84"/>
      </p:cViewPr>
      <p:guideLst/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4468F-6682-48AA-B5F4-BEF8E7F9833C}" type="datetimeFigureOut">
              <a:rPr lang="ru-RU" smtClean="0"/>
              <a:pPr/>
              <a:t>09.10.2019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82897F-7A41-40D7-BC9E-F666B07C585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4468F-6682-48AA-B5F4-BEF8E7F9833C}" type="datetimeFigureOut">
              <a:rPr lang="ru-RU" smtClean="0"/>
              <a:pPr/>
              <a:t>09.10.2019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82897F-7A41-40D7-BC9E-F666B07C585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4468F-6682-48AA-B5F4-BEF8E7F9833C}" type="datetimeFigureOut">
              <a:rPr lang="ru-RU" smtClean="0"/>
              <a:pPr/>
              <a:t>09.10.2019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82897F-7A41-40D7-BC9E-F666B07C585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4468F-6682-48AA-B5F4-BEF8E7F9833C}" type="datetimeFigureOut">
              <a:rPr lang="ru-RU" smtClean="0"/>
              <a:pPr/>
              <a:t>09.10.2019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82897F-7A41-40D7-BC9E-F666B07C585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4468F-6682-48AA-B5F4-BEF8E7F9833C}" type="datetimeFigureOut">
              <a:rPr lang="ru-RU" smtClean="0"/>
              <a:pPr/>
              <a:t>09.10.2019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82897F-7A41-40D7-BC9E-F666B07C585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4468F-6682-48AA-B5F4-BEF8E7F9833C}" type="datetimeFigureOut">
              <a:rPr lang="ru-RU" smtClean="0"/>
              <a:pPr/>
              <a:t>09.10.2019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82897F-7A41-40D7-BC9E-F666B07C585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4468F-6682-48AA-B5F4-BEF8E7F9833C}" type="datetimeFigureOut">
              <a:rPr lang="ru-RU" smtClean="0"/>
              <a:pPr/>
              <a:t>09.10.2019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82897F-7A41-40D7-BC9E-F666B07C585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4468F-6682-48AA-B5F4-BEF8E7F9833C}" type="datetimeFigureOut">
              <a:rPr lang="ru-RU" smtClean="0"/>
              <a:pPr/>
              <a:t>09.10.2019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82897F-7A41-40D7-BC9E-F666B07C585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4468F-6682-48AA-B5F4-BEF8E7F9833C}" type="datetimeFigureOut">
              <a:rPr lang="ru-RU" smtClean="0"/>
              <a:pPr/>
              <a:t>09.10.2019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82897F-7A41-40D7-BC9E-F666B07C585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4468F-6682-48AA-B5F4-BEF8E7F9833C}" type="datetimeFigureOut">
              <a:rPr lang="ru-RU" smtClean="0"/>
              <a:pPr/>
              <a:t>09.10.2019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82897F-7A41-40D7-BC9E-F666B07C585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24468F-6682-48AA-B5F4-BEF8E7F9833C}" type="datetimeFigureOut">
              <a:rPr lang="ru-RU" smtClean="0"/>
              <a:pPr/>
              <a:t>09.10.2019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82897F-7A41-40D7-BC9E-F666B07C585D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6.png"/><Relationship Id="rId4" Type="http://schemas.openxmlformats.org/officeDocument/2006/relationships/image" Target="../media/image45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5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8.jpeg"/><Relationship Id="rId4" Type="http://schemas.openxmlformats.org/officeDocument/2006/relationships/image" Target="../media/image87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1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5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8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0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altLang="en-US"/>
          </a:p>
        </p:txBody>
      </p:sp>
      <p:pic>
        <p:nvPicPr>
          <p:cNvPr id="4" name="Замещающее содержимое 3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-113665" y="-1594485"/>
            <a:ext cx="12758420" cy="8506460"/>
          </a:xfrm>
          <a:prstGeom prst="rect">
            <a:avLst/>
          </a:prstGeom>
        </p:spPr>
      </p:pic>
      <p:pic>
        <p:nvPicPr>
          <p:cNvPr id="8196" name="Picture 3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-6985" y="-320040"/>
            <a:ext cx="2095500" cy="24003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Заголовок 1"/>
          <p:cNvSpPr>
            <a:spLocks noGrp="1"/>
          </p:cNvSpPr>
          <p:nvPr/>
        </p:nvSpPr>
        <p:spPr>
          <a:xfrm>
            <a:off x="1524000" y="229870"/>
            <a:ext cx="8893175" cy="185039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altLang="en-US" sz="44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charset="0"/>
              </a:rPr>
              <a:t>Воспитательная и идеологическая работа </a:t>
            </a:r>
          </a:p>
        </p:txBody>
      </p:sp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264140" y="-101600"/>
            <a:ext cx="1962785" cy="19627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ru-RU" b="1">
                <a:solidFill>
                  <a:srgbClr val="00B0F0"/>
                </a:solidFill>
              </a:rPr>
              <a:t>Самоуправлен</a:t>
            </a:r>
            <a:r>
              <a:rPr lang="ru-RU" altLang="ru-RU" b="1">
                <a:solidFill>
                  <a:srgbClr val="00B0F0"/>
                </a:solidFill>
              </a:rPr>
              <a:t>ие МДФ</a:t>
            </a:r>
          </a:p>
        </p:txBody>
      </p:sp>
      <p:sp>
        <p:nvSpPr>
          <p:cNvPr id="8" name="Текстовое поле 7"/>
          <p:cNvSpPr txBox="1"/>
          <p:nvPr/>
        </p:nvSpPr>
        <p:spPr>
          <a:xfrm>
            <a:off x="414020" y="5067300"/>
            <a:ext cx="2510790" cy="1198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ru-RU" altLang="en-US" b="1">
                <a:solidFill>
                  <a:srgbClr val="FF0000"/>
                </a:solidFill>
              </a:rPr>
              <a:t>Председатель самоуправления МДФ </a:t>
            </a:r>
            <a:r>
              <a:rPr lang="ru-RU" altLang="en-US"/>
              <a:t>Лещенко Елена</a:t>
            </a:r>
            <a:r>
              <a:rPr lang="en-US" altLang="ru-RU"/>
              <a:t>,</a:t>
            </a:r>
          </a:p>
          <a:p>
            <a:r>
              <a:rPr lang="ru-RU" altLang="en-US"/>
              <a:t> 4 курс</a:t>
            </a:r>
          </a:p>
        </p:txBody>
      </p:sp>
      <p:sp>
        <p:nvSpPr>
          <p:cNvPr id="11" name="Текстовое поле 10"/>
          <p:cNvSpPr txBox="1"/>
          <p:nvPr/>
        </p:nvSpPr>
        <p:spPr>
          <a:xfrm>
            <a:off x="4668520" y="5201920"/>
            <a:ext cx="2673985" cy="922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ru-RU" altLang="en-US" b="1">
                <a:solidFill>
                  <a:srgbClr val="FF0000"/>
                </a:solidFill>
              </a:rPr>
              <a:t>Творческий сектор</a:t>
            </a:r>
          </a:p>
          <a:p>
            <a:r>
              <a:rPr lang="ru-RU" altLang="en-US"/>
              <a:t>Бакунович Екатерина,</a:t>
            </a:r>
          </a:p>
          <a:p>
            <a:r>
              <a:rPr lang="ru-RU" altLang="en-US"/>
              <a:t>4 курс </a:t>
            </a:r>
          </a:p>
        </p:txBody>
      </p:sp>
      <p:sp>
        <p:nvSpPr>
          <p:cNvPr id="13" name="Текстовое поле 12"/>
          <p:cNvSpPr txBox="1"/>
          <p:nvPr/>
        </p:nvSpPr>
        <p:spPr>
          <a:xfrm>
            <a:off x="9086215" y="5584825"/>
            <a:ext cx="2509520" cy="922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ru-RU" altLang="en-US" b="1">
                <a:solidFill>
                  <a:srgbClr val="FF0000"/>
                </a:solidFill>
              </a:rPr>
              <a:t>Профсоюзный актив</a:t>
            </a:r>
          </a:p>
          <a:p>
            <a:r>
              <a:rPr lang="ru-RU" altLang="en-US"/>
              <a:t>Макаревич Алексей Вадимович 5 курс</a:t>
            </a:r>
          </a:p>
        </p:txBody>
      </p:sp>
      <p:pic>
        <p:nvPicPr>
          <p:cNvPr id="3" name="Замещающее содержимое 2" descr="2IhZby-PTjc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102870" y="1564005"/>
            <a:ext cx="3937635" cy="2954020"/>
          </a:xfrm>
          <a:prstGeom prst="rect">
            <a:avLst/>
          </a:prstGeom>
        </p:spPr>
      </p:pic>
      <p:pic>
        <p:nvPicPr>
          <p:cNvPr id="4" name="Изображение 3" descr="XvPYqSx2Svc"/>
          <p:cNvPicPr>
            <a:picLocks noChangeAspect="1"/>
          </p:cNvPicPr>
          <p:nvPr/>
        </p:nvPicPr>
        <p:blipFill>
          <a:blip r:embed="rId3" cstate="print"/>
          <a:srcRect l="40041" r="-29172"/>
          <a:stretch>
            <a:fillRect/>
          </a:stretch>
        </p:blipFill>
        <p:spPr>
          <a:xfrm>
            <a:off x="9197975" y="1481455"/>
            <a:ext cx="3472815" cy="3585845"/>
          </a:xfrm>
          <a:prstGeom prst="rect">
            <a:avLst/>
          </a:prstGeom>
        </p:spPr>
      </p:pic>
      <p:pic>
        <p:nvPicPr>
          <p:cNvPr id="9" name="Изображение 8" descr="MxzT15aPpR0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18305" y="1564640"/>
            <a:ext cx="4274185" cy="28498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0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altLang="ru-RU" b="1">
                <a:solidFill>
                  <a:srgbClr val="00B0F0"/>
                </a:solidFill>
                <a:sym typeface="+mn-ea"/>
              </a:rPr>
              <a:t>Самоуправлен</a:t>
            </a:r>
            <a:r>
              <a:rPr lang="ru-RU" altLang="ru-RU" b="1">
                <a:solidFill>
                  <a:srgbClr val="00B0F0"/>
                </a:solidFill>
                <a:sym typeface="+mn-ea"/>
              </a:rPr>
              <a:t>ие МДФ</a:t>
            </a:r>
            <a:r>
              <a:rPr lang="ru-RU" altLang="ru-RU" b="1">
                <a:solidFill>
                  <a:srgbClr val="00B0F0"/>
                </a:solidFill>
              </a:rPr>
              <a:t/>
            </a:r>
            <a:br>
              <a:rPr lang="ru-RU" altLang="ru-RU" b="1">
                <a:solidFill>
                  <a:srgbClr val="00B0F0"/>
                </a:solidFill>
              </a:rPr>
            </a:br>
            <a:endParaRPr lang="ru-RU" altLang="en-US"/>
          </a:p>
        </p:txBody>
      </p:sp>
      <p:pic>
        <p:nvPicPr>
          <p:cNvPr id="15" name="Изображение 14" descr="-GpEjKUpFkw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32815" y="1113155"/>
            <a:ext cx="2672715" cy="3566160"/>
          </a:xfrm>
          <a:prstGeom prst="rect">
            <a:avLst/>
          </a:prstGeom>
        </p:spPr>
      </p:pic>
      <p:sp>
        <p:nvSpPr>
          <p:cNvPr id="17" name="Текстовое поле 16"/>
          <p:cNvSpPr txBox="1"/>
          <p:nvPr/>
        </p:nvSpPr>
        <p:spPr>
          <a:xfrm>
            <a:off x="5013960" y="4875530"/>
            <a:ext cx="2419350" cy="922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ru-RU" altLang="en-US" b="1">
                <a:solidFill>
                  <a:srgbClr val="FF0000"/>
                </a:solidFill>
              </a:rPr>
              <a:t>Спортивный сектор</a:t>
            </a:r>
            <a:r>
              <a:rPr lang="ru-RU" altLang="en-US"/>
              <a:t> Шкуда Максим,</a:t>
            </a:r>
          </a:p>
          <a:p>
            <a:r>
              <a:rPr lang="ru-RU" altLang="en-US"/>
              <a:t> 4 курс</a:t>
            </a:r>
          </a:p>
        </p:txBody>
      </p:sp>
      <p:sp>
        <p:nvSpPr>
          <p:cNvPr id="19" name="Текстовое поле 18"/>
          <p:cNvSpPr txBox="1"/>
          <p:nvPr/>
        </p:nvSpPr>
        <p:spPr>
          <a:xfrm>
            <a:off x="1065530" y="4875530"/>
            <a:ext cx="2540000" cy="922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ru-RU" altLang="en-US" b="1">
                <a:solidFill>
                  <a:srgbClr val="FF0000"/>
                </a:solidFill>
              </a:rPr>
              <a:t>Сектор СНО </a:t>
            </a:r>
          </a:p>
          <a:p>
            <a:r>
              <a:rPr lang="ru-RU" altLang="en-US"/>
              <a:t>Пьянкова Екатерина,</a:t>
            </a:r>
          </a:p>
          <a:p>
            <a:r>
              <a:rPr lang="ru-RU" altLang="en-US"/>
              <a:t> 4 курс</a:t>
            </a:r>
          </a:p>
        </p:txBody>
      </p:sp>
      <p:sp>
        <p:nvSpPr>
          <p:cNvPr id="20" name="Текстовое поле 19"/>
          <p:cNvSpPr txBox="1"/>
          <p:nvPr/>
        </p:nvSpPr>
        <p:spPr>
          <a:xfrm>
            <a:off x="8966835" y="5152390"/>
            <a:ext cx="254000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ru-RU" altLang="en-US" b="1">
                <a:solidFill>
                  <a:srgbClr val="FF0000"/>
                </a:solidFill>
              </a:rPr>
              <a:t>Секретарь БРСМ</a:t>
            </a:r>
            <a:endParaRPr lang="ru-RU" altLang="en-US"/>
          </a:p>
          <a:p>
            <a:r>
              <a:rPr lang="ru-RU" altLang="en-US"/>
              <a:t>Карпова Ольга, 4 курс </a:t>
            </a:r>
          </a:p>
        </p:txBody>
      </p:sp>
      <p:pic>
        <p:nvPicPr>
          <p:cNvPr id="21" name="Замещающее содержимое 20" descr="UWJtZlaqlI8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4759325" y="1113155"/>
            <a:ext cx="2673985" cy="3566160"/>
          </a:xfrm>
          <a:prstGeom prst="rect">
            <a:avLst/>
          </a:prstGeom>
        </p:spPr>
      </p:pic>
      <p:pic>
        <p:nvPicPr>
          <p:cNvPr id="3" name="Замещающее содержимое 2" descr="alz3g8Eau2c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>
          <a:xfrm>
            <a:off x="8732520" y="939165"/>
            <a:ext cx="2774315" cy="36995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838200" y="168275"/>
            <a:ext cx="10515600" cy="1522730"/>
          </a:xfrm>
        </p:spPr>
        <p:txBody>
          <a:bodyPr>
            <a:normAutofit/>
          </a:bodyPr>
          <a:lstStyle/>
          <a:p>
            <a:r>
              <a:rPr lang="ru-RU" altLang="en-US" sz="2000" b="1">
                <a:sym typeface="+mn-ea"/>
              </a:rPr>
              <a:t>Почетные грамоты за отличную учебу, активное участие в общественной жизни университета и в связи с 60-ти летием учреждения образования "Гродненский государственный медицинский университ» вручены</a:t>
            </a:r>
            <a:r>
              <a:rPr lang="ru-RU" altLang="en-US" sz="2000">
                <a:sym typeface="+mn-ea"/>
              </a:rPr>
              <a:t> </a:t>
            </a:r>
            <a:r>
              <a:rPr lang="ru-RU" altLang="en-US" sz="28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Тарасевич Елизавете и Страчинской Валентине.</a:t>
            </a:r>
          </a:p>
        </p:txBody>
      </p:sp>
      <p:pic>
        <p:nvPicPr>
          <p:cNvPr id="6" name="Замещающее содержимое 5" descr="zBVtLYyMz-8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1678305" y="1557020"/>
            <a:ext cx="3062605" cy="5136515"/>
          </a:xfrm>
          <a:prstGeom prst="rect">
            <a:avLst/>
          </a:prstGeom>
        </p:spPr>
      </p:pic>
      <p:pic>
        <p:nvPicPr>
          <p:cNvPr id="8" name="Изображение 7" descr="DRoZG2hrZ-w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367780" y="1557020"/>
            <a:ext cx="3838575" cy="51187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altLang="en-US" b="1">
                <a:solidFill>
                  <a:srgbClr val="FF0000"/>
                </a:solidFill>
                <a:sym typeface="+mn-ea"/>
              </a:rPr>
              <a:t>Формирование навыков профессиональной деятельности</a:t>
            </a:r>
          </a:p>
        </p:txBody>
      </p:sp>
      <p:sp>
        <p:nvSpPr>
          <p:cNvPr id="3" name="Замещающее содержимое 2"/>
          <p:cNvSpPr>
            <a:spLocks noGrp="1"/>
          </p:cNvSpPr>
          <p:nvPr>
            <p:ph idx="1"/>
          </p:nvPr>
        </p:nvSpPr>
        <p:spPr>
          <a:xfrm>
            <a:off x="838200" y="1825625"/>
            <a:ext cx="5771515" cy="4351655"/>
          </a:xfrm>
        </p:spPr>
        <p:txBody>
          <a:bodyPr/>
          <a:lstStyle/>
          <a:p>
            <a:r>
              <a:rPr lang="ru-RU" altLang="en-US" dirty="0" smtClean="0"/>
              <a:t>Проводится </a:t>
            </a:r>
            <a:r>
              <a:rPr lang="ru-RU" altLang="en-US" dirty="0"/>
              <a:t>работа по вовлечению студентов в НИРС, </a:t>
            </a:r>
            <a:r>
              <a:rPr lang="ru-RU" altLang="en-US" dirty="0" smtClean="0"/>
              <a:t>активировалось </a:t>
            </a:r>
            <a:r>
              <a:rPr lang="ru-RU" altLang="en-US" dirty="0"/>
              <a:t>их участие в научных </a:t>
            </a:r>
            <a:r>
              <a:rPr lang="ru-RU" altLang="en-US" dirty="0" smtClean="0"/>
              <a:t>конференциях (12 студентов участвует в СНК).</a:t>
            </a:r>
            <a:endParaRPr lang="ru-RU" altLang="en-US" dirty="0"/>
          </a:p>
          <a:p>
            <a:r>
              <a:rPr lang="ru-RU" altLang="en-US" dirty="0" smtClean="0"/>
              <a:t>Вопросы </a:t>
            </a:r>
            <a:r>
              <a:rPr lang="ru-RU" altLang="en-US" dirty="0"/>
              <a:t>этики и деонтологии </a:t>
            </a:r>
            <a:r>
              <a:rPr lang="ru-RU" altLang="en-US" dirty="0" smtClean="0"/>
              <a:t>рассматриваются на </a:t>
            </a:r>
            <a:r>
              <a:rPr lang="ru-RU" altLang="en-US" dirty="0"/>
              <a:t>лекциях и практических занятиях, </a:t>
            </a:r>
            <a:r>
              <a:rPr lang="ru-RU" altLang="en-US" dirty="0" smtClean="0"/>
              <a:t>включены </a:t>
            </a:r>
            <a:r>
              <a:rPr lang="ru-RU" altLang="en-US" dirty="0"/>
              <a:t>в рабочие программы по </a:t>
            </a:r>
            <a:r>
              <a:rPr lang="ru-RU" altLang="en-US" dirty="0" smtClean="0"/>
              <a:t>дисциплинам.</a:t>
            </a:r>
            <a:endParaRPr lang="ru-RU" altLang="en-US" dirty="0"/>
          </a:p>
        </p:txBody>
      </p:sp>
      <p:pic>
        <p:nvPicPr>
          <p:cNvPr id="5" name="Замещающее содержимое 4" descr="UF_UaUO4rvY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6718935" y="1691005"/>
            <a:ext cx="5464175" cy="40982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altLang="en-US" b="1">
                <a:sym typeface="+mn-ea"/>
              </a:rPr>
              <a:t> </a:t>
            </a:r>
            <a:r>
              <a:rPr lang="ru-RU" altLang="en-US" b="1">
                <a:solidFill>
                  <a:srgbClr val="FF0000"/>
                </a:solidFill>
                <a:sym typeface="+mn-ea"/>
              </a:rPr>
              <a:t>Культурно-массовые мероприятия</a:t>
            </a:r>
          </a:p>
        </p:txBody>
      </p:sp>
      <p:sp>
        <p:nvSpPr>
          <p:cNvPr id="3" name="Замещающее 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altLang="en-US" dirty="0"/>
              <a:t>ежегодно студенты участвуют в «Посвящении в студенты» первокурсников</a:t>
            </a:r>
            <a:r>
              <a:rPr lang="ru-RU" altLang="en-US" dirty="0" smtClean="0"/>
              <a:t>, «</a:t>
            </a:r>
            <a:r>
              <a:rPr lang="en-US" altLang="en-US" dirty="0" smtClean="0"/>
              <a:t>Alma Mater</a:t>
            </a:r>
            <a:r>
              <a:rPr lang="ru-RU" altLang="en-US" dirty="0" smtClean="0"/>
              <a:t>», КВН и др. </a:t>
            </a:r>
            <a:endParaRPr lang="ru-RU" altLang="en-US" dirty="0"/>
          </a:p>
          <a:p>
            <a:r>
              <a:rPr lang="ru-RU" altLang="en-US" dirty="0" smtClean="0">
                <a:sym typeface="+mn-ea"/>
              </a:rPr>
              <a:t>осуществляется </a:t>
            </a:r>
            <a:r>
              <a:rPr lang="ru-RU" altLang="en-US" dirty="0">
                <a:sym typeface="+mn-ea"/>
              </a:rPr>
              <a:t>материальное поощрение студентов, активно участвующих в общественной жизни факультета, университета</a:t>
            </a:r>
            <a:r>
              <a:rPr lang="ru-RU" altLang="en-US" dirty="0" smtClean="0">
                <a:sym typeface="+mn-ea"/>
              </a:rPr>
              <a:t>.</a:t>
            </a:r>
          </a:p>
          <a:p>
            <a:endParaRPr lang="ru-RU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Замещающее содержимое 2" descr="JdCxpSGVLSk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-53975" y="2649855"/>
            <a:ext cx="6473190" cy="4854575"/>
          </a:xfrm>
          <a:prstGeom prst="rect">
            <a:avLst/>
          </a:prstGeom>
        </p:spPr>
      </p:pic>
      <p:pic>
        <p:nvPicPr>
          <p:cNvPr id="7" name="Изображение 6" descr="gEKMlGmQlHw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53975" y="-1012825"/>
            <a:ext cx="6884035" cy="4592955"/>
          </a:xfrm>
          <a:prstGeom prst="rect">
            <a:avLst/>
          </a:prstGeom>
        </p:spPr>
      </p:pic>
      <p:pic>
        <p:nvPicPr>
          <p:cNvPr id="4" name="Изображение 3" descr="u-NRRuHHzQI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307455" y="2649855"/>
            <a:ext cx="5954395" cy="4300220"/>
          </a:xfrm>
          <a:prstGeom prst="rect">
            <a:avLst/>
          </a:prstGeom>
        </p:spPr>
      </p:pic>
      <p:pic>
        <p:nvPicPr>
          <p:cNvPr id="6" name="Замещающее содержимое 5" descr="P3SF68XbGzY"/>
          <p:cNvPicPr>
            <a:picLocks noGrp="1" noChangeAspect="1"/>
          </p:cNvPicPr>
          <p:nvPr>
            <p:ph sz="half" idx="2"/>
          </p:nvPr>
        </p:nvPicPr>
        <p:blipFill>
          <a:blip r:embed="rId5" cstate="print"/>
          <a:stretch>
            <a:fillRect/>
          </a:stretch>
        </p:blipFill>
        <p:spPr>
          <a:xfrm>
            <a:off x="6817995" y="-113665"/>
            <a:ext cx="5443855" cy="399986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3680" y="-113665"/>
            <a:ext cx="10515600" cy="1325563"/>
          </a:xfrm>
        </p:spPr>
        <p:txBody>
          <a:bodyPr/>
          <a:lstStyle/>
          <a:p>
            <a:r>
              <a:rPr lang="ru-RU" b="1" dirty="0">
                <a:solidFill>
                  <a:schemeClr val="bg1"/>
                </a:solidFill>
              </a:rPr>
              <a:t>Посвящение в студенты, 2017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altLang="en-US"/>
          </a:p>
        </p:txBody>
      </p:sp>
      <p:pic>
        <p:nvPicPr>
          <p:cNvPr id="5" name="Замещающее содержимое 4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-37465" y="3124835"/>
            <a:ext cx="6011545" cy="3905250"/>
          </a:xfrm>
          <a:prstGeom prst="rect">
            <a:avLst/>
          </a:prstGeom>
        </p:spPr>
      </p:pic>
      <p:pic>
        <p:nvPicPr>
          <p:cNvPr id="7" name="Изображение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7620" y="-27305"/>
            <a:ext cx="6057265" cy="3935730"/>
          </a:xfrm>
          <a:prstGeom prst="rect">
            <a:avLst/>
          </a:prstGeom>
        </p:spPr>
      </p:pic>
      <p:sp>
        <p:nvSpPr>
          <p:cNvPr id="9" name="Текстовое поле 8"/>
          <p:cNvSpPr txBox="1"/>
          <p:nvPr/>
        </p:nvSpPr>
        <p:spPr>
          <a:xfrm>
            <a:off x="241300" y="108585"/>
            <a:ext cx="6419215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altLang="en-US" sz="4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sym typeface="+mn-ea"/>
              </a:rPr>
              <a:t>Посвящение в студенты, 2018</a:t>
            </a:r>
          </a:p>
        </p:txBody>
      </p:sp>
      <p:pic>
        <p:nvPicPr>
          <p:cNvPr id="10" name="Изображение 9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019800" y="-27305"/>
            <a:ext cx="6198870" cy="4081145"/>
          </a:xfrm>
          <a:prstGeom prst="rect">
            <a:avLst/>
          </a:prstGeom>
        </p:spPr>
      </p:pic>
      <p:pic>
        <p:nvPicPr>
          <p:cNvPr id="8" name="Изображение 7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974715" y="2861310"/>
            <a:ext cx="6243955" cy="40100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Изображение 4" descr="m5NkC74ScLM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563870" y="-639445"/>
            <a:ext cx="6974840" cy="4648200"/>
          </a:xfrm>
          <a:prstGeom prst="rect">
            <a:avLst/>
          </a:prstGeom>
        </p:spPr>
      </p:pic>
      <p:pic>
        <p:nvPicPr>
          <p:cNvPr id="6" name="Изображение 5" descr="zF-DEfWqq3I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480" y="-549275"/>
            <a:ext cx="6045835" cy="4029075"/>
          </a:xfrm>
          <a:prstGeom prst="rect">
            <a:avLst/>
          </a:prstGeom>
        </p:spPr>
      </p:pic>
      <p:pic>
        <p:nvPicPr>
          <p:cNvPr id="7" name="Изображение 6" descr="vVMRREHkB38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0480" y="2740025"/>
            <a:ext cx="6221095" cy="4145280"/>
          </a:xfrm>
          <a:prstGeom prst="rect">
            <a:avLst/>
          </a:prstGeom>
        </p:spPr>
      </p:pic>
      <p:pic>
        <p:nvPicPr>
          <p:cNvPr id="8" name="Изображение 7" descr="uYJWgG58WzY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251575" y="2926715"/>
            <a:ext cx="5939790" cy="3958590"/>
          </a:xfrm>
          <a:prstGeom prst="rect">
            <a:avLst/>
          </a:prstGeom>
        </p:spPr>
      </p:pic>
      <p:sp>
        <p:nvSpPr>
          <p:cNvPr id="9" name="Текстовое поле 8"/>
          <p:cNvSpPr txBox="1"/>
          <p:nvPr/>
        </p:nvSpPr>
        <p:spPr>
          <a:xfrm>
            <a:off x="3745865" y="304800"/>
            <a:ext cx="800608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altLang="en-US" sz="4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sym typeface="+mn-ea"/>
              </a:rPr>
              <a:t>Посвящение в студенты, 2019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Изображение 8" descr="uPhtI9bYGJY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87340" y="4069715"/>
            <a:ext cx="6857365" cy="5142865"/>
          </a:xfrm>
          <a:prstGeom prst="rect">
            <a:avLst/>
          </a:prstGeom>
        </p:spPr>
      </p:pic>
      <p:pic>
        <p:nvPicPr>
          <p:cNvPr id="4" name="Замещающее содержимое 3" descr="Mz7jGgEyKz4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-51435" y="3057525"/>
            <a:ext cx="5634355" cy="4225925"/>
          </a:xfrm>
          <a:prstGeom prst="rect">
            <a:avLst/>
          </a:prstGeom>
        </p:spPr>
      </p:pic>
      <p:pic>
        <p:nvPicPr>
          <p:cNvPr id="6" name="Замещающее содержимое 5" descr="lpM84936nxQ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>
          <a:xfrm>
            <a:off x="5916930" y="-59690"/>
            <a:ext cx="6327775" cy="4746625"/>
          </a:xfrm>
          <a:prstGeom prst="rect">
            <a:avLst/>
          </a:prstGeom>
        </p:spPr>
      </p:pic>
      <p:pic>
        <p:nvPicPr>
          <p:cNvPr id="8" name="Изображение 7" descr="dmWCobG_8o0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-51435" y="-59690"/>
            <a:ext cx="6138545" cy="4603750"/>
          </a:xfrm>
          <a:prstGeom prst="rect">
            <a:avLst/>
          </a:prstGeom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838200" y="183515"/>
            <a:ext cx="10515600" cy="1205230"/>
          </a:xfrm>
        </p:spPr>
        <p:txBody>
          <a:bodyPr>
            <a:normAutofit/>
          </a:bodyPr>
          <a:lstStyle/>
          <a:p>
            <a:r>
              <a:rPr lang="ru-RU" altLang="en-US" b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Конкурс первокурсников, 2017 (5 дипломов)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altLang="en-US"/>
          </a:p>
        </p:txBody>
      </p:sp>
      <p:pic>
        <p:nvPicPr>
          <p:cNvPr id="10" name="Замещающее содержимое 9" descr="gQFocGh2XiI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-48260" y="2479675"/>
            <a:ext cx="5981700" cy="4486910"/>
          </a:xfrm>
          <a:prstGeom prst="rect">
            <a:avLst/>
          </a:prstGeom>
        </p:spPr>
      </p:pic>
      <p:pic>
        <p:nvPicPr>
          <p:cNvPr id="12" name="Изображение 11" descr="jRXgrZZ-YlY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932170" y="2163445"/>
            <a:ext cx="6252845" cy="4689475"/>
          </a:xfrm>
          <a:prstGeom prst="rect">
            <a:avLst/>
          </a:prstGeom>
        </p:spPr>
      </p:pic>
      <p:pic>
        <p:nvPicPr>
          <p:cNvPr id="8" name="Изображение 7" descr="W9yCgwOj3bA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932805" y="-12065"/>
            <a:ext cx="6252210" cy="4688840"/>
          </a:xfrm>
          <a:prstGeom prst="rect">
            <a:avLst/>
          </a:prstGeom>
        </p:spPr>
      </p:pic>
      <p:pic>
        <p:nvPicPr>
          <p:cNvPr id="5" name="Замещающее содержимое 4"/>
          <p:cNvPicPr>
            <a:picLocks noGrp="1" noChangeAspect="1"/>
          </p:cNvPicPr>
          <p:nvPr>
            <p:ph sz="half" idx="1"/>
          </p:nvPr>
        </p:nvPicPr>
        <p:blipFill>
          <a:blip r:embed="rId5" cstate="print"/>
          <a:stretch>
            <a:fillRect/>
          </a:stretch>
        </p:blipFill>
        <p:spPr>
          <a:xfrm>
            <a:off x="-48260" y="-12065"/>
            <a:ext cx="6075045" cy="4556125"/>
          </a:xfrm>
          <a:prstGeom prst="rect">
            <a:avLst/>
          </a:prstGeom>
        </p:spPr>
      </p:pic>
      <p:sp>
        <p:nvSpPr>
          <p:cNvPr id="3" name="Текстовое поле 2"/>
          <p:cNvSpPr txBox="1"/>
          <p:nvPr/>
        </p:nvSpPr>
        <p:spPr>
          <a:xfrm>
            <a:off x="1918335" y="365125"/>
            <a:ext cx="87623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altLang="en-US" sz="3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sym typeface="+mn-ea"/>
              </a:rPr>
              <a:t>Конкурс первокурсников, 2018 (4 диплома)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altLang="en-US">
                <a:sym typeface="+mn-ea"/>
              </a:rPr>
              <a:t>Направления в</a:t>
            </a:r>
            <a:r>
              <a:rPr lang="ru-RU" altLang="en-US"/>
              <a:t>оспитательной работы:</a:t>
            </a:r>
          </a:p>
        </p:txBody>
      </p:sp>
      <p:sp>
        <p:nvSpPr>
          <p:cNvPr id="3" name="Замещающее 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altLang="en-US" dirty="0"/>
              <a:t>идеологическое и гражданско-патриотическое воспитание; </a:t>
            </a:r>
          </a:p>
          <a:p>
            <a:r>
              <a:rPr lang="ru-RU" altLang="en-US" dirty="0"/>
              <a:t>информационно-воспитательная работа; </a:t>
            </a:r>
          </a:p>
          <a:p>
            <a:r>
              <a:rPr lang="ru-RU" altLang="en-US" dirty="0"/>
              <a:t>формирование навыков профессиональной деятельности; </a:t>
            </a:r>
          </a:p>
          <a:p>
            <a:r>
              <a:rPr lang="ru-RU" altLang="en-US" dirty="0"/>
              <a:t>культурно-массовые мероприятия; </a:t>
            </a:r>
          </a:p>
          <a:p>
            <a:r>
              <a:rPr lang="ru-RU" altLang="en-US" dirty="0"/>
              <a:t>формирование культуры здорового образа </a:t>
            </a:r>
            <a:r>
              <a:rPr lang="ru-RU" altLang="en-US" dirty="0" smtClean="0"/>
              <a:t>жизни.</a:t>
            </a:r>
            <a:endParaRPr lang="ru-RU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altLang="en-US"/>
          </a:p>
        </p:txBody>
      </p:sp>
      <p:sp>
        <p:nvSpPr>
          <p:cNvPr id="11" name="Замещающий текст 10"/>
          <p:cNvSpPr>
            <a:spLocks noGrp="1"/>
          </p:cNvSpPr>
          <p:nvPr>
            <p:ph type="body" idx="1"/>
          </p:nvPr>
        </p:nvSpPr>
        <p:spPr>
          <a:xfrm>
            <a:off x="840105" y="365125"/>
            <a:ext cx="5157470" cy="2139950"/>
          </a:xfrm>
        </p:spPr>
        <p:txBody>
          <a:bodyPr>
            <a:normAutofit/>
          </a:bodyPr>
          <a:lstStyle/>
          <a:p>
            <a:r>
              <a:rPr lang="ru-RU" altLang="en-US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Конкурс «Мистер ГрГМУ - 2017»</a:t>
            </a:r>
            <a:r>
              <a:rPr lang="ru-RU" altLang="en-US">
                <a:latin typeface="Times New Roman" panose="02020603050405020304" charset="0"/>
                <a:cs typeface="Times New Roman" panose="02020603050405020304" charset="0"/>
                <a:sym typeface="+mn-ea"/>
              </a:rPr>
              <a:t/>
            </a:r>
            <a:br>
              <a:rPr lang="ru-RU" altLang="en-US">
                <a:latin typeface="Times New Roman" panose="02020603050405020304" charset="0"/>
                <a:cs typeface="Times New Roman" panose="02020603050405020304" charset="0"/>
                <a:sym typeface="+mn-ea"/>
              </a:rPr>
            </a:br>
            <a:r>
              <a:rPr lang="ru-RU" altLang="en-US">
                <a:latin typeface="Times New Roman" panose="02020603050405020304" charset="0"/>
                <a:cs typeface="Times New Roman" panose="02020603050405020304" charset="0"/>
                <a:sym typeface="+mn-ea"/>
              </a:rPr>
              <a:t/>
            </a:r>
            <a:br>
              <a:rPr lang="ru-RU" altLang="en-US">
                <a:latin typeface="Times New Roman" panose="02020603050405020304" charset="0"/>
                <a:cs typeface="Times New Roman" panose="02020603050405020304" charset="0"/>
                <a:sym typeface="+mn-ea"/>
              </a:rPr>
            </a:br>
            <a:r>
              <a:rPr lang="ru-RU" altLang="en-US">
                <a:latin typeface="Times New Roman" panose="02020603050405020304" charset="0"/>
                <a:cs typeface="Times New Roman" panose="02020603050405020304" charset="0"/>
                <a:sym typeface="+mn-ea"/>
              </a:rPr>
              <a:t>Цикман Артем, выпускник - приз от спонсора.</a:t>
            </a:r>
            <a:endParaRPr lang="ru-RU" altLang="en-US" b="1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endParaRPr lang="ru-RU" altLang="en-US"/>
          </a:p>
        </p:txBody>
      </p:sp>
      <p:pic>
        <p:nvPicPr>
          <p:cNvPr id="7" name="Замещающее содержимое 6" descr="KRffrHOJkss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281940" y="2477770"/>
            <a:ext cx="5609590" cy="3738245"/>
          </a:xfrm>
          <a:prstGeom prst="rect">
            <a:avLst/>
          </a:prstGeom>
        </p:spPr>
      </p:pic>
      <p:sp>
        <p:nvSpPr>
          <p:cNvPr id="12" name="Замещающий текст 11"/>
          <p:cNvSpPr>
            <a:spLocks noGrp="1"/>
          </p:cNvSpPr>
          <p:nvPr>
            <p:ph type="body" sz="quarter" idx="3"/>
          </p:nvPr>
        </p:nvSpPr>
        <p:spPr>
          <a:xfrm>
            <a:off x="6172200" y="365125"/>
            <a:ext cx="5688330" cy="1868805"/>
          </a:xfrm>
        </p:spPr>
        <p:txBody>
          <a:bodyPr>
            <a:normAutofit/>
          </a:bodyPr>
          <a:lstStyle/>
          <a:p>
            <a:r>
              <a:rPr lang="ru-RU" altLang="en-US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Конкурс «Мистер ГрГМУ - 2018»</a:t>
            </a:r>
            <a:r>
              <a:rPr lang="ru-RU" altLang="en-US">
                <a:latin typeface="Times New Roman" panose="02020603050405020304" charset="0"/>
                <a:cs typeface="Times New Roman" panose="02020603050405020304" charset="0"/>
                <a:sym typeface="+mn-ea"/>
              </a:rPr>
              <a:t/>
            </a:r>
            <a:br>
              <a:rPr lang="ru-RU" altLang="en-US">
                <a:latin typeface="Times New Roman" panose="02020603050405020304" charset="0"/>
                <a:cs typeface="Times New Roman" panose="02020603050405020304" charset="0"/>
                <a:sym typeface="+mn-ea"/>
              </a:rPr>
            </a:br>
            <a:r>
              <a:rPr lang="ru-RU" altLang="en-US">
                <a:latin typeface="Times New Roman" panose="02020603050405020304" charset="0"/>
                <a:cs typeface="Times New Roman" panose="02020603050405020304" charset="0"/>
                <a:sym typeface="+mn-ea"/>
              </a:rPr>
              <a:t>Бошко Никита, 5 курс - Мистер индивидуальность,</a:t>
            </a:r>
            <a:br>
              <a:rPr lang="ru-RU" altLang="en-US">
                <a:latin typeface="Times New Roman" panose="02020603050405020304" charset="0"/>
                <a:cs typeface="Times New Roman" panose="02020603050405020304" charset="0"/>
                <a:sym typeface="+mn-ea"/>
              </a:rPr>
            </a:br>
            <a:r>
              <a:rPr lang="ru-RU" altLang="en-US">
                <a:latin typeface="Times New Roman" panose="02020603050405020304" charset="0"/>
                <a:cs typeface="Times New Roman" panose="02020603050405020304" charset="0"/>
                <a:sym typeface="+mn-ea"/>
              </a:rPr>
              <a:t>Дудицкий Дмитрий, выпускник - Мистер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  <a:sym typeface="+mn-ea"/>
              </a:rPr>
              <a:t>on-line</a:t>
            </a:r>
            <a:r>
              <a:rPr lang="ru-RU" altLang="en-US">
                <a:latin typeface="Times New Roman" panose="02020603050405020304" charset="0"/>
                <a:cs typeface="Times New Roman" panose="02020603050405020304" charset="0"/>
                <a:sym typeface="+mn-ea"/>
              </a:rPr>
              <a:t>.</a:t>
            </a:r>
            <a:endParaRPr lang="ru-RU" altLang="en-US" b="1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endParaRPr lang="ru-RU" altLang="en-US"/>
          </a:p>
        </p:txBody>
      </p:sp>
      <p:pic>
        <p:nvPicPr>
          <p:cNvPr id="14" name="Замещающее содержимое 7" descr="3IewlIMvhgM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6130290" y="2233930"/>
            <a:ext cx="2818765" cy="4226560"/>
          </a:xfrm>
          <a:prstGeom prst="rect">
            <a:avLst/>
          </a:prstGeom>
        </p:spPr>
      </p:pic>
      <p:pic>
        <p:nvPicPr>
          <p:cNvPr id="15" name="Замещающее содержимое 4" descr="BCGgUan1a6s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042400" y="2233930"/>
            <a:ext cx="2818130" cy="42259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altLang="en-US" sz="36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Конкурс «Мистер ГрГМУ - 2019»</a:t>
            </a:r>
            <a:r>
              <a:rPr lang="ru-RU" altLang="en-US" sz="36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/>
            </a:r>
            <a:br>
              <a:rPr lang="ru-RU" altLang="en-US" sz="3600" b="1">
                <a:latin typeface="Times New Roman" panose="02020603050405020304" charset="0"/>
                <a:cs typeface="Times New Roman" panose="02020603050405020304" charset="0"/>
                <a:sym typeface="+mn-ea"/>
              </a:rPr>
            </a:br>
            <a:r>
              <a:rPr lang="ru-RU" altLang="en-US" sz="36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Макаревич Алексей, 5 курс - 1-й вице-мистер, Мистер </a:t>
            </a:r>
            <a:r>
              <a:rPr lang="en-US" altLang="en-US" sz="36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on-line</a:t>
            </a:r>
            <a:r>
              <a:rPr lang="ru-RU" altLang="en-US" sz="36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.</a:t>
            </a:r>
            <a:br>
              <a:rPr lang="ru-RU" altLang="en-US" sz="3600" b="1">
                <a:latin typeface="Times New Roman" panose="02020603050405020304" charset="0"/>
                <a:cs typeface="Times New Roman" panose="02020603050405020304" charset="0"/>
                <a:sym typeface="+mn-ea"/>
              </a:rPr>
            </a:br>
            <a:endParaRPr lang="ru-RU" altLang="en-US" sz="3600" b="1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pic>
        <p:nvPicPr>
          <p:cNvPr id="5" name="Замещающее содержимое 4" descr="uBo_1DS46aQ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8370570" y="1840865"/>
            <a:ext cx="3640455" cy="4854575"/>
          </a:xfrm>
          <a:prstGeom prst="rect">
            <a:avLst/>
          </a:prstGeom>
        </p:spPr>
      </p:pic>
      <p:pic>
        <p:nvPicPr>
          <p:cNvPr id="8" name="Замещающее содержимое 7" descr="ld3KYivflvM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59690" y="1942465"/>
            <a:ext cx="3671570" cy="4896485"/>
          </a:xfrm>
          <a:prstGeom prst="rect">
            <a:avLst/>
          </a:prstGeom>
        </p:spPr>
      </p:pic>
      <p:pic>
        <p:nvPicPr>
          <p:cNvPr id="10" name="Изображение 9" descr="kwJmg1eFU6Y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22750" y="1840865"/>
            <a:ext cx="3747135" cy="49980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Заголовок 1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altLang="en-US"/>
          </a:p>
        </p:txBody>
      </p:sp>
      <p:sp>
        <p:nvSpPr>
          <p:cNvPr id="11" name="Замещающий текст 10"/>
          <p:cNvSpPr>
            <a:spLocks noGrp="1"/>
          </p:cNvSpPr>
          <p:nvPr>
            <p:ph type="body" idx="1"/>
          </p:nvPr>
        </p:nvSpPr>
        <p:spPr>
          <a:xfrm>
            <a:off x="840105" y="365125"/>
            <a:ext cx="5157470" cy="1702435"/>
          </a:xfrm>
        </p:spPr>
        <p:txBody>
          <a:bodyPr>
            <a:normAutofit/>
          </a:bodyPr>
          <a:lstStyle/>
          <a:p>
            <a:r>
              <a:rPr lang="ru-RU" altLang="en-US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Конкурс «Королева Весна ГрГМУ- 2017»</a:t>
            </a:r>
            <a:r>
              <a:rPr lang="ru-RU" altLang="en-US">
                <a:latin typeface="Times New Roman" panose="02020603050405020304" charset="0"/>
                <a:cs typeface="Times New Roman" panose="02020603050405020304" charset="0"/>
                <a:sym typeface="+mn-ea"/>
              </a:rPr>
              <a:t/>
            </a:r>
            <a:br>
              <a:rPr lang="ru-RU" altLang="en-US">
                <a:latin typeface="Times New Roman" panose="02020603050405020304" charset="0"/>
                <a:cs typeface="Times New Roman" panose="02020603050405020304" charset="0"/>
                <a:sym typeface="+mn-ea"/>
              </a:rPr>
            </a:br>
            <a:r>
              <a:rPr lang="ru-RU" altLang="en-US">
                <a:latin typeface="Times New Roman" panose="02020603050405020304" charset="0"/>
                <a:cs typeface="Times New Roman" panose="02020603050405020304" charset="0"/>
                <a:sym typeface="+mn-ea"/>
              </a:rPr>
              <a:t>Емельянчик Юлия, выпускница - Мисс -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  <a:sym typeface="+mn-ea"/>
              </a:rPr>
              <a:t>on-line</a:t>
            </a:r>
            <a:r>
              <a:rPr lang="ru-RU" altLang="en-US">
                <a:latin typeface="Times New Roman" panose="02020603050405020304" charset="0"/>
                <a:cs typeface="Times New Roman" panose="02020603050405020304" charset="0"/>
                <a:sym typeface="+mn-ea"/>
              </a:rPr>
              <a:t>.</a:t>
            </a:r>
            <a:endParaRPr lang="ru-RU" altLang="en-US" b="1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endParaRPr lang="ru-RU" altLang="en-US"/>
          </a:p>
        </p:txBody>
      </p:sp>
      <p:sp>
        <p:nvSpPr>
          <p:cNvPr id="12" name="Замещающий текст 11"/>
          <p:cNvSpPr>
            <a:spLocks noGrp="1"/>
          </p:cNvSpPr>
          <p:nvPr>
            <p:ph type="body" sz="quarter" idx="3"/>
          </p:nvPr>
        </p:nvSpPr>
        <p:spPr>
          <a:xfrm>
            <a:off x="6172200" y="365125"/>
            <a:ext cx="5183505" cy="2092325"/>
          </a:xfrm>
        </p:spPr>
        <p:txBody>
          <a:bodyPr>
            <a:normAutofit fontScale="85000" lnSpcReduction="10000"/>
          </a:bodyPr>
          <a:lstStyle/>
          <a:p>
            <a:r>
              <a:rPr lang="ru-RU" altLang="en-US" sz="320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Конкурс «Королева Весна </a:t>
            </a:r>
            <a:r>
              <a:rPr lang="ru-RU" altLang="en-US" sz="320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ГрГМУ</a:t>
            </a:r>
            <a:r>
              <a:rPr lang="ru-RU" altLang="en-US" sz="320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- 2018»</a:t>
            </a:r>
            <a:r>
              <a:rPr lang="ru-RU" altLang="en-US" sz="32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/>
            </a:r>
            <a:br>
              <a:rPr lang="ru-RU" altLang="en-US" sz="32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</a:br>
            <a:r>
              <a:rPr lang="ru-RU" altLang="en-US" sz="32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Тарасевич</a:t>
            </a:r>
            <a:r>
              <a:rPr lang="ru-RU" altLang="en-US" sz="32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Елизавета, 5 курс </a:t>
            </a:r>
            <a:r>
              <a:rPr lang="ru-RU" altLang="en-US" sz="3200" dirty="0" smtClean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– Мисс-спорт</a:t>
            </a:r>
            <a:r>
              <a:rPr lang="ru-RU" altLang="en-US" sz="32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,</a:t>
            </a:r>
            <a:br>
              <a:rPr lang="ru-RU" altLang="en-US" sz="32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</a:br>
            <a:r>
              <a:rPr lang="ru-RU" altLang="en-US" sz="32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Чернявская Валерия, 4 курс - Мисс  зрительских симпатий.</a:t>
            </a:r>
            <a:endParaRPr lang="ru-RU" altLang="en-US" b="1" dirty="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endParaRPr lang="ru-RU" altLang="en-US" dirty="0"/>
          </a:p>
        </p:txBody>
      </p:sp>
      <p:pic>
        <p:nvPicPr>
          <p:cNvPr id="2" name="Изображение 1" descr="cgA_HXLKVno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767320" y="2950845"/>
            <a:ext cx="4578350" cy="3053715"/>
          </a:xfrm>
          <a:prstGeom prst="rect">
            <a:avLst/>
          </a:prstGeom>
        </p:spPr>
      </p:pic>
      <p:pic>
        <p:nvPicPr>
          <p:cNvPr id="9" name="Замещающее содержимое 8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224790" y="2282190"/>
            <a:ext cx="3289935" cy="4391025"/>
          </a:xfrm>
          <a:prstGeom prst="rect">
            <a:avLst/>
          </a:prstGeom>
        </p:spPr>
      </p:pic>
      <p:pic>
        <p:nvPicPr>
          <p:cNvPr id="16" name="Замещающее содержимое 15"/>
          <p:cNvPicPr>
            <a:picLocks noGrp="1" noChangeAspect="1"/>
          </p:cNvPicPr>
          <p:nvPr>
            <p:ph sz="quarter" idx="4"/>
          </p:nvPr>
        </p:nvPicPr>
        <p:blipFill>
          <a:blip r:embed="rId4" cstate="print"/>
          <a:stretch>
            <a:fillRect/>
          </a:stretch>
        </p:blipFill>
        <p:spPr>
          <a:xfrm>
            <a:off x="4194810" y="2282190"/>
            <a:ext cx="3314700" cy="44202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altLang="en-US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Конкурс «Гродненская Белорусочка- 2017»</a:t>
            </a:r>
            <a:r>
              <a:rPr lang="ru-RU" altLang="en-US">
                <a:latin typeface="Times New Roman" panose="02020603050405020304" charset="0"/>
                <a:cs typeface="Times New Roman" panose="02020603050405020304" charset="0"/>
                <a:sym typeface="+mn-ea"/>
              </a:rPr>
              <a:t/>
            </a:r>
            <a:br>
              <a:rPr lang="ru-RU" altLang="en-US">
                <a:latin typeface="Times New Roman" panose="02020603050405020304" charset="0"/>
                <a:cs typeface="Times New Roman" panose="02020603050405020304" charset="0"/>
                <a:sym typeface="+mn-ea"/>
              </a:rPr>
            </a:br>
            <a:r>
              <a:rPr lang="ru-RU" altLang="en-US">
                <a:latin typeface="Times New Roman" panose="02020603050405020304" charset="0"/>
                <a:cs typeface="Times New Roman" panose="02020603050405020304" charset="0"/>
                <a:sym typeface="+mn-ea"/>
              </a:rPr>
              <a:t>Тарасевич Елизавета, 5 курс</a:t>
            </a:r>
            <a:br>
              <a:rPr lang="ru-RU" altLang="en-US">
                <a:latin typeface="Times New Roman" panose="02020603050405020304" charset="0"/>
                <a:cs typeface="Times New Roman" panose="02020603050405020304" charset="0"/>
                <a:sym typeface="+mn-ea"/>
              </a:rPr>
            </a:br>
            <a:endParaRPr lang="ru-RU" altLang="en-US"/>
          </a:p>
        </p:txBody>
      </p:sp>
      <p:sp>
        <p:nvSpPr>
          <p:cNvPr id="9" name="Замещающий текст 8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altLang="en-US"/>
          </a:p>
        </p:txBody>
      </p:sp>
      <p:sp>
        <p:nvSpPr>
          <p:cNvPr id="10" name="Замещающий текст 9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 altLang="en-US"/>
          </a:p>
        </p:txBody>
      </p:sp>
      <p:pic>
        <p:nvPicPr>
          <p:cNvPr id="12" name="Замещающее содержимое 11" descr="ObQvdxsOaAo"/>
          <p:cNvPicPr>
            <a:picLocks noGrp="1" noChangeAspect="1"/>
          </p:cNvPicPr>
          <p:nvPr>
            <p:ph sz="quarter" idx="4"/>
          </p:nvPr>
        </p:nvPicPr>
        <p:blipFill>
          <a:blip r:embed="rId2" cstate="print"/>
          <a:stretch>
            <a:fillRect/>
          </a:stretch>
        </p:blipFill>
        <p:spPr>
          <a:xfrm>
            <a:off x="4948555" y="1953260"/>
            <a:ext cx="6861175" cy="4576445"/>
          </a:xfrm>
          <a:prstGeom prst="rect">
            <a:avLst/>
          </a:prstGeom>
        </p:spPr>
      </p:pic>
      <p:pic>
        <p:nvPicPr>
          <p:cNvPr id="13" name="Замещающее содержимое 4" descr="wPQUqPxGQk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89150" y="1316990"/>
            <a:ext cx="2164715" cy="55022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altLang="en-US" sz="32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«Королева Весна - 2018», городской этап</a:t>
            </a:r>
            <a:br>
              <a:rPr lang="ru-RU" altLang="en-US" sz="32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</a:br>
            <a:r>
              <a:rPr lang="ru-RU" altLang="en-US" sz="3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Тарасевич Елизавета, 5 курс - Мисс зрительских симпатий, Мисс - творчество.</a:t>
            </a:r>
            <a:br>
              <a:rPr lang="ru-RU" altLang="en-US" sz="3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</a:br>
            <a:endParaRPr lang="ru-RU" altLang="en-US" sz="3200" b="1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pic>
        <p:nvPicPr>
          <p:cNvPr id="13" name="Замещающее содержимое 12" descr="bPBwHFyn664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8090535" y="1807210"/>
            <a:ext cx="3263265" cy="4895850"/>
          </a:xfrm>
          <a:prstGeom prst="rect">
            <a:avLst/>
          </a:prstGeom>
        </p:spPr>
      </p:pic>
      <p:pic>
        <p:nvPicPr>
          <p:cNvPr id="14" name="Замещающее содержимое 6" descr="iJjx-5MRVxQ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7040" y="2292350"/>
            <a:ext cx="5882640" cy="39262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09015"/>
          </a:xfrm>
        </p:spPr>
        <p:txBody>
          <a:bodyPr>
            <a:normAutofit fontScale="90000"/>
          </a:bodyPr>
          <a:lstStyle/>
          <a:p>
            <a:r>
              <a:rPr lang="ru-RU" altLang="en-US" sz="36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Конкурс «Королева Весна </a:t>
            </a:r>
            <a:r>
              <a:rPr lang="ru-RU" altLang="en-US" sz="36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ГрГМУ</a:t>
            </a:r>
            <a:r>
              <a:rPr lang="ru-RU" altLang="en-US" sz="36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- 2019»</a:t>
            </a:r>
            <a:r>
              <a:rPr lang="ru-RU" altLang="en-US" sz="3600" b="1" dirty="0">
                <a:latin typeface="Times New Roman" panose="02020603050405020304" charset="0"/>
                <a:cs typeface="Times New Roman" panose="02020603050405020304" charset="0"/>
              </a:rPr>
              <a:t/>
            </a:r>
            <a:br>
              <a:rPr lang="ru-RU" altLang="en-US" sz="3600" b="1" dirty="0">
                <a:latin typeface="Times New Roman" panose="02020603050405020304" charset="0"/>
                <a:cs typeface="Times New Roman" panose="02020603050405020304" charset="0"/>
              </a:rPr>
            </a:br>
            <a:r>
              <a:rPr lang="ru-RU" altLang="en-US" sz="3600" b="1" dirty="0">
                <a:latin typeface="Times New Roman" panose="02020603050405020304" charset="0"/>
                <a:cs typeface="Times New Roman" panose="02020603050405020304" charset="0"/>
              </a:rPr>
              <a:t>Волк Елизавета, 3 курс - </a:t>
            </a:r>
            <a:r>
              <a:rPr lang="ru-RU" altLang="en-US" sz="3600" b="1" dirty="0" err="1" smtClean="0">
                <a:latin typeface="Times New Roman" panose="02020603050405020304" charset="0"/>
                <a:cs typeface="Times New Roman" panose="02020603050405020304" charset="0"/>
              </a:rPr>
              <a:t>Мисс-онлайн</a:t>
            </a:r>
            <a:r>
              <a:rPr lang="ru-RU" altLang="en-US" sz="3600" b="1"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ru-RU" altLang="en-US" sz="3600" b="1" smtClean="0">
                <a:latin typeface="Times New Roman" panose="02020603050405020304" charset="0"/>
                <a:cs typeface="Times New Roman" panose="02020603050405020304" charset="0"/>
              </a:rPr>
              <a:t>Мисс-фитнес</a:t>
            </a:r>
            <a:r>
              <a:rPr lang="ru-RU" altLang="en-US" sz="3600" b="1" dirty="0">
                <a:latin typeface="Times New Roman" panose="02020603050405020304" charset="0"/>
                <a:cs typeface="Times New Roman" panose="02020603050405020304" charset="0"/>
              </a:rPr>
              <a:t>, приз от спонсора</a:t>
            </a:r>
          </a:p>
        </p:txBody>
      </p:sp>
      <p:pic>
        <p:nvPicPr>
          <p:cNvPr id="8" name="Замещающее содержимое 7" descr="_WOhxuObLMA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361315" y="1803400"/>
            <a:ext cx="3338830" cy="5008880"/>
          </a:xfrm>
          <a:prstGeom prst="rect">
            <a:avLst/>
          </a:prstGeom>
        </p:spPr>
      </p:pic>
      <p:pic>
        <p:nvPicPr>
          <p:cNvPr id="11" name="Замещающее содержимое 4" descr="M0Z5GwueK4A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422140" y="1735455"/>
            <a:ext cx="3347720" cy="5022215"/>
          </a:xfrm>
          <a:prstGeom prst="rect">
            <a:avLst/>
          </a:prstGeom>
        </p:spPr>
      </p:pic>
      <p:pic>
        <p:nvPicPr>
          <p:cNvPr id="12" name="Изображение 11" descr="hw8jHTiO5P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589010" y="1747520"/>
            <a:ext cx="3332480" cy="49987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838200" y="319405"/>
            <a:ext cx="10515600" cy="1325563"/>
          </a:xfrm>
        </p:spPr>
        <p:txBody>
          <a:bodyPr>
            <a:normAutofit/>
          </a:bodyPr>
          <a:lstStyle/>
          <a:p>
            <a:r>
              <a:rPr lang="ru-RU" altLang="en-US"/>
              <a:t> </a:t>
            </a:r>
            <a:r>
              <a:rPr lang="ru-RU" altLang="en-US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Конкурс "А ну-ка, девушки!", 2017 -</a:t>
            </a:r>
            <a:r>
              <a:rPr lang="ru-RU" altLang="en-US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 2 место</a:t>
            </a:r>
            <a:r>
              <a:rPr lang="ru-RU" altLang="en-US">
                <a:sym typeface="+mn-ea"/>
              </a:rPr>
              <a:t> </a:t>
            </a:r>
          </a:p>
        </p:txBody>
      </p:sp>
      <p:pic>
        <p:nvPicPr>
          <p:cNvPr id="5" name="Замещающее содержимое 4" descr="GmgXDPjKLNE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67945" y="2296795"/>
            <a:ext cx="5181600" cy="3880485"/>
          </a:xfrm>
          <a:prstGeom prst="rect">
            <a:avLst/>
          </a:prstGeom>
        </p:spPr>
      </p:pic>
      <p:pic>
        <p:nvPicPr>
          <p:cNvPr id="8" name="Замещающее содержимое 7" descr="3QW_zbW7ViU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8235315" y="1645285"/>
            <a:ext cx="3803015" cy="5078095"/>
          </a:xfrm>
          <a:prstGeom prst="rect">
            <a:avLst/>
          </a:prstGeom>
        </p:spPr>
      </p:pic>
      <p:pic>
        <p:nvPicPr>
          <p:cNvPr id="10" name="Изображение 9" descr="ehT4W9Yf3Us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347845" y="1592580"/>
            <a:ext cx="3887470" cy="51835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415290" y="365125"/>
            <a:ext cx="3988435" cy="6069965"/>
          </a:xfrm>
        </p:spPr>
        <p:txBody>
          <a:bodyPr/>
          <a:lstStyle/>
          <a:p>
            <a:r>
              <a:rPr lang="ru-RU" altLang="en-US" sz="32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КВН. Команда «Принудительная госпитализация» - 3 место</a:t>
            </a:r>
          </a:p>
        </p:txBody>
      </p:sp>
      <p:pic>
        <p:nvPicPr>
          <p:cNvPr id="7" name="Замещающее содержимое 6" descr="AaRrMPOXT-U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403725" y="365125"/>
            <a:ext cx="7765415" cy="63049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altLang="en-US" b="1">
                <a:solidFill>
                  <a:srgbClr val="FF0000"/>
                </a:solidFill>
              </a:rPr>
              <a:t>Гомель, 2019. Конкурс молодой семьи, 2-е мест</a:t>
            </a:r>
            <a:r>
              <a:rPr lang="ru-RU" altLang="en-US">
                <a:solidFill>
                  <a:srgbClr val="FF0000"/>
                </a:solidFill>
              </a:rPr>
              <a:t>о</a:t>
            </a:r>
          </a:p>
        </p:txBody>
      </p:sp>
      <p:pic>
        <p:nvPicPr>
          <p:cNvPr id="5" name="Замещающее содержимое 4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7047230" y="3933825"/>
            <a:ext cx="5181600" cy="2914650"/>
          </a:xfrm>
          <a:prstGeom prst="rect">
            <a:avLst/>
          </a:prstGeom>
        </p:spPr>
      </p:pic>
      <p:pic>
        <p:nvPicPr>
          <p:cNvPr id="6" name="Замещающее содержимое 5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-6985" y="3933825"/>
            <a:ext cx="5181600" cy="2914650"/>
          </a:xfrm>
          <a:prstGeom prst="rect">
            <a:avLst/>
          </a:prstGeom>
        </p:spPr>
      </p:pic>
      <p:pic>
        <p:nvPicPr>
          <p:cNvPr id="7" name="Изображение 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402330" y="1087755"/>
            <a:ext cx="5577840" cy="31375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08000"/>
          </a:xfrm>
        </p:spPr>
        <p:txBody>
          <a:bodyPr>
            <a:noAutofit/>
          </a:bodyPr>
          <a:lstStyle/>
          <a:p>
            <a:pPr algn="ctr"/>
            <a:r>
              <a:rPr lang="ru-RU" altLang="en-US" sz="4800" b="1"/>
              <a:t> Интеллектуальные игры:</a:t>
            </a:r>
          </a:p>
        </p:txBody>
      </p:sp>
      <p:sp>
        <p:nvSpPr>
          <p:cNvPr id="7" name="Замещающее содержимое 6"/>
          <p:cNvSpPr>
            <a:spLocks noGrp="1"/>
          </p:cNvSpPr>
          <p:nvPr>
            <p:ph sz="half" idx="2"/>
          </p:nvPr>
        </p:nvSpPr>
        <p:spPr>
          <a:xfrm>
            <a:off x="8116570" y="1000760"/>
            <a:ext cx="3237230" cy="5176520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endParaRPr lang="ru-RU" altLang="en-US">
              <a:latin typeface="Times New Roman" panose="02020603050405020304" charset="0"/>
            </a:endParaRPr>
          </a:p>
          <a:p>
            <a:pPr algn="just"/>
            <a:r>
              <a:rPr lang="ru-RU" altLang="en-US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sym typeface="+mn-ea"/>
              </a:rPr>
              <a:t>Рождественские интеллектуальные игры</a:t>
            </a:r>
            <a:r>
              <a:rPr lang="ru-RU" altLang="en-US">
                <a:latin typeface="Times New Roman" panose="02020603050405020304" charset="0"/>
                <a:sym typeface="+mn-ea"/>
              </a:rPr>
              <a:t> -</a:t>
            </a:r>
            <a:r>
              <a:rPr lang="ru-RU" altLang="en-US" b="1">
                <a:solidFill>
                  <a:srgbClr val="FF0000"/>
                </a:solidFill>
                <a:latin typeface="Times New Roman" panose="02020603050405020304" charset="0"/>
                <a:sym typeface="+mn-ea"/>
              </a:rPr>
              <a:t> </a:t>
            </a:r>
            <a:r>
              <a:rPr lang="ru-RU" altLang="en-US" b="1">
                <a:solidFill>
                  <a:srgbClr val="FF0000"/>
                </a:solidFill>
                <a:latin typeface="Times New Roman" panose="02020603050405020304" charset="0"/>
              </a:rPr>
              <a:t>1 место.</a:t>
            </a:r>
          </a:p>
          <a:p>
            <a:pPr algn="just"/>
            <a:r>
              <a:rPr lang="ru-RU" altLang="en-US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</a:rPr>
              <a:t>ScienceQuiz</a:t>
            </a:r>
            <a:r>
              <a:rPr lang="ru-RU" altLang="en-US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</a:rPr>
              <a:t> -</a:t>
            </a:r>
            <a:r>
              <a:rPr lang="ru-RU" altLang="en-US" b="1">
                <a:solidFill>
                  <a:srgbClr val="FF0000"/>
                </a:solidFill>
                <a:latin typeface="Times New Roman" panose="02020603050405020304" charset="0"/>
              </a:rPr>
              <a:t> 3</a:t>
            </a:r>
            <a:r>
              <a:rPr lang="ru-RU" altLang="en-US" b="1">
                <a:solidFill>
                  <a:srgbClr val="FF0000"/>
                </a:solidFill>
                <a:latin typeface="Times New Roman" panose="02020603050405020304" charset="0"/>
                <a:sym typeface="+mn-ea"/>
              </a:rPr>
              <a:t> место.</a:t>
            </a:r>
            <a:endParaRPr lang="ru-RU" altLang="en-US" b="1">
              <a:solidFill>
                <a:srgbClr val="FF0000"/>
              </a:solidFill>
              <a:latin typeface="Times New Roman" panose="02020603050405020304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altLang="en-US">
                <a:latin typeface="Times New Roman" panose="02020603050405020304" charset="0"/>
                <a:sym typeface="+mn-ea"/>
              </a:rPr>
              <a:t>arENa</a:t>
            </a:r>
            <a:r>
              <a:rPr lang="ru-RU" altLang="en-US">
                <a:latin typeface="Times New Roman" panose="02020603050405020304" charset="0"/>
                <a:sym typeface="+mn-ea"/>
              </a:rPr>
              <a:t>;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u-RU" altLang="en-US">
                <a:latin typeface="Times New Roman" panose="02020603050405020304" charset="0"/>
                <a:sym typeface="+mn-ea"/>
              </a:rPr>
              <a:t>Паб Квиз.</a:t>
            </a:r>
            <a:endParaRPr lang="ru-RU" altLang="en-US">
              <a:latin typeface="Times New Roman" panose="02020603050405020304" charset="0"/>
            </a:endParaRPr>
          </a:p>
        </p:txBody>
      </p:sp>
      <p:pic>
        <p:nvPicPr>
          <p:cNvPr id="5" name="Замещающее содержимое 4" descr="BHvAZ2X2aPo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-46355" y="1000760"/>
            <a:ext cx="5057775" cy="3747770"/>
          </a:xfrm>
          <a:prstGeom prst="rect">
            <a:avLst/>
          </a:prstGeom>
        </p:spPr>
      </p:pic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53565" y="2972435"/>
            <a:ext cx="5810250" cy="38747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20" y="200025"/>
            <a:ext cx="6440170" cy="1144270"/>
          </a:xfrm>
        </p:spPr>
        <p:txBody>
          <a:bodyPr>
            <a:normAutofit fontScale="90000"/>
          </a:bodyPr>
          <a:lstStyle/>
          <a:p>
            <a:r>
              <a:rPr lang="ru-RU" altLang="en-US" sz="36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Идеологическое и гражданско-патриотическое воспитание</a:t>
            </a:r>
            <a:r>
              <a:rPr lang="ru-RU" altLang="en-US"/>
              <a:t/>
            </a:r>
            <a:br>
              <a:rPr lang="ru-RU" altLang="en-US"/>
            </a:br>
            <a:endParaRPr lang="ru-RU" altLang="en-US"/>
          </a:p>
        </p:txBody>
      </p:sp>
      <p:sp>
        <p:nvSpPr>
          <p:cNvPr id="3" name="Замещающее содержимое 2"/>
          <p:cNvSpPr>
            <a:spLocks noGrp="1"/>
          </p:cNvSpPr>
          <p:nvPr>
            <p:ph sz="half" idx="1"/>
          </p:nvPr>
        </p:nvSpPr>
        <p:spPr>
          <a:xfrm>
            <a:off x="218440" y="951865"/>
            <a:ext cx="5801360" cy="5225415"/>
          </a:xfrm>
        </p:spPr>
        <p:txBody>
          <a:bodyPr>
            <a:normAutofit fontScale="77500" lnSpcReduction="10000"/>
          </a:bodyPr>
          <a:lstStyle/>
          <a:p>
            <a:pPr marL="0" indent="0">
              <a:buNone/>
            </a:pPr>
            <a:r>
              <a:rPr lang="ru-RU" altLang="en-US" dirty="0"/>
              <a:t>Студенты активно участвуют:</a:t>
            </a:r>
          </a:p>
          <a:p>
            <a:r>
              <a:rPr lang="ru-RU" altLang="en-US" dirty="0"/>
              <a:t> в городских мероприятиях: акциях БРСМ, шествиях, театрализованных представлениях,</a:t>
            </a:r>
            <a:endParaRPr lang="ru-RU" altLang="en-US" dirty="0" smtClean="0"/>
          </a:p>
          <a:p>
            <a:r>
              <a:rPr lang="ru-RU" altLang="en-US" dirty="0">
                <a:sym typeface="+mn-ea"/>
              </a:rPr>
              <a:t>ежегодном конкурсе «Студент года», </a:t>
            </a:r>
          </a:p>
          <a:p>
            <a:r>
              <a:rPr lang="ru-RU" altLang="en-US" dirty="0">
                <a:sym typeface="+mn-ea"/>
              </a:rPr>
              <a:t>в мероприятиях ГрГМУ,  посвященных борьбе со СПИДом,</a:t>
            </a:r>
          </a:p>
          <a:p>
            <a:r>
              <a:rPr lang="ru-RU" altLang="en-US">
                <a:sym typeface="+mn-ea"/>
              </a:rPr>
              <a:t>конкурсе рисунков и фотографий, посвященный Дню Матери и году малой Родины и др.</a:t>
            </a:r>
          </a:p>
          <a:p>
            <a:endParaRPr lang="ru-RU" altLang="en-US">
              <a:sym typeface="+mn-ea"/>
            </a:endParaRPr>
          </a:p>
          <a:p>
            <a:endParaRPr lang="ru-RU" altLang="en-US">
              <a:sym typeface="+mn-ea"/>
            </a:endParaRPr>
          </a:p>
          <a:p>
            <a:pPr marL="0" indent="0">
              <a:buNone/>
            </a:pPr>
            <a:r>
              <a:rPr lang="ru-RU" altLang="en-US">
                <a:sym typeface="+mn-ea"/>
              </a:rPr>
              <a:t>В рамках дней факультета и 75-летия освобождения Беларуси от немецко-фашистских захватчиков  проведены спортивно-развлекательные мероприятия. </a:t>
            </a:r>
            <a:endParaRPr lang="ru-RU" altLang="en-US" dirty="0" smtClean="0"/>
          </a:p>
          <a:p>
            <a:endParaRPr lang="ru-RU" altLang="en-US" dirty="0"/>
          </a:p>
        </p:txBody>
      </p:sp>
      <p:pic>
        <p:nvPicPr>
          <p:cNvPr id="4" name="Замещающее содержимое 3" descr="C-HH6t0kZqo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6357620" y="-43180"/>
            <a:ext cx="5857240" cy="4387215"/>
          </a:xfrm>
          <a:prstGeom prst="rect">
            <a:avLst/>
          </a:prstGeom>
        </p:spPr>
      </p:pic>
      <p:pic>
        <p:nvPicPr>
          <p:cNvPr id="5" name="Изображение 4" descr="Q7pr74bH1l0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357620" y="3234690"/>
            <a:ext cx="5857240" cy="37566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50570"/>
          </a:xfrm>
        </p:spPr>
        <p:txBody>
          <a:bodyPr>
            <a:normAutofit/>
          </a:bodyPr>
          <a:lstStyle/>
          <a:p>
            <a:pPr algn="ctr"/>
            <a:r>
              <a:rPr lang="ru-RU" altLang="en-US" b="1"/>
              <a:t>Наиболее активные студенты:</a:t>
            </a:r>
          </a:p>
        </p:txBody>
      </p:sp>
      <p:sp>
        <p:nvSpPr>
          <p:cNvPr id="7" name="Замещающее содержимое 6"/>
          <p:cNvSpPr>
            <a:spLocks noGrp="1"/>
          </p:cNvSpPr>
          <p:nvPr>
            <p:ph sz="half" idx="1"/>
          </p:nvPr>
        </p:nvSpPr>
        <p:spPr>
          <a:xfrm>
            <a:off x="520700" y="784225"/>
            <a:ext cx="5181600" cy="6012180"/>
          </a:xfrm>
        </p:spPr>
        <p:txBody>
          <a:bodyPr>
            <a:normAutofit fontScale="77500" lnSpcReduction="10000"/>
          </a:bodyPr>
          <a:lstStyle/>
          <a:p>
            <a:endParaRPr lang="ru-RU" altLang="en-US" sz="2400"/>
          </a:p>
          <a:p>
            <a:pPr>
              <a:buFont typeface="Wingdings" panose="05000000000000000000" charset="0"/>
              <a:buChar char=""/>
            </a:pPr>
            <a:r>
              <a:rPr lang="ru-RU" altLang="en-US" sz="2400"/>
              <a:t>Вайнерович Александра, 3 курс, </a:t>
            </a:r>
          </a:p>
          <a:p>
            <a:pPr>
              <a:buFont typeface="Wingdings" panose="05000000000000000000" charset="0"/>
              <a:buChar char=""/>
            </a:pPr>
            <a:r>
              <a:rPr lang="ru-RU" altLang="en-US" sz="2400"/>
              <a:t>Гедревич Светлана, 3 курс, </a:t>
            </a:r>
          </a:p>
          <a:p>
            <a:pPr>
              <a:buFont typeface="Wingdings" panose="05000000000000000000" charset="0"/>
              <a:buChar char=""/>
            </a:pPr>
            <a:r>
              <a:rPr lang="ru-RU" altLang="en-US" sz="2400"/>
              <a:t> Макаревич Алексей, 5 курс</a:t>
            </a:r>
          </a:p>
          <a:p>
            <a:pPr>
              <a:buFont typeface="Wingdings" panose="05000000000000000000" charset="0"/>
              <a:buChar char=""/>
            </a:pPr>
            <a:r>
              <a:rPr lang="ru-RU" altLang="en-US" sz="2400"/>
              <a:t>Гдалевич Виктория, 3 курс,</a:t>
            </a:r>
          </a:p>
          <a:p>
            <a:pPr>
              <a:buFont typeface="Wingdings" panose="05000000000000000000" charset="0"/>
              <a:buChar char=""/>
            </a:pPr>
            <a:r>
              <a:rPr lang="ru-RU" altLang="en-US" sz="2400"/>
              <a:t>Четырко Егор, 3 курс, </a:t>
            </a:r>
          </a:p>
          <a:p>
            <a:pPr>
              <a:buFont typeface="Wingdings" panose="05000000000000000000" charset="0"/>
              <a:buChar char=""/>
            </a:pPr>
            <a:r>
              <a:rPr lang="ru-RU" altLang="en-US" sz="2400">
                <a:sym typeface="+mn-ea"/>
              </a:rPr>
              <a:t>Бакунович Вера, 4 курс,</a:t>
            </a:r>
          </a:p>
          <a:p>
            <a:pPr>
              <a:buFont typeface="Wingdings" panose="05000000000000000000" charset="0"/>
              <a:buChar char=""/>
            </a:pPr>
            <a:r>
              <a:rPr lang="ru-RU" altLang="en-US" sz="2400">
                <a:sym typeface="+mn-ea"/>
              </a:rPr>
              <a:t>Чернявская Валерия, 4 курс, </a:t>
            </a:r>
          </a:p>
          <a:p>
            <a:pPr>
              <a:buFont typeface="Wingdings" panose="05000000000000000000" charset="0"/>
              <a:buChar char=""/>
            </a:pPr>
            <a:r>
              <a:rPr lang="ru-RU" altLang="en-US" sz="2400">
                <a:sym typeface="+mn-ea"/>
              </a:rPr>
              <a:t>Бакунович Екатерина, 4 курс, </a:t>
            </a:r>
          </a:p>
          <a:p>
            <a:pPr>
              <a:buFont typeface="Wingdings" panose="05000000000000000000" charset="0"/>
              <a:buChar char=""/>
            </a:pPr>
            <a:r>
              <a:rPr lang="ru-RU" altLang="en-US" sz="2400">
                <a:sym typeface="+mn-ea"/>
              </a:rPr>
              <a:t>Ляшук Юлия,  2 курс,</a:t>
            </a:r>
          </a:p>
          <a:p>
            <a:pPr>
              <a:buFont typeface="Wingdings" panose="05000000000000000000" charset="0"/>
              <a:buChar char=""/>
            </a:pPr>
            <a:r>
              <a:rPr lang="ru-RU" altLang="en-US" sz="2400">
                <a:sym typeface="+mn-ea"/>
              </a:rPr>
              <a:t>Богма Елизавета, 2 курс </a:t>
            </a:r>
          </a:p>
          <a:p>
            <a:pPr>
              <a:buFont typeface="Wingdings" panose="05000000000000000000" charset="0"/>
              <a:buChar char=""/>
            </a:pPr>
            <a:r>
              <a:rPr lang="ru-RU" altLang="en-US" sz="2400">
                <a:sym typeface="+mn-ea"/>
              </a:rPr>
              <a:t>Лещенко Елена, 4 курс</a:t>
            </a:r>
          </a:p>
          <a:p>
            <a:pPr>
              <a:buFont typeface="Wingdings" panose="05000000000000000000" charset="0"/>
              <a:buChar char=""/>
            </a:pPr>
            <a:r>
              <a:rPr lang="ru-RU" altLang="en-US" sz="2400">
                <a:sym typeface="+mn-ea"/>
              </a:rPr>
              <a:t>Волк Елизавета, 3 курс,</a:t>
            </a:r>
          </a:p>
          <a:p>
            <a:pPr>
              <a:buFont typeface="Wingdings" panose="05000000000000000000" charset="0"/>
              <a:buChar char=""/>
            </a:pPr>
            <a:r>
              <a:rPr lang="ru-RU" altLang="en-US" sz="2400">
                <a:sym typeface="+mn-ea"/>
              </a:rPr>
              <a:t>Лопатко Вероника, 2 курс, </a:t>
            </a:r>
          </a:p>
          <a:p>
            <a:pPr>
              <a:buFont typeface="Wingdings" panose="05000000000000000000" charset="0"/>
              <a:buChar char=""/>
            </a:pPr>
            <a:r>
              <a:rPr lang="ru-RU" altLang="en-US" sz="2400">
                <a:sym typeface="+mn-ea"/>
              </a:rPr>
              <a:t>Карабан Дарья, 2 курс,  </a:t>
            </a:r>
          </a:p>
          <a:p>
            <a:pPr>
              <a:buFont typeface="Wingdings" panose="05000000000000000000" charset="0"/>
              <a:buChar char=""/>
            </a:pPr>
            <a:r>
              <a:rPr lang="ru-RU" altLang="en-US" sz="2400">
                <a:sym typeface="+mn-ea"/>
              </a:rPr>
              <a:t>Барцевич Каролина, 2 курс и др.</a:t>
            </a:r>
          </a:p>
          <a:p>
            <a:pPr marL="0" indent="0">
              <a:buNone/>
            </a:pPr>
            <a:endParaRPr lang="ru-RU" altLang="en-US" sz="2400"/>
          </a:p>
        </p:txBody>
      </p:sp>
      <p:pic>
        <p:nvPicPr>
          <p:cNvPr id="3" name="Замещающее содержимое 2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120515" y="1421765"/>
            <a:ext cx="8063230" cy="53746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5515610" cy="828040"/>
          </a:xfrm>
        </p:spPr>
        <p:txBody>
          <a:bodyPr>
            <a:normAutofit fontScale="90000"/>
          </a:bodyPr>
          <a:lstStyle/>
          <a:p>
            <a:pPr algn="ctr"/>
            <a:r>
              <a:rPr lang="ru-RU" altLang="en-US" sz="36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Формирование культуры здорового образа жизни</a:t>
            </a:r>
            <a:r>
              <a:rPr lang="ru-RU" altLang="en-US" sz="3600">
                <a:latin typeface="Times New Roman" panose="02020603050405020304" charset="0"/>
                <a:cs typeface="Times New Roman" panose="02020603050405020304" charset="0"/>
              </a:rPr>
              <a:t/>
            </a:r>
            <a:br>
              <a:rPr lang="ru-RU" altLang="en-US" sz="3600">
                <a:latin typeface="Times New Roman" panose="02020603050405020304" charset="0"/>
                <a:cs typeface="Times New Roman" panose="02020603050405020304" charset="0"/>
              </a:rPr>
            </a:br>
            <a:endParaRPr lang="ru-RU" altLang="en-US" sz="36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3" name="Замещающее содержимое 2"/>
          <p:cNvSpPr>
            <a:spLocks noGrp="1"/>
          </p:cNvSpPr>
          <p:nvPr>
            <p:ph idx="1"/>
          </p:nvPr>
        </p:nvSpPr>
        <p:spPr>
          <a:xfrm>
            <a:off x="838200" y="1193165"/>
            <a:ext cx="5001895" cy="552894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altLang="en-US" dirty="0" smtClean="0">
                <a:solidFill>
                  <a:srgbClr val="0070C0"/>
                </a:solidFill>
                <a:sym typeface="+mn-ea"/>
              </a:rPr>
              <a:t>2018-2019 уч. год.</a:t>
            </a:r>
            <a:endParaRPr lang="ru-RU" altLang="en-US" dirty="0" smtClean="0">
              <a:sym typeface="+mn-ea"/>
            </a:endParaRPr>
          </a:p>
          <a:p>
            <a:r>
              <a:rPr lang="ru-RU" altLang="en-US" dirty="0" smtClean="0">
                <a:sym typeface="+mn-ea"/>
              </a:rPr>
              <a:t>Легкоатлетическая эстафета - 5 место.</a:t>
            </a:r>
          </a:p>
          <a:p>
            <a:r>
              <a:rPr lang="ru-RU" altLang="en-US" dirty="0" smtClean="0">
                <a:sym typeface="+mn-ea"/>
              </a:rPr>
              <a:t>Футбол - 6 место.</a:t>
            </a:r>
          </a:p>
          <a:p>
            <a:r>
              <a:rPr lang="ru-RU" altLang="en-US" dirty="0" smtClean="0">
                <a:sym typeface="+mn-ea"/>
              </a:rPr>
              <a:t>Баскетбол (м) - 5 место.</a:t>
            </a:r>
          </a:p>
          <a:p>
            <a:r>
              <a:rPr lang="ru-RU" altLang="en-US" dirty="0" smtClean="0">
                <a:sym typeface="+mn-ea"/>
              </a:rPr>
              <a:t>Баскетбол (ж) - 4 место.</a:t>
            </a:r>
          </a:p>
          <a:p>
            <a:r>
              <a:rPr lang="ru-RU" altLang="en-US" dirty="0" smtClean="0">
                <a:sym typeface="+mn-ea"/>
              </a:rPr>
              <a:t>Шахматы - 6 место.</a:t>
            </a:r>
          </a:p>
          <a:p>
            <a:r>
              <a:rPr lang="ru-RU" altLang="en-US" dirty="0" smtClean="0">
                <a:sym typeface="+mn-ea"/>
              </a:rPr>
              <a:t>Настольный тенис - 5 место.</a:t>
            </a:r>
          </a:p>
          <a:p>
            <a:r>
              <a:rPr lang="ru-RU" altLang="en-US" dirty="0" smtClean="0">
                <a:sym typeface="+mn-ea"/>
              </a:rPr>
              <a:t>Кросс - 5 место.</a:t>
            </a:r>
          </a:p>
          <a:p>
            <a:r>
              <a:rPr lang="ru-RU" altLang="en-US" dirty="0" smtClean="0">
                <a:sym typeface="+mn-ea"/>
              </a:rPr>
              <a:t>Волейбол (ж) - 4 место.</a:t>
            </a:r>
          </a:p>
          <a:p>
            <a:r>
              <a:rPr lang="ru-RU" altLang="en-US" dirty="0" smtClean="0">
                <a:sym typeface="+mn-ea"/>
              </a:rPr>
              <a:t>Волейбол (м) - 6 место.</a:t>
            </a:r>
          </a:p>
          <a:p>
            <a:endParaRPr lang="ru-RU" altLang="en-US" dirty="0"/>
          </a:p>
          <a:p>
            <a:endParaRPr lang="ru-RU" altLang="en-US" dirty="0" smtClean="0"/>
          </a:p>
          <a:p>
            <a:endParaRPr lang="ru-RU" altLang="en-US" dirty="0" smtClean="0"/>
          </a:p>
          <a:p>
            <a:endParaRPr lang="ru-RU" altLang="en-US" dirty="0"/>
          </a:p>
        </p:txBody>
      </p:sp>
      <p:pic>
        <p:nvPicPr>
          <p:cNvPr id="6" name="Замещающее содержимое 5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6353810" y="-92710"/>
            <a:ext cx="7091680" cy="4591050"/>
          </a:xfrm>
          <a:prstGeom prst="rect">
            <a:avLst/>
          </a:prstGeom>
        </p:spPr>
      </p:pic>
      <p:pic>
        <p:nvPicPr>
          <p:cNvPr id="4" name="Изображение 3" descr="8wlcVl2XQAo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353810" y="2963545"/>
            <a:ext cx="5923915" cy="39376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Изображение 10" descr="RIIhW787x7w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03215" y="2985135"/>
            <a:ext cx="7212330" cy="4057015"/>
          </a:xfrm>
          <a:prstGeom prst="rect">
            <a:avLst/>
          </a:prstGeom>
        </p:spPr>
      </p:pic>
      <p:pic>
        <p:nvPicPr>
          <p:cNvPr id="10" name="Изображение 9" descr="ttXIX8CCeIo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127000" y="3110865"/>
            <a:ext cx="6764655" cy="3804920"/>
          </a:xfrm>
          <a:prstGeom prst="rect">
            <a:avLst/>
          </a:prstGeom>
        </p:spPr>
      </p:pic>
      <p:pic>
        <p:nvPicPr>
          <p:cNvPr id="5" name="Замещающее содержимое 4" descr="IFnx7KXyP8M"/>
          <p:cNvPicPr>
            <a:picLocks noGrp="1" noChangeAspect="1"/>
          </p:cNvPicPr>
          <p:nvPr>
            <p:ph sz="half" idx="1"/>
          </p:nvPr>
        </p:nvPicPr>
        <p:blipFill>
          <a:blip r:embed="rId4" cstate="print"/>
          <a:stretch>
            <a:fillRect/>
          </a:stretch>
        </p:blipFill>
        <p:spPr>
          <a:xfrm>
            <a:off x="6520815" y="-31750"/>
            <a:ext cx="5877560" cy="3016885"/>
          </a:xfrm>
          <a:prstGeom prst="rect">
            <a:avLst/>
          </a:prstGeom>
        </p:spPr>
      </p:pic>
      <p:pic>
        <p:nvPicPr>
          <p:cNvPr id="8" name="Замещающее содержимое 7" descr="hROYrI_319A"/>
          <p:cNvPicPr>
            <a:picLocks noGrp="1" noChangeAspect="1"/>
          </p:cNvPicPr>
          <p:nvPr>
            <p:ph sz="half" idx="2"/>
          </p:nvPr>
        </p:nvPicPr>
        <p:blipFill>
          <a:blip r:embed="rId5" cstate="print"/>
          <a:stretch>
            <a:fillRect/>
          </a:stretch>
        </p:blipFill>
        <p:spPr>
          <a:xfrm>
            <a:off x="-127000" y="-182245"/>
            <a:ext cx="7087870" cy="3442970"/>
          </a:xfrm>
          <a:prstGeom prst="rect">
            <a:avLst/>
          </a:prstGeom>
        </p:spPr>
      </p:pic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838200" y="-31750"/>
            <a:ext cx="10515600" cy="933450"/>
          </a:xfrm>
        </p:spPr>
        <p:txBody>
          <a:bodyPr/>
          <a:lstStyle/>
          <a:p>
            <a:r>
              <a:rPr lang="ru-RU" altLang="en-US" sz="4800" b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Спортивное ориентирование, 2017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мещающее содержимое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altLang="en-US" dirty="0"/>
          </a:p>
          <a:p>
            <a:endParaRPr lang="ru-RU" altLang="en-US"/>
          </a:p>
        </p:txBody>
      </p:sp>
      <p:pic>
        <p:nvPicPr>
          <p:cNvPr id="4" name="Замещающее содержимое 3" descr="NhRxjrdV1wU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69215" y="2877820"/>
            <a:ext cx="6418580" cy="4015105"/>
          </a:xfrm>
          <a:prstGeom prst="rect">
            <a:avLst/>
          </a:prstGeom>
        </p:spPr>
      </p:pic>
      <p:pic>
        <p:nvPicPr>
          <p:cNvPr id="6" name="Замещающее содержимое 5" descr="tsIim97zWd0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841365" y="-11430"/>
            <a:ext cx="6418580" cy="427736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4879975" cy="4075430"/>
          </a:xfrm>
        </p:spPr>
        <p:txBody>
          <a:bodyPr>
            <a:normAutofit/>
          </a:bodyPr>
          <a:lstStyle/>
          <a:p>
            <a:r>
              <a:rPr lang="ru-RU" altLang="en-US" sz="3200" b="1" dirty="0" smtClean="0">
                <a:sym typeface="+mn-ea"/>
              </a:rPr>
              <a:t>Катание на коньках  (при поддержке БРСМ).</a:t>
            </a:r>
            <a:endParaRPr lang="ru-RU" altLang="en-US" sz="3200"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5715" y="-4445"/>
            <a:ext cx="6235065" cy="3507740"/>
          </a:xfrm>
          <a:prstGeom prst="rect">
            <a:avLst/>
          </a:prstGeom>
        </p:spPr>
      </p:pic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877560" y="3307080"/>
            <a:ext cx="6311265" cy="3550285"/>
          </a:xfrm>
          <a:prstGeom prst="rect">
            <a:avLst/>
          </a:prstGeom>
        </p:spPr>
      </p:pic>
      <p:pic>
        <p:nvPicPr>
          <p:cNvPr id="7" name="Изображение 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35" y="3246755"/>
            <a:ext cx="6419215" cy="3610610"/>
          </a:xfrm>
          <a:prstGeom prst="rect">
            <a:avLst/>
          </a:prstGeom>
        </p:spPr>
      </p:pic>
      <p:pic>
        <p:nvPicPr>
          <p:cNvPr id="8" name="Изображение 7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229350" y="-4445"/>
            <a:ext cx="5959475" cy="3352800"/>
          </a:xfrm>
          <a:prstGeom prst="rect">
            <a:avLst/>
          </a:prstGeom>
        </p:spPr>
      </p:pic>
      <p:sp>
        <p:nvSpPr>
          <p:cNvPr id="2" name="Заголовок 6"/>
          <p:cNvSpPr>
            <a:spLocks noGrp="1"/>
          </p:cNvSpPr>
          <p:nvPr/>
        </p:nvSpPr>
        <p:spPr>
          <a:xfrm>
            <a:off x="838200" y="183515"/>
            <a:ext cx="10515600" cy="12052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altLang="en-US" b="1">
                <a:solidFill>
                  <a:srgbClr val="FFFF00"/>
                </a:solidFill>
                <a:effectLst/>
              </a:rPr>
              <a:t>Ежегодный турнир по лазертагу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 descr="9_Pg5p-V2Dk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20955" y="-64770"/>
            <a:ext cx="6621145" cy="3724910"/>
          </a:xfrm>
          <a:prstGeom prst="rect">
            <a:avLst/>
          </a:prstGeom>
        </p:spPr>
      </p:pic>
      <p:pic>
        <p:nvPicPr>
          <p:cNvPr id="3" name="Изображение 2" descr="gGnpYrsn1aI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35955" y="-238125"/>
            <a:ext cx="6929755" cy="3898265"/>
          </a:xfrm>
          <a:prstGeom prst="rect">
            <a:avLst/>
          </a:prstGeom>
        </p:spPr>
      </p:pic>
      <p:pic>
        <p:nvPicPr>
          <p:cNvPr id="4" name="Изображение 3" descr="UsTIqrXmRvk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20955" y="3660140"/>
            <a:ext cx="5666105" cy="3187700"/>
          </a:xfrm>
          <a:prstGeom prst="rect">
            <a:avLst/>
          </a:prstGeom>
        </p:spPr>
      </p:pic>
      <p:sp>
        <p:nvSpPr>
          <p:cNvPr id="6" name="Заголовок 6"/>
          <p:cNvSpPr>
            <a:spLocks noGrp="1"/>
          </p:cNvSpPr>
          <p:nvPr/>
        </p:nvSpPr>
        <p:spPr>
          <a:xfrm>
            <a:off x="838200" y="183515"/>
            <a:ext cx="10515600" cy="12052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altLang="en-US" b="1">
                <a:solidFill>
                  <a:srgbClr val="FFFF00"/>
                </a:solidFill>
                <a:effectLst/>
              </a:rPr>
              <a:t>Ежегодный турнир по боулингу</a:t>
            </a:r>
          </a:p>
        </p:txBody>
      </p:sp>
      <p:pic>
        <p:nvPicPr>
          <p:cNvPr id="7" name="Замещающее содержимое 4" descr="1sdF-zOgFQQ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645150" y="3196590"/>
            <a:ext cx="6569710" cy="41154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7857490" cy="1325880"/>
          </a:xfrm>
        </p:spPr>
        <p:txBody>
          <a:bodyPr>
            <a:normAutofit/>
          </a:bodyPr>
          <a:lstStyle/>
          <a:p>
            <a:r>
              <a:rPr lang="ru-RU" dirty="0" smtClean="0"/>
              <a:t>Волонтерская помощь Гродненскому детскому хоспису</a:t>
            </a:r>
            <a:endParaRPr lang="ru-RU" dirty="0"/>
          </a:p>
        </p:txBody>
      </p:sp>
      <p:pic>
        <p:nvPicPr>
          <p:cNvPr id="2050" name="Picture 2" descr="C:\Users\User\Desktop\IMG_799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5240" y="2729230"/>
            <a:ext cx="5543550" cy="4157980"/>
          </a:xfrm>
          <a:prstGeom prst="rect">
            <a:avLst/>
          </a:prstGeom>
          <a:noFill/>
        </p:spPr>
      </p:pic>
      <p:pic>
        <p:nvPicPr>
          <p:cNvPr id="4" name="Замещающее содержимое 3" descr="PWyFeeZJHfM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5528310" y="2729230"/>
            <a:ext cx="6716395" cy="4918075"/>
          </a:xfrm>
          <a:prstGeom prst="rect">
            <a:avLst/>
          </a:prstGeom>
        </p:spPr>
      </p:pic>
      <p:pic>
        <p:nvPicPr>
          <p:cNvPr id="5" name="Замещающее содержимое 4" descr="K6Ussk74Fds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>
          <a:xfrm>
            <a:off x="8696325" y="-273685"/>
            <a:ext cx="3548380" cy="47332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Волонтерская помощь Гродненскому детскому хоспису</a:t>
            </a:r>
            <a:endParaRPr lang="ru-RU" dirty="0"/>
          </a:p>
        </p:txBody>
      </p:sp>
      <p:pic>
        <p:nvPicPr>
          <p:cNvPr id="2050" name="Picture 2" descr="C:\Users\User\Desktop\IMG_799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65270" y="2670091"/>
            <a:ext cx="4425511" cy="3319133"/>
          </a:xfrm>
          <a:prstGeom prst="rect">
            <a:avLst/>
          </a:prstGeom>
          <a:noFill/>
        </p:spPr>
      </p:pic>
      <p:pic>
        <p:nvPicPr>
          <p:cNvPr id="2052" name="Picture 4" descr="C:\Users\User\Desktop\IMG_799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732735" y="2199005"/>
            <a:ext cx="3196057" cy="4261409"/>
          </a:xfrm>
          <a:prstGeom prst="rect">
            <a:avLst/>
          </a:prstGeom>
          <a:noFill/>
        </p:spPr>
      </p:pic>
      <p:sp>
        <p:nvSpPr>
          <p:cNvPr id="6" name="Замещающее содержимое 5"/>
          <p:cNvSpPr>
            <a:spLocks noGrp="1"/>
          </p:cNvSpPr>
          <p:nvPr>
            <p:ph idx="1"/>
          </p:nvPr>
        </p:nvSpPr>
        <p:spPr>
          <a:xfrm>
            <a:off x="279400" y="1825625"/>
            <a:ext cx="3580765" cy="4351655"/>
          </a:xfrm>
        </p:spPr>
        <p:txBody>
          <a:bodyPr>
            <a:normAutofit/>
          </a:bodyPr>
          <a:lstStyle/>
          <a:p>
            <a:r>
              <a:rPr lang="ru-RU" altLang="en-US"/>
              <a:t>участие в информационных и  благотворительных акциях, </a:t>
            </a:r>
          </a:p>
          <a:p>
            <a:r>
              <a:rPr lang="ru-RU" altLang="en-US"/>
              <a:t>в постановке социального мюзикла,</a:t>
            </a:r>
          </a:p>
          <a:p>
            <a:r>
              <a:rPr lang="ru-RU" altLang="en-US"/>
              <a:t> в новогоднем утреннике и др.</a:t>
            </a:r>
          </a:p>
          <a:p>
            <a:endParaRPr lang="ru-RU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altLang="en-US"/>
          </a:p>
        </p:txBody>
      </p:sp>
      <p:sp>
        <p:nvSpPr>
          <p:cNvPr id="5" name="Замещающее содержимое 4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3973195" cy="4351655"/>
          </a:xfrm>
        </p:spPr>
        <p:txBody>
          <a:bodyPr>
            <a:normAutofit/>
          </a:bodyPr>
          <a:lstStyle/>
          <a:p>
            <a:r>
              <a:rPr lang="ru-RU" altLang="en-US"/>
              <a:t>Благотворительная акция в поддержку ОБО "Гродненский детский хоспис". Каждый доброволец пожертвовал 50 копеек.  На вырученные деньги были куплены развивающие игрушки для детишек!</a:t>
            </a:r>
          </a:p>
        </p:txBody>
      </p:sp>
      <p:pic>
        <p:nvPicPr>
          <p:cNvPr id="7" name="Замещающее содержимое 6" descr="HJj5KFjP1rs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6307455" y="1055370"/>
            <a:ext cx="3263265" cy="4351655"/>
          </a:xfrm>
          <a:prstGeom prst="rect">
            <a:avLst/>
          </a:prstGeom>
        </p:spPr>
      </p:pic>
      <p:pic>
        <p:nvPicPr>
          <p:cNvPr id="9" name="Изображение 8" descr="z5SWRy3HlYY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263890" y="6985"/>
            <a:ext cx="3863975" cy="3880485"/>
          </a:xfrm>
          <a:prstGeom prst="rect">
            <a:avLst/>
          </a:prstGeom>
        </p:spPr>
      </p:pic>
      <p:pic>
        <p:nvPicPr>
          <p:cNvPr id="10" name="Изображение 9" descr="XxIdzDyjkx0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58360" y="2900680"/>
            <a:ext cx="2875280" cy="38360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37465" y="139065"/>
            <a:ext cx="6274435" cy="3016885"/>
          </a:xfrm>
        </p:spPr>
        <p:txBody>
          <a:bodyPr>
            <a:normAutofit/>
          </a:bodyPr>
          <a:lstStyle/>
          <a:p>
            <a:r>
              <a:rPr lang="ru-RU" altLang="en-US" sz="3200">
                <a:sym typeface="+mn-ea"/>
              </a:rPr>
              <a:t>участие  в </a:t>
            </a:r>
            <a:r>
              <a:rPr lang="ru-RU" altLang="en-US" sz="3200"/>
              <a:t>интерактивном мюзикле "Вперед, Ева!", посвященному Международному дню людей с ограниченными возможностями и Всемирному дню волонтера.</a:t>
            </a:r>
          </a:p>
        </p:txBody>
      </p:sp>
      <p:pic>
        <p:nvPicPr>
          <p:cNvPr id="5" name="Замещающее содержимое 4" descr="TJnc6ZAfwtI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37465" y="3264535"/>
            <a:ext cx="6559550" cy="3886200"/>
          </a:xfrm>
          <a:prstGeom prst="rect">
            <a:avLst/>
          </a:prstGeom>
        </p:spPr>
      </p:pic>
      <p:pic>
        <p:nvPicPr>
          <p:cNvPr id="8" name="Замещающее содержимое 7" descr="QlbUTb4FQQs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6311900" y="3810"/>
            <a:ext cx="6042660" cy="3886200"/>
          </a:xfrm>
          <a:prstGeom prst="rect">
            <a:avLst/>
          </a:prstGeom>
        </p:spPr>
      </p:pic>
      <p:pic>
        <p:nvPicPr>
          <p:cNvPr id="10" name="Изображение 9" descr="UyRlb4gLUnw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597015" y="3002915"/>
            <a:ext cx="5879465" cy="41484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1490" y="365125"/>
            <a:ext cx="10908030" cy="880110"/>
          </a:xfrm>
        </p:spPr>
        <p:txBody>
          <a:bodyPr>
            <a:normAutofit fontScale="90000"/>
          </a:bodyPr>
          <a:lstStyle/>
          <a:p>
            <a:pPr algn="just"/>
            <a:r>
              <a:rPr lang="ru-RU" altLang="en-US" sz="3600" b="1">
                <a:latin typeface="Times New Roman" panose="02020603050405020304" charset="0"/>
                <a:sym typeface="+mn-ea"/>
              </a:rPr>
              <a:t> </a:t>
            </a:r>
            <a:r>
              <a:rPr lang="ru-RU" altLang="en-US" sz="36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/>
            </a:r>
            <a:br>
              <a:rPr lang="ru-RU" altLang="en-US" sz="3600" b="1">
                <a:latin typeface="Times New Roman" panose="02020603050405020304" charset="0"/>
                <a:cs typeface="Times New Roman" panose="02020603050405020304" charset="0"/>
                <a:sym typeface="+mn-ea"/>
              </a:rPr>
            </a:br>
            <a:r>
              <a:rPr lang="ru-RU" altLang="en-US" sz="36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В</a:t>
            </a:r>
            <a:r>
              <a:rPr lang="ru-RU" altLang="en-US" sz="28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о встрече с Президентом Республики Беларусь Александром Григорьевичем Лукашенко в ГрГУ им. Я. Купалы приняли участие Белайц Полина (5курс), Страчинская Валентина (выпускница), 2019 г. </a:t>
            </a:r>
          </a:p>
        </p:txBody>
      </p:sp>
      <p:pic>
        <p:nvPicPr>
          <p:cNvPr id="4" name="Замещающее содержимое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160905" y="1645285"/>
            <a:ext cx="7766050" cy="51822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63930"/>
          </a:xfrm>
        </p:spPr>
        <p:txBody>
          <a:bodyPr>
            <a:normAutofit fontScale="90000"/>
          </a:bodyPr>
          <a:lstStyle/>
          <a:p>
            <a:r>
              <a:rPr lang="ru-RU" altLang="en-US">
                <a:sym typeface="+mn-ea"/>
              </a:rPr>
              <a:t>Благотворительная акция по сбору добровольных пожертвований среди жителей нашего города.</a:t>
            </a:r>
          </a:p>
        </p:txBody>
      </p:sp>
      <p:sp>
        <p:nvSpPr>
          <p:cNvPr id="3" name="Замещающее 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ru-RU" altLang="en-US"/>
          </a:p>
          <a:p>
            <a:endParaRPr lang="ru-RU" altLang="en-US"/>
          </a:p>
        </p:txBody>
      </p:sp>
      <p:pic>
        <p:nvPicPr>
          <p:cNvPr id="4" name="Замещающее содержимое 3" descr="6LT03LqTbJQ"/>
          <p:cNvPicPr>
            <a:picLocks noGrp="1" noChangeAspect="1"/>
          </p:cNvPicPr>
          <p:nvPr>
            <p:ph sz="half"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4090035" y="1132840"/>
            <a:ext cx="7649210" cy="57372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336040" y="365125"/>
            <a:ext cx="10017760" cy="858520"/>
          </a:xfrm>
        </p:spPr>
        <p:txBody>
          <a:bodyPr>
            <a:normAutofit fontScale="90000"/>
          </a:bodyPr>
          <a:lstStyle/>
          <a:p>
            <a:r>
              <a:rPr lang="ru-RU" altLang="en-US">
                <a:sym typeface="+mn-ea"/>
              </a:rPr>
              <a:t> </a:t>
            </a:r>
            <a:br>
              <a:rPr lang="ru-RU" altLang="en-US">
                <a:sym typeface="+mn-ea"/>
              </a:rPr>
            </a:br>
            <a:r>
              <a:rPr lang="ru-RU" altLang="en-US">
                <a:sym typeface="+mn-ea"/>
              </a:rPr>
              <a:t>Ермоленко Татьяна (выпускница) - «Лучший волонтер 2018 года»</a:t>
            </a:r>
            <a:r>
              <a:rPr lang="ru-RU" altLang="en-US"/>
              <a:t/>
            </a:r>
            <a:br>
              <a:rPr lang="ru-RU" altLang="en-US"/>
            </a:br>
            <a:endParaRPr lang="ru-RU" altLang="en-US"/>
          </a:p>
        </p:txBody>
      </p:sp>
      <p:pic>
        <p:nvPicPr>
          <p:cNvPr id="7" name="Замещающее содержимое 6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1104900" y="1691005"/>
            <a:ext cx="2800985" cy="5092700"/>
          </a:xfrm>
          <a:prstGeom prst="rect">
            <a:avLst/>
          </a:prstGeom>
        </p:spPr>
      </p:pic>
      <p:pic>
        <p:nvPicPr>
          <p:cNvPr id="8" name="Замещающее содержимое 7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4538980" y="2854960"/>
            <a:ext cx="6631940" cy="37306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Наши волонтеры: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838200" y="1312545"/>
            <a:ext cx="5181600" cy="5302885"/>
          </a:xfrm>
        </p:spPr>
        <p:txBody>
          <a:bodyPr>
            <a:normAutofit fontScale="97500" lnSpcReduction="10000"/>
          </a:bodyPr>
          <a:lstStyle/>
          <a:p>
            <a:r>
              <a:rPr lang="ru-RU" dirty="0" err="1" smtClean="0"/>
              <a:t>Фасевич</a:t>
            </a:r>
            <a:r>
              <a:rPr lang="ru-RU" dirty="0" smtClean="0"/>
              <a:t> Анастасия</a:t>
            </a:r>
          </a:p>
          <a:p>
            <a:r>
              <a:rPr lang="ru-RU" dirty="0" err="1" smtClean="0"/>
              <a:t>Страчинская</a:t>
            </a:r>
            <a:r>
              <a:rPr lang="ru-RU" dirty="0" smtClean="0"/>
              <a:t> Валентина</a:t>
            </a:r>
          </a:p>
          <a:p>
            <a:r>
              <a:rPr lang="ru-RU" dirty="0" err="1" smtClean="0"/>
              <a:t>Бранценвич</a:t>
            </a:r>
            <a:r>
              <a:rPr lang="ru-RU" dirty="0" smtClean="0"/>
              <a:t> Нелли</a:t>
            </a:r>
          </a:p>
          <a:p>
            <a:r>
              <a:rPr lang="ru-RU" dirty="0" smtClean="0"/>
              <a:t>Железная Юлия</a:t>
            </a:r>
          </a:p>
          <a:p>
            <a:r>
              <a:rPr lang="ru-RU" dirty="0" smtClean="0"/>
              <a:t>Ермоленко Татьяна</a:t>
            </a:r>
          </a:p>
          <a:p>
            <a:r>
              <a:rPr lang="ru-RU" dirty="0" err="1" smtClean="0"/>
              <a:t>Фомочкина</a:t>
            </a:r>
            <a:r>
              <a:rPr lang="ru-RU" dirty="0" smtClean="0"/>
              <a:t> Виктория</a:t>
            </a:r>
          </a:p>
          <a:p>
            <a:r>
              <a:rPr lang="ru-RU" dirty="0" err="1" smtClean="0"/>
              <a:t>Бабей</a:t>
            </a:r>
            <a:r>
              <a:rPr lang="ru-RU" dirty="0" smtClean="0"/>
              <a:t> Екатерина</a:t>
            </a:r>
          </a:p>
          <a:p>
            <a:r>
              <a:rPr lang="ru-RU" dirty="0"/>
              <a:t>Терещенкова Надежда</a:t>
            </a:r>
          </a:p>
          <a:p>
            <a:r>
              <a:rPr lang="ru-RU" dirty="0"/>
              <a:t>Довгун Арина</a:t>
            </a:r>
          </a:p>
          <a:p>
            <a:r>
              <a:rPr lang="ru-RU" altLang="en-US">
                <a:sym typeface="+mn-ea"/>
              </a:rPr>
              <a:t> Анастасия Казак</a:t>
            </a:r>
            <a:endParaRPr lang="ru-RU" altLang="en-US"/>
          </a:p>
          <a:p>
            <a:r>
              <a:rPr lang="ru-RU" altLang="en-US">
                <a:sym typeface="+mn-ea"/>
              </a:rPr>
              <a:t>Анастасия Зайковская</a:t>
            </a:r>
            <a:endParaRPr lang="ru-RU" dirty="0"/>
          </a:p>
        </p:txBody>
      </p:sp>
      <p:pic>
        <p:nvPicPr>
          <p:cNvPr id="4" name="Изображение 3" descr="mN_BLo6RJtA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685530" y="-36830"/>
            <a:ext cx="4206875" cy="7449185"/>
          </a:xfrm>
          <a:prstGeom prst="rect">
            <a:avLst/>
          </a:prstGeom>
        </p:spPr>
      </p:pic>
      <p:pic>
        <p:nvPicPr>
          <p:cNvPr id="6" name="Изображение 5" descr="56_1ROyzyOI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16195" y="3277870"/>
            <a:ext cx="4719955" cy="3615055"/>
          </a:xfrm>
          <a:prstGeom prst="rect">
            <a:avLst/>
          </a:prstGeom>
        </p:spPr>
      </p:pic>
      <p:pic>
        <p:nvPicPr>
          <p:cNvPr id="7" name="Изображение 6" descr="PWyFeeZJHfM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116195" y="-36830"/>
            <a:ext cx="4419600" cy="3314700"/>
          </a:xfrm>
          <a:prstGeom prst="rect">
            <a:avLst/>
          </a:prstGeom>
        </p:spPr>
      </p:pic>
      <p:sp>
        <p:nvSpPr>
          <p:cNvPr id="8" name="Замещающее содержимое 7"/>
          <p:cNvSpPr>
            <a:spLocks noGrp="1"/>
          </p:cNvSpPr>
          <p:nvPr>
            <p:ph sz="half" idx="2"/>
          </p:nvPr>
        </p:nvSpPr>
        <p:spPr>
          <a:xfrm>
            <a:off x="5734050" y="2717165"/>
            <a:ext cx="5181600" cy="4351338"/>
          </a:xfrm>
        </p:spPr>
        <p:txBody>
          <a:bodyPr>
            <a:normAutofit fontScale="97500" lnSpcReduction="10000"/>
          </a:bodyPr>
          <a:lstStyle/>
          <a:p>
            <a:endParaRPr lang="ru-RU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Замещающее содержимое 3" descr="lbaLyD3e4B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643890" y="-104775"/>
            <a:ext cx="10904855" cy="8178165"/>
          </a:xfrm>
          <a:prstGeom prst="rect">
            <a:avLst/>
          </a:prstGeom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2378075" y="365125"/>
            <a:ext cx="8975725" cy="1205865"/>
          </a:xfrm>
        </p:spPr>
        <p:txBody>
          <a:bodyPr>
            <a:normAutofit fontScale="90000"/>
            <a:scene3d>
              <a:camera prst="orthographicFront"/>
              <a:lightRig rig="threePt" dir="t"/>
            </a:scene3d>
          </a:bodyPr>
          <a:lstStyle/>
          <a:p>
            <a:r>
              <a:rPr sz="54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СПАСИБО ЗА ВНИМАНИЕ !</a:t>
            </a:r>
            <a:r>
              <a:rPr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/>
            </a:r>
            <a:br>
              <a:rPr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endParaRPr lang="ru-RU" altLang="en-US" b="1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7" name="Picture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50800" y="-321310"/>
            <a:ext cx="2232025" cy="2400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Замещающее содержимое 1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>
          <a:xfrm>
            <a:off x="10309225" y="31115"/>
            <a:ext cx="1874520" cy="18745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just"/>
            <a:r>
              <a:rPr lang="ru-RU" altLang="en-US" sz="3600" b="1">
                <a:solidFill>
                  <a:srgbClr val="FF0000"/>
                </a:solidFill>
                <a:latin typeface="Times New Roman" panose="02020603050405020304" charset="0"/>
              </a:rPr>
              <a:t>Карпова Ольга (4 курс) песетила первый Республиканский новогодний бал во Дворце Независимости (2019 г.)</a:t>
            </a:r>
          </a:p>
        </p:txBody>
      </p:sp>
      <p:pic>
        <p:nvPicPr>
          <p:cNvPr id="5" name="Замещающее содержимое 4" descr="DXYlzBQ8cZE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8079105" y="1651635"/>
            <a:ext cx="4165600" cy="5226050"/>
          </a:xfrm>
          <a:prstGeom prst="rect">
            <a:avLst/>
          </a:prstGeom>
        </p:spPr>
      </p:pic>
      <p:pic>
        <p:nvPicPr>
          <p:cNvPr id="8" name="Замещающее содержимое 7" descr="TqmKWgDvUhA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22225" y="1806575"/>
            <a:ext cx="7280275" cy="45745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Изображение 5" descr="7CCtqWoZIX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931535" y="3166745"/>
            <a:ext cx="6436995" cy="4274820"/>
          </a:xfrm>
          <a:prstGeom prst="rect">
            <a:avLst/>
          </a:prstGeom>
        </p:spPr>
      </p:pic>
      <p:pic>
        <p:nvPicPr>
          <p:cNvPr id="5" name="Замещающее содержимое 4" descr="0BxZMjciYcI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5662930" y="-96520"/>
            <a:ext cx="6570345" cy="4264025"/>
          </a:xfrm>
          <a:prstGeom prst="rect">
            <a:avLst/>
          </a:prstGeom>
        </p:spPr>
      </p:pic>
      <p:pic>
        <p:nvPicPr>
          <p:cNvPr id="4" name="Замещающее содержимое 3" descr="_s0MJD_MhcE"/>
          <p:cNvPicPr>
            <a:picLocks noGrp="1" noChangeAspect="1"/>
          </p:cNvPicPr>
          <p:nvPr>
            <p:ph sz="half" idx="1"/>
          </p:nvPr>
        </p:nvPicPr>
        <p:blipFill>
          <a:blip r:embed="rId4" cstate="print"/>
          <a:stretch>
            <a:fillRect/>
          </a:stretch>
        </p:blipFill>
        <p:spPr>
          <a:xfrm>
            <a:off x="-183515" y="-1270000"/>
            <a:ext cx="5846445" cy="7798435"/>
          </a:xfrm>
          <a:prstGeom prst="rect">
            <a:avLst/>
          </a:prstGeom>
        </p:spPr>
      </p:pic>
      <p:pic>
        <p:nvPicPr>
          <p:cNvPr id="7" name="Изображение 6" descr="34VHAkk9-PA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-5715" y="3455035"/>
            <a:ext cx="6314440" cy="419290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1590" y="40640"/>
            <a:ext cx="10515600" cy="1325563"/>
          </a:xfrm>
        </p:spPr>
        <p:txBody>
          <a:bodyPr/>
          <a:lstStyle/>
          <a:p>
            <a:r>
              <a:rPr lang="ru-RU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Студент года - 2017: Покалюк Андрей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Замещающее содержимое 3" descr="0a_hdavtqac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5975350" y="-52070"/>
            <a:ext cx="6201410" cy="4651375"/>
          </a:xfrm>
          <a:prstGeom prst="rect">
            <a:avLst/>
          </a:prstGeom>
        </p:spPr>
      </p:pic>
      <p:pic>
        <p:nvPicPr>
          <p:cNvPr id="5" name="Замещающее содержимое 4" descr="vn3k6Zx1cQs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24130" y="-102870"/>
            <a:ext cx="5951220" cy="446341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81015" y="-102870"/>
            <a:ext cx="6752590" cy="1157605"/>
          </a:xfrm>
        </p:spPr>
        <p:txBody>
          <a:bodyPr>
            <a:normAutofit fontScale="90000"/>
          </a:bodyPr>
          <a:lstStyle/>
          <a:p>
            <a:pPr algn="ctr"/>
            <a:r>
              <a:rPr lang="ru-RU" altLang="en-US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Студент года - 2018</a:t>
            </a:r>
            <a:br>
              <a:rPr lang="ru-RU" altLang="en-US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r>
              <a:rPr lang="ru-RU" b="1" dirty="0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Пьянкова Екатерина </a:t>
            </a:r>
            <a:endParaRPr lang="ru-RU" altLang="en-US" b="1" dirty="0" smtClean="0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sym typeface="+mn-ea"/>
            </a:endParaRPr>
          </a:p>
        </p:txBody>
      </p:sp>
      <p:pic>
        <p:nvPicPr>
          <p:cNvPr id="6" name="Изображение 5" descr="YuoRLlPkJ9k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4130" y="3187700"/>
            <a:ext cx="6116320" cy="4077335"/>
          </a:xfrm>
          <a:prstGeom prst="rect">
            <a:avLst/>
          </a:prstGeom>
        </p:spPr>
      </p:pic>
      <p:pic>
        <p:nvPicPr>
          <p:cNvPr id="7" name="Изображение 6" descr="aQ7bo_nj-f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113780" y="3223260"/>
            <a:ext cx="6062980" cy="40417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altLang="en-US" sz="3600" b="1"/>
              <a:t>Победители в конкурсе рисунков и фотографий, посвященный Дню Матери и году малой Родины (2018 г.): </a:t>
            </a:r>
          </a:p>
        </p:txBody>
      </p:sp>
      <p:sp>
        <p:nvSpPr>
          <p:cNvPr id="3" name="Замещающее 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altLang="en-US" sz="3200"/>
              <a:t>Лакуста Анастасия, 4 курс.</a:t>
            </a:r>
          </a:p>
          <a:p>
            <a:r>
              <a:rPr lang="ru-RU" altLang="en-US" sz="3200"/>
              <a:t>Романюк Дарья, 3 курс.</a:t>
            </a:r>
          </a:p>
          <a:p>
            <a:r>
              <a:rPr lang="ru-RU" altLang="en-US" sz="3200"/>
              <a:t>Бакунович Вера, Чернявская Валерия, 4 курс.</a:t>
            </a:r>
          </a:p>
          <a:p>
            <a:r>
              <a:rPr lang="ru-RU" altLang="en-US" sz="3200"/>
              <a:t>Чечуева Ксения, 2 курс.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en-US" b="1">
                <a:solidFill>
                  <a:srgbClr val="FF0000"/>
                </a:solidFill>
                <a:sym typeface="+mn-ea"/>
              </a:rPr>
              <a:t>Информационно-воспитательная работа</a:t>
            </a:r>
          </a:p>
        </p:txBody>
      </p:sp>
      <p:sp>
        <p:nvSpPr>
          <p:cNvPr id="3" name="Замещающее содержимое 2"/>
          <p:cNvSpPr>
            <a:spLocks noGrp="1"/>
          </p:cNvSpPr>
          <p:nvPr>
            <p:ph sz="half" idx="1"/>
          </p:nvPr>
        </p:nvSpPr>
        <p:spPr>
          <a:xfrm>
            <a:off x="838200" y="1432560"/>
            <a:ext cx="5181600" cy="4744720"/>
          </a:xfrm>
        </p:spPr>
        <p:txBody>
          <a:bodyPr>
            <a:normAutofit fontScale="87500" lnSpcReduction="20000"/>
          </a:bodyPr>
          <a:lstStyle/>
          <a:p>
            <a:r>
              <a:rPr lang="ru-RU" altLang="en-US" dirty="0" smtClean="0"/>
              <a:t>Проводятся информационные часы (с целью профилактики правонарушений, о здоровом образе жизни, нормах поведения студентов в </a:t>
            </a:r>
            <a:r>
              <a:rPr lang="ru-RU" altLang="en-US" dirty="0" err="1" smtClean="0"/>
              <a:t>ГрГМУ</a:t>
            </a:r>
            <a:r>
              <a:rPr lang="ru-RU" altLang="en-US" dirty="0" smtClean="0"/>
              <a:t>.</a:t>
            </a:r>
          </a:p>
          <a:p>
            <a:r>
              <a:rPr lang="ru-RU" altLang="en-US" dirty="0" smtClean="0">
                <a:sym typeface="+mn-ea"/>
              </a:rPr>
              <a:t>Посещаются студенческие общежития с целью изучения быта и досуга студентов.</a:t>
            </a:r>
            <a:endParaRPr lang="ru-RU" altLang="en-US" dirty="0" smtClean="0"/>
          </a:p>
          <a:p>
            <a:r>
              <a:rPr lang="ru-RU" altLang="en-US" dirty="0" smtClean="0">
                <a:sym typeface="+mn-ea"/>
              </a:rPr>
              <a:t>Проверяется состояние воспитательной работы со студентами на кафедрах факультета.</a:t>
            </a:r>
          </a:p>
          <a:p>
            <a:r>
              <a:rPr lang="ru-RU" altLang="en-US" dirty="0" smtClean="0">
                <a:sym typeface="+mn-ea"/>
              </a:rPr>
              <a:t>Студентам  факультета, входящим в состав совета студенческого самоуправления  оказывается помощь в  работе.</a:t>
            </a:r>
            <a:endParaRPr lang="ru-RU" altLang="en-US" dirty="0"/>
          </a:p>
        </p:txBody>
      </p:sp>
      <p:pic>
        <p:nvPicPr>
          <p:cNvPr id="4" name="Замещающее содержимое 3" descr="jSX8JG9OmwU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6172200" y="2025650"/>
            <a:ext cx="6089015" cy="34378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282</TotalTime>
  <Words>833</Words>
  <Application>Microsoft Office PowerPoint</Application>
  <PresentationFormat>Произвольный</PresentationFormat>
  <Paragraphs>131</Paragraphs>
  <Slides>43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43</vt:i4>
      </vt:variant>
    </vt:vector>
  </HeadingPairs>
  <TitlesOfParts>
    <vt:vector size="44" baseType="lpstr">
      <vt:lpstr>Тема Office</vt:lpstr>
      <vt:lpstr>Слайд 1</vt:lpstr>
      <vt:lpstr>Направления воспитательной работы:</vt:lpstr>
      <vt:lpstr>Идеологическое и гражданско-патриотическое воспитание </vt:lpstr>
      <vt:lpstr>  Во встрече с Президентом Республики Беларусь Александром Григорьевичем Лукашенко в ГрГУ им. Я. Купалы приняли участие Белайц Полина (5курс), Страчинская Валентина (выпускница), 2019 г. </vt:lpstr>
      <vt:lpstr>Карпова Ольга (4 курс) песетила первый Республиканский новогодний бал во Дворце Независимости (2019 г.)</vt:lpstr>
      <vt:lpstr>Студент года - 2017: Покалюк Андрей </vt:lpstr>
      <vt:lpstr>Студент года - 2018 Пьянкова Екатерина </vt:lpstr>
      <vt:lpstr>Победители в конкурсе рисунков и фотографий, посвященный Дню Матери и году малой Родины (2018 г.): </vt:lpstr>
      <vt:lpstr>Информационно-воспитательная работа</vt:lpstr>
      <vt:lpstr>Самоуправление МДФ</vt:lpstr>
      <vt:lpstr>Самоуправление МДФ </vt:lpstr>
      <vt:lpstr>Почетные грамоты за отличную учебу, активное участие в общественной жизни университета и в связи с 60-ти летием учреждения образования "Гродненский государственный медицинский университ» вручены Тарасевич Елизавете и Страчинской Валентине.</vt:lpstr>
      <vt:lpstr>Формирование навыков профессиональной деятельности</vt:lpstr>
      <vt:lpstr> Культурно-массовые мероприятия</vt:lpstr>
      <vt:lpstr>Посвящение в студенты, 2017</vt:lpstr>
      <vt:lpstr>Слайд 16</vt:lpstr>
      <vt:lpstr>Слайд 17</vt:lpstr>
      <vt:lpstr>Конкурс первокурсников, 2017 (5 дипломов)</vt:lpstr>
      <vt:lpstr>Слайд 19</vt:lpstr>
      <vt:lpstr>Слайд 20</vt:lpstr>
      <vt:lpstr>Конкурс «Мистер ГрГМУ - 2019» Макаревич Алексей, 5 курс - 1-й вице-мистер, Мистер on-line. </vt:lpstr>
      <vt:lpstr>Слайд 22</vt:lpstr>
      <vt:lpstr>Конкурс «Гродненская Белорусочка- 2017» Тарасевич Елизавета, 5 курс </vt:lpstr>
      <vt:lpstr>«Королева Весна - 2018», городской этап Тарасевич Елизавета, 5 курс - Мисс зрительских симпатий, Мисс - творчество. </vt:lpstr>
      <vt:lpstr>Конкурс «Королева Весна ГрГМУ- 2019» Волк Елизавета, 3 курс - Мисс-онлайн, Мисс-фитнес, приз от спонсора</vt:lpstr>
      <vt:lpstr> Конкурс "А ну-ка, девушки!", 2017 - 2 место </vt:lpstr>
      <vt:lpstr>КВН. Команда «Принудительная госпитализация» - 3 место</vt:lpstr>
      <vt:lpstr>Гомель, 2019. Конкурс молодой семьи, 2-е место</vt:lpstr>
      <vt:lpstr> Интеллектуальные игры:</vt:lpstr>
      <vt:lpstr>Наиболее активные студенты:</vt:lpstr>
      <vt:lpstr>Формирование культуры здорового образа жизни </vt:lpstr>
      <vt:lpstr>Спортивное ориентирование, 2017</vt:lpstr>
      <vt:lpstr>Катание на коньках  (при поддержке БРСМ).</vt:lpstr>
      <vt:lpstr>Слайд 34</vt:lpstr>
      <vt:lpstr>Слайд 35</vt:lpstr>
      <vt:lpstr>Волонтерская помощь Гродненскому детскому хоспису</vt:lpstr>
      <vt:lpstr>Волонтерская помощь Гродненскому детскому хоспису</vt:lpstr>
      <vt:lpstr>Слайд 38</vt:lpstr>
      <vt:lpstr>участие  в интерактивном мюзикле "Вперед, Ева!", посвященному Международному дню людей с ограниченными возможностями и Всемирному дню волонтера.</vt:lpstr>
      <vt:lpstr>Благотворительная акция по сбору добровольных пожертвований среди жителей нашего города.</vt:lpstr>
      <vt:lpstr>  Ермоленко Татьяна (выпускница) - «Лучший волонтер 2018 года» </vt:lpstr>
      <vt:lpstr>Наши волонтеры:</vt:lpstr>
      <vt:lpstr>СПАСИБО ЗА ВНИМАНИЕ !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Отчет о воспитательной работе на факульте</dc:title>
  <dc:creator>Анна Владимировна</dc:creator>
  <cp:lastModifiedBy>Анна Владимировна</cp:lastModifiedBy>
  <cp:revision>62</cp:revision>
  <dcterms:created xsi:type="dcterms:W3CDTF">2017-06-28T06:13:00Z</dcterms:created>
  <dcterms:modified xsi:type="dcterms:W3CDTF">2019-10-09T10:46:29Z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1049-10.2.0.7646</vt:lpwstr>
  </property>
</Properties>
</file>