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7542-7EA7-4246-BF57-100A41CC2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08EC-71D9-419D-8B99-B5D32D3A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6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7542-7EA7-4246-BF57-100A41CC2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08EC-71D9-419D-8B99-B5D32D3A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9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7542-7EA7-4246-BF57-100A41CC2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08EC-71D9-419D-8B99-B5D32D3A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7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7542-7EA7-4246-BF57-100A41CC2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08EC-71D9-419D-8B99-B5D32D3A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7542-7EA7-4246-BF57-100A41CC2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08EC-71D9-419D-8B99-B5D32D3A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7542-7EA7-4246-BF57-100A41CC2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08EC-71D9-419D-8B99-B5D32D3A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8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7542-7EA7-4246-BF57-100A41CC2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08EC-71D9-419D-8B99-B5D32D3A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3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7542-7EA7-4246-BF57-100A41CC2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08EC-71D9-419D-8B99-B5D32D3A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6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7542-7EA7-4246-BF57-100A41CC2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08EC-71D9-419D-8B99-B5D32D3A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72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7542-7EA7-4246-BF57-100A41CC2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08EC-71D9-419D-8B99-B5D32D3A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4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7542-7EA7-4246-BF57-100A41CC2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08EC-71D9-419D-8B99-B5D32D3A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9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87542-7EA7-4246-BF57-100A41CC2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608EC-71D9-419D-8B99-B5D32D3A0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5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5738" y="1002300"/>
            <a:ext cx="65619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Медико-психологический факультет осуществляет подготовку по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1- 79 01 05 </a:t>
            </a:r>
          </a:p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Медико-психологическое дело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0214" y="4715943"/>
            <a:ext cx="6145968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/>
              <a:t>Специальность «медико-психологическое дело» включена в общегосударственный классификатор специальностей. Утвержден </a:t>
            </a:r>
            <a:r>
              <a:rPr lang="ru-RU" sz="1500" b="1" dirty="0"/>
              <a:t>образовательный стандарт уже III поколения (ОСВО 1-79 01 05-2013)</a:t>
            </a:r>
            <a:r>
              <a:rPr lang="ru-RU" sz="1500" dirty="0"/>
              <a:t>. Факультет трижды аттестован в рамках аттестации вуза.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28286"/>
              </p:ext>
            </p:extLst>
          </p:nvPr>
        </p:nvGraphicFramePr>
        <p:xfrm>
          <a:off x="1695738" y="2066830"/>
          <a:ext cx="6060444" cy="124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401"/>
                <a:gridCol w="2146043"/>
              </a:tblGrid>
              <a:tr h="3429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Бойко С.Л.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6066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Секретарь учебной части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Едейко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О.И.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10214" y="3497335"/>
            <a:ext cx="6145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декана по воспитательной работе – Воронец В.И.</a:t>
            </a:r>
          </a:p>
          <a:p>
            <a:pPr marL="205740" indent="-205740">
              <a:defRPr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" indent="-205740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организацию спортивно-массовой и физкультурно-оздоровительной работы –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Кандаракова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</a:p>
        </p:txBody>
      </p:sp>
      <p:pic>
        <p:nvPicPr>
          <p:cNvPr id="7" name="Picture 5" descr="C:\Users\Светлана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" y="161048"/>
            <a:ext cx="2400300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3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028160"/>
              </p:ext>
            </p:extLst>
          </p:nvPr>
        </p:nvGraphicFramePr>
        <p:xfrm>
          <a:off x="427682" y="1587142"/>
          <a:ext cx="8197028" cy="4937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3436"/>
                <a:gridCol w="1063398"/>
                <a:gridCol w="1063398"/>
                <a:gridCol w="1063398"/>
                <a:gridCol w="1063398"/>
              </a:tblGrid>
              <a:tr h="862251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1293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Стипендия им. </a:t>
                      </a:r>
                      <a:r>
                        <a:rPr lang="ru-RU" sz="2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Ф.Скорины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1672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Персональная стипендия Совета Университета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1109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Областная премия им. </a:t>
                      </a:r>
                      <a:r>
                        <a:rPr lang="ru-RU" sz="2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А.Дубко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4793" y="901384"/>
            <a:ext cx="83099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Персональные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стипендии студентам МПФ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24440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6359" y="404627"/>
            <a:ext cx="6833858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Волонтёрская деятельность: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022" y="1442249"/>
            <a:ext cx="79021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уборка территории лесного массива «Пышки»;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проект «Мягкая лапа» - работа в приюте для бездомных собак;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акция «Новогоднее чудо» - сбор подарков к Новому году и вручение их детям-инвалидам, воспитанникам детских домов и интернатов;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новогодний концерт в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Мурованском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доме-интернате психоневрологического профиля; 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акция «Читаем дома» - сбор книг и их вручение в детские дома, интернаты, гражданам города.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539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772"/>
            <a:ext cx="5267168" cy="3511446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81" y="2484932"/>
            <a:ext cx="5046065" cy="336404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80727" y="452950"/>
            <a:ext cx="6743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Волонтерская деятельность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0763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179" y="692265"/>
            <a:ext cx="7540977" cy="990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Волонтерская деятельность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5" y="2498025"/>
            <a:ext cx="3949790" cy="2632165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30" y="2498025"/>
            <a:ext cx="3949789" cy="26321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6020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97" y="1903003"/>
            <a:ext cx="2580907" cy="17199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47" y="3886084"/>
            <a:ext cx="2547757" cy="169784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74036" y="1903003"/>
          <a:ext cx="5922780" cy="438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258"/>
                <a:gridCol w="1218714"/>
                <a:gridCol w="1993320"/>
                <a:gridCol w="123937"/>
                <a:gridCol w="1156746"/>
                <a:gridCol w="1111805"/>
              </a:tblGrid>
              <a:tr h="442500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сотрудни-чества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Ответственное лицо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</a:tr>
              <a:tr h="260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ГрГМУ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35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Волонтёрский проект «Мурованка»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совместного субботника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Воронец В.И.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</a:tr>
              <a:tr h="4834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Волонтёрский проект «Мурованка»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«Осенние мотивы» - концертная программа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Воронец В.И.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</a:tr>
              <a:tr h="50591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Волонтёрский проект «Мурованка»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«Новогоднее чудо». Новогоднее поздравление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Воронец В.И.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</a:tr>
              <a:tr h="71437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Волонтёрский проект «Мурованка»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Разовые акции, приуроченные к знаменательным событиям в жизни интерната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Воронец В,И.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</a:tr>
              <a:tr h="78165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Научно-исследовательская работа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научной работы, в том числе с привлечением студенческого научного общества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Королева Е.Г.,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Жигар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А.М.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Ежеквартально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1" marR="42111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4036" y="1009681"/>
            <a:ext cx="8652868" cy="8104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350"/>
              </a:lnSpc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Дорожная карта по реализации Договора о сотрудничестве между государственным учреждением социального обслуживания  «</a:t>
            </a:r>
            <a:r>
              <a:rPr lang="ru-RU" sz="15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Мурованский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психоневрологический дом-интернат для престарелых и инвалидов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учреждением образования «Гродненский государственный медицинский университет» на 2020 год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58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3306" cy="7349067"/>
          </a:xfrm>
        </p:spPr>
      </p:pic>
    </p:spTree>
    <p:extLst>
      <p:ext uri="{BB962C8B-B14F-4D97-AF65-F5344CB8AC3E}">
        <p14:creationId xmlns:p14="http://schemas.microsoft.com/office/powerpoint/2010/main" val="35462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98" y="728133"/>
            <a:ext cx="9198391" cy="61298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522" y="988415"/>
            <a:ext cx="7251491" cy="990600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</a:rPr>
              <a:t>Волонтёрский отряд «</a:t>
            </a:r>
            <a:r>
              <a:rPr lang="ru-RU" sz="2100" b="1" dirty="0" err="1">
                <a:solidFill>
                  <a:srgbClr val="FFFF00"/>
                </a:solidFill>
              </a:rPr>
              <a:t>Кардис</a:t>
            </a:r>
            <a:r>
              <a:rPr lang="ru-RU" sz="2100" dirty="0">
                <a:solidFill>
                  <a:schemeClr val="bg1"/>
                </a:solidFill>
              </a:rPr>
              <a:t>» признан в 2019 году лучшим в Гродненской области, а командир отряда </a:t>
            </a:r>
            <a:r>
              <a:rPr lang="ru-RU" sz="2100" b="1" dirty="0" err="1">
                <a:solidFill>
                  <a:srgbClr val="FFFF00"/>
                </a:solidFill>
              </a:rPr>
              <a:t>Ошмяна</a:t>
            </a:r>
            <a:r>
              <a:rPr lang="ru-RU" sz="2100" b="1" dirty="0">
                <a:solidFill>
                  <a:srgbClr val="FFFF00"/>
                </a:solidFill>
              </a:rPr>
              <a:t> Юлия </a:t>
            </a:r>
            <a:r>
              <a:rPr lang="ru-RU" sz="2100" dirty="0">
                <a:solidFill>
                  <a:schemeClr val="bg1"/>
                </a:solidFill>
              </a:rPr>
              <a:t>– лучшим волонтёром </a:t>
            </a:r>
            <a:r>
              <a:rPr lang="ru-RU" sz="2100" dirty="0" err="1">
                <a:solidFill>
                  <a:schemeClr val="bg1"/>
                </a:solidFill>
              </a:rPr>
              <a:t>Гродненщины</a:t>
            </a:r>
            <a:r>
              <a:rPr lang="ru-RU" sz="21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71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2" y="128059"/>
            <a:ext cx="4387886" cy="6193718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39" y="365126"/>
            <a:ext cx="4507849" cy="63630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75779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933" y="313101"/>
            <a:ext cx="8466667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Спортивно-массовая и физкультурно-оздоровительная работа на факультете за 2019/2020 учебный год </a:t>
            </a:r>
          </a:p>
          <a:p>
            <a:pPr algn="ctr">
              <a:lnSpc>
                <a:spcPct val="115000"/>
              </a:lnSpc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Кандаракова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Н.А.)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0181" y="1664635"/>
            <a:ext cx="6508169" cy="4154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</a:rPr>
              <a:t>спортивная суббота по различным видам спорта</a:t>
            </a:r>
            <a:endParaRPr lang="ru-RU" sz="2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2614" y="2287258"/>
            <a:ext cx="2442087" cy="148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 МПФ входят с состав сборных университета 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7721" y="2287258"/>
            <a:ext cx="4763125" cy="421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Власенко Глеб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курс (баскетбол);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Романовская Анастасия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курс (легкая атлетика);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Голомбовская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курс (волейбол);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Дементей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Константин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курс (легкая атлетика);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Лихачев Михаил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курс (шахматы);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Добрянская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курс (шахматы);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Богнат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Дмитрий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курс (футбол);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Карпович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Роман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курс (футбол);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Морозик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Адам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курс (армрестлинг);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Шелкович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Евгений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курс (баскетбол).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Андрушкевич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курс (футбол).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554" y="3980046"/>
            <a:ext cx="2676379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75"/>
              </a:lnSpc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2019 году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Адам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Морозик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подтвердил КМС по армрестлингу, а в 2020 году занял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место среди юниоров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армрестлингу 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61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901" y="405870"/>
            <a:ext cx="874574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Спортивно-массовая и физкультурно-оздоровительная работа на факультете за 2019/2020 учебный год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0834" y="1646824"/>
            <a:ext cx="847481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074" indent="-214313" algn="just">
              <a:lnSpc>
                <a:spcPct val="115000"/>
              </a:lnSpc>
              <a:buFontTx/>
              <a:buChar char="-"/>
            </a:pPr>
            <a:r>
              <a:rPr lang="be-BY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 2019 года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be-BY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ервенство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факультетов по </a:t>
            </a:r>
            <a:r>
              <a:rPr lang="be-BY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легкоатлет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be-BY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ческому кроссу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be-BY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 место (20 человек);</a:t>
            </a:r>
          </a:p>
          <a:p>
            <a:pPr marL="209074" indent="-214313" algn="just">
              <a:lnSpc>
                <a:spcPct val="115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 – ноябрь 2019 года 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первенство факультетов по мини-футболу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4-е место (12 человек);</a:t>
            </a:r>
          </a:p>
          <a:p>
            <a:pPr marL="209074" indent="-214313" algn="just">
              <a:lnSpc>
                <a:spcPct val="115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ноябрь 2019 года -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первенство факультетов по баскетболу среди юношей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6-е место (10 человек);</a:t>
            </a:r>
          </a:p>
          <a:p>
            <a:pPr marL="209074" indent="-214313" algn="just">
              <a:lnSpc>
                <a:spcPct val="115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ноябрь 2019 года - 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первенство факультетов по баскетболу среди девушек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5-е место (8 человек);</a:t>
            </a:r>
          </a:p>
          <a:p>
            <a:pPr marL="209074" indent="-214313" algn="just">
              <a:lnSpc>
                <a:spcPct val="115000"/>
              </a:lnSpc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 2019 года -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первенство факультетов по настольному теннису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3-е место (5 человек);</a:t>
            </a: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e-BY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 2019 года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первенство факультетов по шахматам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be-BY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 место (3 человека);</a:t>
            </a:r>
          </a:p>
          <a:p>
            <a:pPr indent="-5239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- 27 декабря 2019 года –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Кубок декана МПФ по бадминтону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(12 человек);</a:t>
            </a:r>
          </a:p>
          <a:p>
            <a:pPr indent="-5239"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март 2020 года –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первенство факультетов по бадминтону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- 3-е место (5 человек).</a:t>
            </a:r>
          </a:p>
        </p:txBody>
      </p:sp>
    </p:spTree>
    <p:extLst>
      <p:ext uri="{BB962C8B-B14F-4D97-AF65-F5344CB8AC3E}">
        <p14:creationId xmlns:p14="http://schemas.microsoft.com/office/powerpoint/2010/main" val="119791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225120"/>
              </p:ext>
            </p:extLst>
          </p:nvPr>
        </p:nvGraphicFramePr>
        <p:xfrm>
          <a:off x="462675" y="451555"/>
          <a:ext cx="8195902" cy="609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7499"/>
                <a:gridCol w="1798545"/>
                <a:gridCol w="1844079"/>
                <a:gridCol w="1775779"/>
              </a:tblGrid>
              <a:tr h="142952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Проходные баллы (МПФ)  </a:t>
                      </a:r>
                      <a:endParaRPr lang="ru-RU" sz="32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3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898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8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2019/2020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12542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  <a:tr h="12542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357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7" y="237263"/>
            <a:ext cx="5625303" cy="3375182"/>
          </a:xfrm>
          <a:ln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0" y="3212311"/>
            <a:ext cx="4977734" cy="32433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53" y="1625852"/>
            <a:ext cx="4230554" cy="317291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28398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4" y="120286"/>
            <a:ext cx="4187741" cy="31408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56" y="120286"/>
            <a:ext cx="4242129" cy="31815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56" y="3371116"/>
            <a:ext cx="4242129" cy="31815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2" y="3371116"/>
            <a:ext cx="4175043" cy="31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7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4" y="505558"/>
            <a:ext cx="8977866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97723" y="3077308"/>
            <a:ext cx="6748553" cy="32409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БОЙКО Светлана Леонидовна Главный внештатный специалист по психологии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ВИНОГРАДОВА Татьяна Александровна Главный внештатный специалист по пульмонологии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ДОВНАР Андрей Игоревич Главный внештатный специалист по нейрохирургии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КАРПЮК Валентина Алексеевна Главный внештатный специалист по психотерапии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ХОВАНСКАЯ Галина Николаевна Главный внештатный специалист по нетрадиционным методам лечения, ЛФК и физиотерапии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ЯКУБЧИК Тамара Николаевна Главный внештатный специалист по гастроэнтерологии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25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356" y="349956"/>
            <a:ext cx="848422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студенческого научного общества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ГрГМУ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8125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конференцию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студентов и молодых ученых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посвященную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95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-летию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 дня рождения профессора Обухова Г.А.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кафедрами факультета было подано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118</a:t>
            </a:r>
            <a:r>
              <a:rPr lang="x-non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38125" algn="just"/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кафедрах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медико-психологического факультета 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были организованы работы секций данной конференции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было заслушано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48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докладов и представлено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стендовых выступлений.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5357" y="3950942"/>
            <a:ext cx="8282218" cy="219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2019 году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снизилось количество студентов принимающих участие в НИР на кафедрах медико-психологического факультета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192/136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приблизительно на том же уровне осталось число докладов, прочитанных студентами на научно-практических конференциях (67/66), и количество публикаций подготовленных студентами, участвующими в НИР кафедр (100/97).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7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847" y="367155"/>
            <a:ext cx="6447501" cy="990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Воспитательная работа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847" y="1357754"/>
            <a:ext cx="81048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каждой группе 1 курса назначен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 -студент и куратор- преподаватель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сентябре для студентов 1 курса проведены советом самоуправления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психологические тренинги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скорейшей адаптации в университете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 внутрифакультетский смотр художественной самодеятельности 1 курса и представлена программа на конкурс 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Alma-mater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Продолжает реализовываться проект 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Учись учиться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363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787" y="1022141"/>
            <a:ext cx="6447501" cy="990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01.09.2019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" y="702755"/>
            <a:ext cx="8903817" cy="5935111"/>
          </a:xfrm>
        </p:spPr>
      </p:pic>
    </p:spTree>
    <p:extLst>
      <p:ext uri="{BB962C8B-B14F-4D97-AF65-F5344CB8AC3E}">
        <p14:creationId xmlns:p14="http://schemas.microsoft.com/office/powerpoint/2010/main" val="423056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083" y="1235751"/>
            <a:ext cx="317958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Тренинги для 1 курса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46" y="359984"/>
            <a:ext cx="4833832" cy="320162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3" y="2596409"/>
            <a:ext cx="4927651" cy="3285102"/>
          </a:xfrm>
        </p:spPr>
      </p:pic>
    </p:spTree>
    <p:extLst>
      <p:ext uri="{BB962C8B-B14F-4D97-AF65-F5344CB8AC3E}">
        <p14:creationId xmlns:p14="http://schemas.microsoft.com/office/powerpoint/2010/main" val="364762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634" y="1351133"/>
            <a:ext cx="3525325" cy="990600"/>
          </a:xfrm>
        </p:spPr>
        <p:txBody>
          <a:bodyPr>
            <a:noAutofit/>
          </a:bodyPr>
          <a:lstStyle/>
          <a:p>
            <a:pPr algn="ctr"/>
            <a:r>
              <a:rPr lang="ru-RU" sz="3300" dirty="0">
                <a:solidFill>
                  <a:schemeClr val="accent1">
                    <a:lumMod val="50000"/>
                  </a:schemeClr>
                </a:solidFill>
              </a:rPr>
              <a:t>Конкурс 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3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Alma-mater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4" y="3160889"/>
            <a:ext cx="4903693" cy="326953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30" y="433917"/>
            <a:ext cx="5394323" cy="3596216"/>
          </a:xfrm>
        </p:spPr>
      </p:pic>
    </p:spTree>
    <p:extLst>
      <p:ext uri="{BB962C8B-B14F-4D97-AF65-F5344CB8AC3E}">
        <p14:creationId xmlns:p14="http://schemas.microsoft.com/office/powerpoint/2010/main" val="393156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362" y="1957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День открытых дверей (2019)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9" y="1302501"/>
            <a:ext cx="4361853" cy="290825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59" y="2849785"/>
            <a:ext cx="5468946" cy="3645965"/>
          </a:xfrm>
        </p:spPr>
      </p:pic>
    </p:spTree>
    <p:extLst>
      <p:ext uri="{BB962C8B-B14F-4D97-AF65-F5344CB8AC3E}">
        <p14:creationId xmlns:p14="http://schemas.microsoft.com/office/powerpoint/2010/main" val="895274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850</Words>
  <Application>Microsoft Office PowerPoint</Application>
  <PresentationFormat>Экран (4:3)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Воспитательная работа</vt:lpstr>
      <vt:lpstr>01.09.2019</vt:lpstr>
      <vt:lpstr>Тренинги для 1 курса</vt:lpstr>
      <vt:lpstr>Конкурс  «Alma-mater»</vt:lpstr>
      <vt:lpstr>День открытых дверей (2019)</vt:lpstr>
      <vt:lpstr>Презентация PowerPoint</vt:lpstr>
      <vt:lpstr>Презентация PowerPoint</vt:lpstr>
      <vt:lpstr>Презентация PowerPoint</vt:lpstr>
      <vt:lpstr>Волонтерская деятельность</vt:lpstr>
      <vt:lpstr>Презентация PowerPoint</vt:lpstr>
      <vt:lpstr>Презентация PowerPoint</vt:lpstr>
      <vt:lpstr>Волонтёрский отряд «Кардис» признан в 2019 году лучшим в Гродненской области, а командир отряда Ошмяна Юлия – лучшим волонтёром Гродненщины.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2020-04-20T09:50:44Z</dcterms:created>
  <dcterms:modified xsi:type="dcterms:W3CDTF">2020-04-21T10:37:07Z</dcterms:modified>
</cp:coreProperties>
</file>