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4" r:id="rId1"/>
  </p:sldMasterIdLst>
  <p:sldIdLst>
    <p:sldId id="256" r:id="rId2"/>
    <p:sldId id="257" r:id="rId3"/>
    <p:sldId id="271" r:id="rId4"/>
    <p:sldId id="259" r:id="rId5"/>
    <p:sldId id="260" r:id="rId6"/>
    <p:sldId id="261" r:id="rId7"/>
    <p:sldId id="262" r:id="rId8"/>
    <p:sldId id="272" r:id="rId9"/>
    <p:sldId id="264" r:id="rId10"/>
    <p:sldId id="265" r:id="rId11"/>
    <p:sldId id="267" r:id="rId12"/>
    <p:sldId id="269" r:id="rId13"/>
    <p:sldId id="270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К" initials="П" lastIdx="2" clrIdx="0">
    <p:extLst>
      <p:ext uri="{19B8F6BF-5375-455C-9EA6-DF929625EA0E}">
        <p15:presenceInfo xmlns:p15="http://schemas.microsoft.com/office/powerpoint/2012/main" userId="ПК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8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7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1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317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44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926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16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552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52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74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77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230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79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7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4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22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8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61DF671-6CA8-4AA0-B05B-001FED044C36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FD4DC2-C9E5-40E7-992C-AAF606A0A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550" y="1084648"/>
            <a:ext cx="2838450" cy="1885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1296" y="241890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Тематический информационный час: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600" b="1" dirty="0" smtClean="0"/>
              <a:t>Личность врача и ее роль в искусстве врачевания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1296" y="294482"/>
            <a:ext cx="9144000" cy="16557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 smtClean="0"/>
              <a:t>МИНИСТЕРСТВО ЗДРАВООХРАНЕНИЯ РЕСПУБЛИКИ БЕЛАРУСЬ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Гродненский государственный медицинский университет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37" y="4295551"/>
            <a:ext cx="2950119" cy="1999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878" y="3057525"/>
            <a:ext cx="2943225" cy="3800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2434" y="443910"/>
            <a:ext cx="3738844" cy="28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13" y="2070295"/>
            <a:ext cx="3193578" cy="2126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500" y="365125"/>
            <a:ext cx="11081984" cy="6294982"/>
          </a:xfrm>
        </p:spPr>
        <p:txBody>
          <a:bodyPr>
            <a:normAutofit/>
          </a:bodyPr>
          <a:lstStyle/>
          <a:p>
            <a:pPr algn="l"/>
            <a:r>
              <a:rPr lang="ru-RU" sz="2400" i="1" u="sng" dirty="0" smtClean="0">
                <a:solidFill>
                  <a:schemeClr val="accent3">
                    <a:lumMod val="75000"/>
                  </a:schemeClr>
                </a:solidFill>
              </a:rPr>
              <a:t>Постановление Министерства здравоохранения Республики Беларусь от 7 августа 2018 г. № 64</a:t>
            </a:r>
            <a:br>
              <a:rPr lang="ru-RU" sz="2400" i="1" u="sng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i="1" u="sng" dirty="0" smtClean="0">
                <a:solidFill>
                  <a:schemeClr val="accent3">
                    <a:lumMod val="75000"/>
                  </a:schemeClr>
                </a:solidFill>
              </a:rPr>
              <a:t>Правила медицинской этики и деонтологии: </a:t>
            </a:r>
            <a:r>
              <a:rPr lang="ru-RU" sz="2400" i="1" dirty="0"/>
              <a:t/>
            </a:r>
            <a:br>
              <a:rPr lang="ru-RU" sz="2400" i="1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Принципы гуманизма, милосердия, сдержанности, профессионализма, конфиденциальности и толерантности;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Недопустимость проявления формализма и бюрократизма, а также пренебрежительного отношения к пациентам, коллегам и иным лицам при выполнении должностных обязанностей;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Н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ормы взаимоотношений с пациентами и иными лицами (недопущение грубого, формального и нетактичного отношения к пациентам и иным лицам, разглашения врачебной тайны и др.) и нормы взаимоотношений с коллегами, представителями госорганов и организаций (проявление компетентности, корректности, ответственности, пунктуальности).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896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71" y="136478"/>
            <a:ext cx="11245755" cy="672152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Вопросы для </a:t>
            </a:r>
            <a:r>
              <a:rPr lang="ru-RU" sz="2400" b="1" dirty="0" err="1" smtClean="0"/>
              <a:t>саморефлексии</a:t>
            </a:r>
            <a:r>
              <a:rPr lang="ru-RU" sz="2400" b="1" dirty="0" smtClean="0"/>
              <a:t>:</a:t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1.	Как я представлял себе работу врача до поступления в медицин-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ский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университет?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2.	Как обучение в университете изменило мои взгляды на врачебную личность?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4"/>
                </a:solidFill>
              </a:rPr>
              <a:t>3.	Какие личностные характеристики привели меня в медицинский университет?</a:t>
            </a:r>
            <a:br>
              <a:rPr lang="ru-RU" sz="2400" dirty="0" smtClean="0">
                <a:solidFill>
                  <a:schemeClr val="accent4"/>
                </a:solidFill>
              </a:rPr>
            </a:br>
            <a:r>
              <a:rPr lang="ru-RU" sz="2400" dirty="0" smtClean="0">
                <a:solidFill>
                  <a:schemeClr val="accent6"/>
                </a:solidFill>
              </a:rPr>
              <a:t>4.	Какие черты моей личности могут мне помочь в работе врача, а какие лучше попробовать изменить?</a:t>
            </a:r>
            <a:br>
              <a:rPr lang="ru-RU" sz="2400" dirty="0" smtClean="0">
                <a:solidFill>
                  <a:schemeClr val="accent6"/>
                </a:solidFill>
              </a:rPr>
            </a:br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5.	Какой я в роли пациента?</a:t>
            </a:r>
            <a:b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6.	Какие характеристики личности я хотел бы видеть во враче как пациент?</a:t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7.	Какие черты личности я хотел бы в себе самовоспитать?</a:t>
            </a:r>
            <a:br>
              <a:rPr lang="ru-RU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ru-RU" sz="2400" dirty="0" smtClean="0"/>
              <a:t>8.	Каким врачом я себя вижу?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334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847" y="957387"/>
            <a:ext cx="3870007" cy="3870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354" y="1254600"/>
            <a:ext cx="3795041" cy="40631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333" y="-314405"/>
            <a:ext cx="9601196" cy="1105976"/>
          </a:xfrm>
        </p:spPr>
        <p:txBody>
          <a:bodyPr>
            <a:normAutofit/>
          </a:bodyPr>
          <a:lstStyle/>
          <a:p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42" y="0"/>
            <a:ext cx="2538484" cy="4101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810" y="1940340"/>
            <a:ext cx="2872242" cy="4322632"/>
          </a:xfrm>
          <a:prstGeom prst="rect">
            <a:avLst/>
          </a:prstGeom>
        </p:spPr>
      </p:pic>
      <p:pic>
        <p:nvPicPr>
          <p:cNvPr id="1030" name="Picture 6" descr="Купить книгу «Только неотложные случаи» 2018, Макклелланд Аманда - Медицин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116" y="0"/>
            <a:ext cx="2710826" cy="410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Новый Амстердам/New Amsterdam - «Хороший уютный сериал» | отзыв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43" y="1613808"/>
            <a:ext cx="3915199" cy="39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Доктор Лиза (фильм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8" y="153417"/>
            <a:ext cx="3026528" cy="42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Жизнь человека. Последнее интервью (202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836" y="0"/>
            <a:ext cx="285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Целитель Адамс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19" y="3399852"/>
            <a:ext cx="2621424" cy="369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Доктор (фильм, 2023)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90" y="1241084"/>
            <a:ext cx="3107096" cy="46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деи на тему «Дружба» (9) | легкие рисунки, милые рисунки,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49" y="2649017"/>
            <a:ext cx="223837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734" y="269591"/>
            <a:ext cx="10515600" cy="2487257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«Научить любить, научить узнавать любовь, научить быть счастливым ‐ это значит научить уважать самого себя, научить человеческому достоинству»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Великий педагог А.С.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Макаренко </a:t>
            </a:r>
            <a:endParaRPr lang="ru-RU" sz="2000" dirty="0"/>
          </a:p>
        </p:txBody>
      </p:sp>
      <p:pic>
        <p:nvPicPr>
          <p:cNvPr id="3076" name="Picture 4" descr="Друзья Детский Рисунок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72" y="2874382"/>
            <a:ext cx="596265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3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724" y="2888828"/>
            <a:ext cx="2426553" cy="1539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09" y="3190191"/>
            <a:ext cx="2406122" cy="1334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25" y="0"/>
            <a:ext cx="10515600" cy="50119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7009" y="514118"/>
            <a:ext cx="10515600" cy="5804067"/>
          </a:xfrm>
        </p:spPr>
        <p:txBody>
          <a:bodyPr>
            <a:normAutofit fontScale="85000" lnSpcReduction="10000"/>
          </a:bodyPr>
          <a:lstStyle/>
          <a:p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</a:rPr>
              <a:t>Цель: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повысить уровень мотивации и ответственности к обучению в университете через осознание взаимосвязи личностных характеристик и профессионального становления.</a:t>
            </a:r>
          </a:p>
          <a:p>
            <a:pPr>
              <a:lnSpc>
                <a:spcPct val="110000"/>
              </a:lnSpc>
            </a:pPr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</a:rPr>
              <a:t>Задачи: 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 способствовать формированию целостной высокоинтеллектуальной личности;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предложить вопросы для </a:t>
            </a:r>
            <a:r>
              <a:rPr lang="ru-RU" dirty="0" err="1" smtClean="0"/>
              <a:t>саморефлексии</a:t>
            </a:r>
            <a:r>
              <a:rPr lang="ru-RU" dirty="0" smtClean="0"/>
              <a:t> на предмет значимости личностных качеств в медицине;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 напомнить о важности принципов этики и деонтологии.</a:t>
            </a:r>
          </a:p>
          <a:p>
            <a:endParaRPr lang="ru-RU" dirty="0" smtClean="0"/>
          </a:p>
          <a:p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</a:rPr>
              <a:t>Ожидаемые результаты: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ответственный подход к обучению благодаря осознанию важности своих личностных ориентиров при профессиональном формировании;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использование принципов этики и деонтологии при общении с пациентами и коллегами;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осознание своих нравственных ценностей и стремление к повышению духовной культуры.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04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699" y="5081454"/>
            <a:ext cx="3528259" cy="17765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54" y="0"/>
            <a:ext cx="9601196" cy="5541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9623" y="2546252"/>
            <a:ext cx="4718304" cy="388513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/>
              <a:t>Согласно документам МЗ РБ,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врач-специалист</a:t>
            </a:r>
            <a:r>
              <a:rPr lang="ru-RU" b="1" dirty="0"/>
              <a:t> – лицо, имеющее высшее медицинское образование и в установленном законодательством порядке занимающееся деятельностью, связанной с организацией и оказанием медицинской помощи.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17587" y="1286483"/>
            <a:ext cx="6443003" cy="508618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Литература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медицина </a:t>
            </a:r>
            <a:r>
              <a:rPr lang="ru-RU" sz="2000" i="1" dirty="0" smtClean="0"/>
              <a:t>→ интерес </a:t>
            </a:r>
            <a:r>
              <a:rPr lang="ru-RU" sz="2000" i="1" dirty="0"/>
              <a:t>к человеческой </a:t>
            </a:r>
            <a:r>
              <a:rPr lang="ru-RU" sz="2000" i="1" dirty="0" smtClean="0"/>
              <a:t>личности (неравнодушное </a:t>
            </a:r>
            <a:r>
              <a:rPr lang="ru-RU" sz="2000" i="1" dirty="0"/>
              <a:t>отношение к человеку определяет истинного писателя и истинного </a:t>
            </a:r>
            <a:r>
              <a:rPr lang="ru-RU" sz="2000" i="1" dirty="0" smtClean="0"/>
              <a:t>врача).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 smtClean="0"/>
          </a:p>
          <a:p>
            <a:pPr algn="ctr"/>
            <a:r>
              <a:rPr lang="ru-RU" sz="2000" b="1" dirty="0" smtClean="0"/>
              <a:t>«Научиться </a:t>
            </a:r>
            <a:r>
              <a:rPr lang="ru-RU" sz="2000" b="1" dirty="0"/>
              <a:t>врачебному искусству невозможно, точно так же, как и искусству сценическому или поэзии. Можно быть хорошим медиком-теоретиком, но в практическом отношении с больными быть </a:t>
            </a:r>
            <a:r>
              <a:rPr lang="ru-RU" sz="2000" b="1" dirty="0" smtClean="0"/>
              <a:t>несостоятельным».</a:t>
            </a:r>
            <a:r>
              <a:rPr lang="ru-RU" sz="2000" b="1" dirty="0"/>
              <a:t> </a:t>
            </a:r>
            <a:r>
              <a:rPr lang="ru-RU" sz="2000" i="1" dirty="0"/>
              <a:t>В.В. </a:t>
            </a:r>
            <a:r>
              <a:rPr lang="ru-RU" sz="2000" i="1" dirty="0" smtClean="0"/>
              <a:t>Вересаев </a:t>
            </a:r>
          </a:p>
          <a:p>
            <a:pPr algn="ctr"/>
            <a:r>
              <a:rPr lang="ru-RU" sz="2000" b="1" dirty="0" smtClean="0"/>
              <a:t>«Я почувствовал необходимость в основательном учении, в образовании, дабы быть на свете полезным человеком». </a:t>
            </a:r>
            <a:r>
              <a:rPr lang="ru-RU" sz="2000" i="1" dirty="0" smtClean="0"/>
              <a:t>Владимир Даль</a:t>
            </a:r>
          </a:p>
          <a:p>
            <a:pPr algn="ctr"/>
            <a:r>
              <a:rPr lang="ru-RU" sz="2000" b="1" dirty="0"/>
              <a:t>«Профессия врача — подвиг. Она требует самоотверженности, </a:t>
            </a:r>
            <a:r>
              <a:rPr lang="ru-RU" sz="2000" b="1" dirty="0" smtClean="0"/>
              <a:t>чистоты </a:t>
            </a:r>
            <a:r>
              <a:rPr lang="ru-RU" sz="2000" b="1" dirty="0"/>
              <a:t>духа и чистоты помыслов» </a:t>
            </a:r>
            <a:r>
              <a:rPr lang="ru-RU" sz="2000" i="1" dirty="0"/>
              <a:t>А. П. Чехов</a:t>
            </a:r>
          </a:p>
          <a:p>
            <a:pPr algn="ctr"/>
            <a:endParaRPr lang="ru-RU" sz="2000" b="1" dirty="0" smtClean="0"/>
          </a:p>
          <a:p>
            <a:endParaRPr lang="ru-RU" sz="2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80" y="121010"/>
            <a:ext cx="2532185" cy="1424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" y="1545651"/>
            <a:ext cx="4146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Официальное определение (врач=работа)</a:t>
            </a:r>
            <a:endParaRPr lang="ru-RU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277004" y="488388"/>
            <a:ext cx="407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Художественные определения (врач=образ жизни)</a:t>
            </a:r>
            <a:endParaRPr lang="ru-RU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649261" y="208115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Писатели-врачи: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4177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5" y="365125"/>
            <a:ext cx="8611738" cy="6131209"/>
          </a:xfrm>
        </p:spPr>
        <p:txBody>
          <a:bodyPr>
            <a:norm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" y="1248176"/>
            <a:ext cx="3118455" cy="4830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343" y="142439"/>
            <a:ext cx="3052928" cy="4776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570" y="3507475"/>
            <a:ext cx="2601340" cy="34077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144" y="142439"/>
            <a:ext cx="4876800" cy="3248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722" y="2917184"/>
            <a:ext cx="2414166" cy="38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7661" y="477672"/>
            <a:ext cx="6754504" cy="627797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Ибн-Сина (Авиценна)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→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 неповторимость и индивидуальность обращающегося за помощью: «Ты должен знать, что каждый отдельный человек обладает особой натурой, присущей ему лично». Большое значение имеет слово, что подразумевает не только культуру речи, но и чувство такта, умение поднять больному настроение, не ранить его неосторожным высказыванием.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Парацельс → эмоциональный и духовный контакт врача с пациентом, на основе которого и строится весь лечебный процесс: «Врач должен денно и нощно думать о своем больном»; «врач не смеет быть лицемером, мучителем, лжецом, легкомысленным, но должен быть праведным человеком»; «сила врача – в его сердце, работа его должна руководится Богом и освещаться естественным светом и опытностью»; «величайшая основа лекарства – любовь».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20" y="1624084"/>
            <a:ext cx="3101841" cy="1992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9" y="3981378"/>
            <a:ext cx="3248713" cy="2068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139"/>
            <a:ext cx="2744956" cy="18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826" y="504967"/>
            <a:ext cx="5389134" cy="6073254"/>
          </a:xfrm>
        </p:spPr>
        <p:txBody>
          <a:bodyPr>
            <a:noAutofit/>
          </a:bodyPr>
          <a:lstStyle/>
          <a:p>
            <a:r>
              <a:rPr lang="ru-RU" sz="2000" i="1" dirty="0" smtClean="0"/>
              <a:t>Из клятвы Гиппократа: </a:t>
            </a:r>
            <a:r>
              <a:rPr lang="ru-RU" sz="2000" b="1" i="1" dirty="0" smtClean="0"/>
              <a:t>«Я направляю режим больных к их выгоде сообразно с моими силами и моим разумением,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воздерживаясь от причинения всякого вреда и несправедливости.</a:t>
            </a:r>
            <a:r>
              <a:rPr lang="ru-RU" sz="2000" b="1" i="1" dirty="0" smtClean="0"/>
              <a:t> Я не дам никому просимого у меня смертельного средства и не покажу пути для подобного замысла; точно так же я не вручу никакой женщине абортивного пессария.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Чисто и непорочно буду я проводить свою жизнь и своё искусство. В какой бы дом я ни вошёл, я войду туда для пользы больного, будучи далёк от всякого намеренного, неправедного и пагубного. </a:t>
            </a:r>
            <a:r>
              <a:rPr lang="ru-RU" sz="2000" b="1" i="1" dirty="0" smtClean="0"/>
              <a:t>Что бы при лечении, а также и без лечения, я ни увидел или ни услышал касательно жизни людской из того, что не следует когда-либо разглашать, я умолчу о том, считая подобные вещи тайной».</a:t>
            </a:r>
            <a:br>
              <a:rPr lang="ru-RU" sz="2000" b="1" i="1" dirty="0" smtClean="0"/>
            </a:b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3" y="4087908"/>
            <a:ext cx="3241343" cy="2593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960" y="1589810"/>
            <a:ext cx="2916097" cy="4118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60" y="105818"/>
            <a:ext cx="2851989" cy="39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134" y="4446392"/>
            <a:ext cx="2314575" cy="1971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2995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Клятва врача Республики Беларусь: 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>«Клянусь в любое время помогать каждому пациенту независимо от его социального происхождения, вероисповедания и национальности, всегда хранить врачебную тайну, постоянно совершенствовать свои медицинские знания и врачебное искусство, содействовать своим трудом развитию медицинской науки и практики, обращаться, если этого требуют интересы пациента, за советом к своим коллегам и самому никогда не отказывать им в совете и помощи, беречь и развивать благородные традиции отечественной медицины, всегда помнить о высоком призвании врача, об ответственности перед белорусским народом и государством. Верность этой клятве обещаю пронести через всю свою жизнь».</a:t>
            </a:r>
            <a:endParaRPr lang="ru-RU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140" y="5432230"/>
            <a:ext cx="480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https://pravo.by/document/?guid=3871&amp;p0=v19302435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990463" y="5062898"/>
            <a:ext cx="632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Статья 55 Закона Республики Беларусь о Здравоохранении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1501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76" y="142808"/>
            <a:ext cx="5409915" cy="3324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987" y="66481"/>
            <a:ext cx="5112861" cy="3476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39" y="3466900"/>
            <a:ext cx="3279891" cy="3271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526" y="3721225"/>
            <a:ext cx="4380931" cy="30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20" y="0"/>
            <a:ext cx="8461612" cy="6974005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       </a:t>
            </a:r>
            <a:r>
              <a:rPr lang="ru-RU" sz="2000" b="1" u="sng" dirty="0" smtClean="0"/>
              <a:t> Комплекс личностных качеств врача:</a:t>
            </a:r>
            <a:br>
              <a:rPr lang="ru-RU" sz="2000" b="1" u="sng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Морально-этические: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честность, порядочность, ответственность, интеллигентность, человечность, доброта, надежность, принципиальность, бескорыстие, умение держать слово.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Коммуникативные качества врача: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вежливость, уважение к окружающим, готовность помочь, авторитет, тактичность, внимательность, наблюдательность, коммуникабельность, доступность контактов, доверие к окружающим.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</a:rPr>
              <a:t>Волевые качества врача: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уверенность в себе, выдержка, склонность к риску, смелость, независимость, сдержанность, уравновешенность, решительность, инициативность, самостоятельность, самоорганизация, целеустремленность.</a:t>
            </a:r>
            <a:b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Организационные качества врача: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требовательность к себе и окружающим, склонность брать на себя ответственность, умение принимать решения, умение правильно оценить себя и пациента, умение планировать свою работу.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675" y="2104890"/>
            <a:ext cx="3485325" cy="27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10185</TotalTime>
  <Words>514</Words>
  <Application>Microsoft Office PowerPoint</Application>
  <PresentationFormat>Широкоэкранный</PresentationFormat>
  <Paragraphs>32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Garamond</vt:lpstr>
      <vt:lpstr>Натуральные материалы</vt:lpstr>
      <vt:lpstr>Тематический информационный час:  Личность врача и ее роль в искусстве врачевания </vt:lpstr>
      <vt:lpstr>Презентация PowerPoint</vt:lpstr>
      <vt:lpstr>Презентация PowerPoint</vt:lpstr>
      <vt:lpstr> </vt:lpstr>
      <vt:lpstr>Ибн-Сина (Авиценна) → неповторимость и индивидуальность обращающегося за помощью: «Ты должен знать, что каждый отдельный человек обладает особой натурой, присущей ему лично». Большое значение имеет слово, что подразумевает не только культуру речи, но и чувство такта, умение поднять больному настроение, не ранить его неосторожным высказыванием.  Парацельс → эмоциональный и духовный контакт врача с пациентом, на основе которого и строится весь лечебный процесс: «Врач должен денно и нощно думать о своем больном»; «врач не смеет быть лицемером, мучителем, лжецом, легкомысленным, но должен быть праведным человеком»; «сила врача – в его сердце, работа его должна руководится Богом и освещаться естественным светом и опытностью»; «величайшая основа лекарства – любовь».</vt:lpstr>
      <vt:lpstr>Из клятвы Гиппократа: «Я направляю режим больных к их выгоде сообразно с моими силами и моим разумением, воздерживаясь от причинения всякого вреда и несправедливости. Я не дам никому просимого у меня смертельного средства и не покажу пути для подобного замысла; точно так же я не вручу никакой женщине абортивного пессария. Чисто и непорочно буду я проводить свою жизнь и своё искусство. В какой бы дом я ни вошёл, я войду туда для пользы больного, будучи далёк от всякого намеренного, неправедного и пагубного. Что бы при лечении, а также и без лечения, я ни увидел или ни услышал касательно жизни людской из того, что не следует когда-либо разглашать, я умолчу о том, считая подобные вещи тайной».  </vt:lpstr>
      <vt:lpstr>Клятва врача Республики Беларусь: «Клянусь в любое время помогать каждому пациенту независимо от его социального происхождения, вероисповедания и национальности, всегда хранить врачебную тайну, постоянно совершенствовать свои медицинские знания и врачебное искусство, содействовать своим трудом развитию медицинской науки и практики, обращаться, если этого требуют интересы пациента, за советом к своим коллегам и самому никогда не отказывать им в совете и помощи, беречь и развивать благородные традиции отечественной медицины, всегда помнить о высоком призвании врача, об ответственности перед белорусским народом и государством. Верность этой клятве обещаю пронести через всю свою жизнь».</vt:lpstr>
      <vt:lpstr>Презентация PowerPoint</vt:lpstr>
      <vt:lpstr>        Комплекс личностных качеств врача:  Морально-этические: честность, порядочность, ответственность, интеллигентность, человечность, доброта, надежность, принципиальность, бескорыстие, умение держать слово.  Коммуникативные качества врача: вежливость, уважение к окружающим, готовность помочь, авторитет, тактичность, внимательность, наблюдательность, коммуникабельность, доступность контактов, доверие к окружающим.  Волевые качества врача: уверенность в себе, выдержка, склонность к риску, смелость, независимость, сдержанность, уравновешенность, решительность, инициативность, самостоятельность, самоорганизация, целеустремленность.  Организационные качества врача: требовательность к себе и окружающим, склонность брать на себя ответственность, умение принимать решения, умение правильно оценить себя и пациента, умение планировать свою работу. </vt:lpstr>
      <vt:lpstr>Постановление Министерства здравоохранения Республики Беларусь от 7 августа 2018 г. № 64 Правила медицинской этики и деонтологии:   Принципы гуманизма, милосердия, сдержанности, профессионализма, конфиденциальности и толерантности;    Недопустимость проявления формализма и бюрократизма, а также пренебрежительного отношения к пациентам, коллегам и иным лицам при выполнении должностных обязанностей;    Нормы взаимоотношений с пациентами и иными лицами (недопущение грубого, формального и нетактичного отношения к пациентам и иным лицам, разглашения врачебной тайны и др.) и нормы взаимоотношений с коллегами, представителями госорганов и организаций (проявление компетентности, корректности, ответственности, пунктуальности).    </vt:lpstr>
      <vt:lpstr>Вопросы для саморефлексии:  1. Как я представлял себе работу врача до поступления в медицин-ский университет? 2. Как обучение в университете изменило мои взгляды на врачебную личность? 3. Какие личностные характеристики привели меня в медицинский университет? 4. Какие черты моей личности могут мне помочь в работе врача, а какие лучше попробовать изменить? 5. Какой я в роли пациента? 6. Какие характеристики личности я хотел бы видеть во враче как пациент? 7. Какие черты личности я хотел бы в себе самовоспитать? 8. Каким врачом я себя вижу? </vt:lpstr>
      <vt:lpstr>Презентация PowerPoint</vt:lpstr>
      <vt:lpstr>Презентация PowerPoint</vt:lpstr>
      <vt:lpstr>«Научить любить, научить узнавать любовь, научить быть счастливым ‐ это значит научить уважать самого себя, научить человеческому достоинству»  Великий педагог А.С. Макаренко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Тематический информационный час:  Личность врача и ее роль в искусстве врачевания</dc:title>
  <dc:creator>ПК</dc:creator>
  <cp:lastModifiedBy>ПК</cp:lastModifiedBy>
  <cp:revision>36</cp:revision>
  <dcterms:created xsi:type="dcterms:W3CDTF">2025-03-24T16:11:52Z</dcterms:created>
  <dcterms:modified xsi:type="dcterms:W3CDTF">2025-03-31T17:57:14Z</dcterms:modified>
</cp:coreProperties>
</file>