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76" r:id="rId6"/>
    <p:sldId id="277" r:id="rId7"/>
    <p:sldId id="280" r:id="rId8"/>
    <p:sldId id="281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x="18288000" cy="10287000"/>
  <p:notesSz cx="6858000" cy="9144000"/>
  <p:embeddedFontLst>
    <p:embeddedFont>
      <p:font typeface="Exo 2" panose="020B0604020202020204" charset="-52"/>
      <p:regular r:id="rId25"/>
    </p:embeddedFont>
    <p:embeddedFont>
      <p:font typeface="Exo 2 Bold" panose="020B0604020202020204" charset="-52"/>
      <p:regular r:id="rId26"/>
    </p:embeddedFont>
    <p:embeddedFont>
      <p:font typeface="Exo 2 Light" panose="020B0604020202020204" charset="-52"/>
      <p:regular r:id="rId27"/>
    </p:embeddedFont>
    <p:embeddedFont>
      <p:font typeface="Open Sans" panose="020B0606030504020204" pitchFamily="34" charset="0"/>
      <p:regular r:id="rId28"/>
    </p:embeddedFont>
    <p:embeddedFont>
      <p:font typeface="Open Sans Bold" panose="020B0806030504020204" charset="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29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29.png"/><Relationship Id="rId7" Type="http://schemas.openxmlformats.org/officeDocument/2006/relationships/image" Target="../media/image4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0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1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01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323565" y="-3871523"/>
            <a:ext cx="12951676" cy="10078759"/>
          </a:xfrm>
          <a:custGeom>
            <a:avLst/>
            <a:gdLst/>
            <a:ahLst/>
            <a:cxnLst/>
            <a:rect l="l" t="t" r="r" b="b"/>
            <a:pathLst>
              <a:path w="12951676" h="10078759">
                <a:moveTo>
                  <a:pt x="0" y="0"/>
                </a:moveTo>
                <a:lnTo>
                  <a:pt x="12951676" y="0"/>
                </a:lnTo>
                <a:lnTo>
                  <a:pt x="12951676" y="10078759"/>
                </a:lnTo>
                <a:lnTo>
                  <a:pt x="0" y="1007875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114880" y="1028700"/>
            <a:ext cx="13061131" cy="430551"/>
            <a:chOff x="0" y="0"/>
            <a:chExt cx="17414842" cy="57406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63631" cy="574069"/>
            </a:xfrm>
            <a:custGeom>
              <a:avLst/>
              <a:gdLst/>
              <a:ahLst/>
              <a:cxnLst/>
              <a:rect l="l" t="t" r="r" b="b"/>
              <a:pathLst>
                <a:path w="563631" h="574069">
                  <a:moveTo>
                    <a:pt x="0" y="0"/>
                  </a:moveTo>
                  <a:lnTo>
                    <a:pt x="563631" y="0"/>
                  </a:lnTo>
                  <a:lnTo>
                    <a:pt x="563631" y="574069"/>
                  </a:lnTo>
                  <a:lnTo>
                    <a:pt x="0" y="574069"/>
                  </a:lnTo>
                  <a:lnTo>
                    <a:pt x="0" y="0"/>
                  </a:lnTo>
                  <a:close/>
                </a:path>
              </a:pathLst>
            </a:custGeom>
          </p:spPr>
        </p:sp>
        <p:sp>
          <p:nvSpPr>
            <p:cNvPr id="5" name="TextBox 5"/>
            <p:cNvSpPr txBox="1"/>
            <p:nvPr/>
          </p:nvSpPr>
          <p:spPr>
            <a:xfrm>
              <a:off x="870875" y="-66675"/>
              <a:ext cx="16543967" cy="6322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19"/>
                </a:lnSpc>
              </a:pPr>
              <a:r>
                <a:rPr lang="en-US" sz="2799" b="1">
                  <a:solidFill>
                    <a:srgbClr val="FFFFFF"/>
                  </a:solidFill>
                  <a:latin typeface="Exo 2 Bold"/>
                  <a:ea typeface="Exo 2 Bold"/>
                  <a:cs typeface="Exo 2 Bold"/>
                  <a:sym typeface="Exo 2 Bold"/>
                </a:rPr>
                <a:t>ГРОДНЕНСКИЙ ГОСУДАРСТВЕННЫЙ МЕДИЦИНСКИЙ УНИВЕРСИТЕТ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14880" y="3272728"/>
            <a:ext cx="14933898" cy="6854623"/>
            <a:chOff x="0" y="0"/>
            <a:chExt cx="19911864" cy="9139497"/>
          </a:xfrm>
        </p:grpSpPr>
        <p:sp>
          <p:nvSpPr>
            <p:cNvPr id="7" name="TextBox 7"/>
            <p:cNvSpPr txBox="1"/>
            <p:nvPr/>
          </p:nvSpPr>
          <p:spPr>
            <a:xfrm>
              <a:off x="0" y="95250"/>
              <a:ext cx="19911864" cy="79156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537"/>
                </a:lnSpc>
              </a:pPr>
              <a:r>
                <a:rPr lang="en-US" sz="10488" b="1">
                  <a:solidFill>
                    <a:srgbClr val="FFFFFF"/>
                  </a:solidFill>
                  <a:latin typeface="Exo 2 Bold"/>
                  <a:ea typeface="Exo 2 Bold"/>
                  <a:cs typeface="Exo 2 Bold"/>
                  <a:sym typeface="Exo 2 Bold"/>
                </a:rPr>
                <a:t>Молодёжный отряд охраны правопорядка “Прорыв”</a:t>
              </a:r>
            </a:p>
            <a:p>
              <a:pPr algn="l">
                <a:lnSpc>
                  <a:spcPts val="11537"/>
                </a:lnSpc>
              </a:pPr>
              <a:endParaRPr lang="en-US" sz="10488" b="1">
                <a:solidFill>
                  <a:srgbClr val="FFFFFF"/>
                </a:solidFill>
                <a:latin typeface="Exo 2 Bold"/>
                <a:ea typeface="Exo 2 Bold"/>
                <a:cs typeface="Exo 2 Bold"/>
                <a:sym typeface="Exo 2 Bold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8400357"/>
              <a:ext cx="17711053" cy="7391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61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01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361222" flipH="1">
            <a:off x="8754096" y="-4985654"/>
            <a:ext cx="17010409" cy="12927911"/>
          </a:xfrm>
          <a:custGeom>
            <a:avLst/>
            <a:gdLst/>
            <a:ahLst/>
            <a:cxnLst/>
            <a:rect l="l" t="t" r="r" b="b"/>
            <a:pathLst>
              <a:path w="17010409" h="12927911">
                <a:moveTo>
                  <a:pt x="17010408" y="0"/>
                </a:moveTo>
                <a:lnTo>
                  <a:pt x="0" y="0"/>
                </a:lnTo>
                <a:lnTo>
                  <a:pt x="0" y="12927911"/>
                </a:lnTo>
                <a:lnTo>
                  <a:pt x="17010408" y="12927911"/>
                </a:lnTo>
                <a:lnTo>
                  <a:pt x="1701040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997695" y="1047750"/>
            <a:ext cx="392597" cy="392597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</p:spPr>
        </p:sp>
      </p:grpSp>
      <p:sp>
        <p:nvSpPr>
          <p:cNvPr id="5" name="AutoShape 5"/>
          <p:cNvSpPr/>
          <p:nvPr/>
        </p:nvSpPr>
        <p:spPr>
          <a:xfrm flipH="1">
            <a:off x="6791344" y="5492091"/>
            <a:ext cx="4762" cy="3766203"/>
          </a:xfrm>
          <a:prstGeom prst="line">
            <a:avLst/>
          </a:prstGeom>
          <a:ln w="9525" cap="rnd">
            <a:solidFill>
              <a:srgbClr val="FA643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12364589" y="354252"/>
            <a:ext cx="5623324" cy="5869858"/>
          </a:xfrm>
          <a:custGeom>
            <a:avLst/>
            <a:gdLst/>
            <a:ahLst/>
            <a:cxnLst/>
            <a:rect l="l" t="t" r="r" b="b"/>
            <a:pathLst>
              <a:path w="5623324" h="5869858">
                <a:moveTo>
                  <a:pt x="0" y="0"/>
                </a:moveTo>
                <a:lnTo>
                  <a:pt x="5623325" y="0"/>
                </a:lnTo>
                <a:lnTo>
                  <a:pt x="5623325" y="5869859"/>
                </a:lnTo>
                <a:lnTo>
                  <a:pt x="0" y="58698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028700" y="1890605"/>
            <a:ext cx="9361592" cy="3794846"/>
            <a:chOff x="0" y="0"/>
            <a:chExt cx="12482123" cy="5059795"/>
          </a:xfrm>
        </p:grpSpPr>
        <p:sp>
          <p:nvSpPr>
            <p:cNvPr id="8" name="TextBox 8"/>
            <p:cNvSpPr txBox="1"/>
            <p:nvPr/>
          </p:nvSpPr>
          <p:spPr>
            <a:xfrm>
              <a:off x="0" y="85725"/>
              <a:ext cx="12482123" cy="39918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440"/>
                </a:lnSpc>
              </a:pPr>
              <a:r>
                <a:rPr lang="en-US" sz="10400" b="1">
                  <a:solidFill>
                    <a:srgbClr val="FFFFFF"/>
                  </a:solidFill>
                  <a:latin typeface="Exo 2 Bold"/>
                  <a:ea typeface="Exo 2 Bold"/>
                  <a:cs typeface="Exo 2 Bold"/>
                  <a:sym typeface="Exo 2 Bold"/>
                </a:rPr>
                <a:t>Основная задача МООП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4412095"/>
              <a:ext cx="12482123" cy="6477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00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38225" y="5354970"/>
            <a:ext cx="5757881" cy="3903324"/>
            <a:chOff x="0" y="0"/>
            <a:chExt cx="7677175" cy="5204432"/>
          </a:xfrm>
        </p:grpSpPr>
        <p:sp>
          <p:nvSpPr>
            <p:cNvPr id="11" name="TextBox 11"/>
            <p:cNvSpPr txBox="1"/>
            <p:nvPr/>
          </p:nvSpPr>
          <p:spPr>
            <a:xfrm>
              <a:off x="0" y="1254732"/>
              <a:ext cx="7677175" cy="39497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en-US" sz="3000">
                  <a:solidFill>
                    <a:srgbClr val="FFFFFF"/>
                  </a:solidFill>
                  <a:latin typeface="Exo 2 Light"/>
                  <a:ea typeface="Exo 2 Light"/>
                  <a:cs typeface="Exo 2 Light"/>
                  <a:sym typeface="Exo 2 Light"/>
                </a:rPr>
                <a:t>Борьба с правонарушениями среди несовершеннолетних и молодежи, профилактика противоправных проявлений в их среде.</a:t>
              </a:r>
            </a:p>
            <a:p>
              <a:pPr algn="l">
                <a:lnSpc>
                  <a:spcPts val="3900"/>
                </a:lnSpc>
              </a:pPr>
              <a:endParaRPr lang="en-US" sz="3000">
                <a:solidFill>
                  <a:srgbClr val="FFFFFF"/>
                </a:solidFill>
                <a:latin typeface="Exo 2 Light"/>
                <a:ea typeface="Exo 2 Light"/>
                <a:cs typeface="Exo 2 Light"/>
                <a:sym typeface="Exo 2 Light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9525"/>
              <a:ext cx="7677175" cy="11499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720"/>
                </a:lnSpc>
              </a:pPr>
              <a:r>
                <a:rPr lang="en-US" sz="5600" b="1">
                  <a:solidFill>
                    <a:srgbClr val="FA643F"/>
                  </a:solidFill>
                  <a:latin typeface="Exo 2 Bold"/>
                  <a:ea typeface="Exo 2 Bold"/>
                  <a:cs typeface="Exo 2 Bold"/>
                  <a:sym typeface="Exo 2 Bold"/>
                </a:rPr>
                <a:t>1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091377" y="5356941"/>
            <a:ext cx="5812636" cy="3901359"/>
            <a:chOff x="0" y="0"/>
            <a:chExt cx="7750181" cy="5201812"/>
          </a:xfrm>
        </p:grpSpPr>
        <p:sp>
          <p:nvSpPr>
            <p:cNvPr id="14" name="TextBox 14"/>
            <p:cNvSpPr txBox="1"/>
            <p:nvPr/>
          </p:nvSpPr>
          <p:spPr>
            <a:xfrm>
              <a:off x="0" y="1252112"/>
              <a:ext cx="7750181" cy="39497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en-US" sz="3000">
                  <a:solidFill>
                    <a:srgbClr val="FFFFFF"/>
                  </a:solidFill>
                  <a:latin typeface="Exo 2 Light"/>
                  <a:ea typeface="Exo 2 Light"/>
                  <a:cs typeface="Exo 2 Light"/>
                  <a:sym typeface="Exo 2 Light"/>
                </a:rPr>
                <a:t>Гражданско-патриотическое воспитание молодежи, реализация</a:t>
              </a:r>
            </a:p>
            <a:p>
              <a:pPr algn="l">
                <a:lnSpc>
                  <a:spcPts val="3900"/>
                </a:lnSpc>
              </a:pPr>
              <a:r>
                <a:rPr lang="en-US" sz="3000">
                  <a:solidFill>
                    <a:srgbClr val="FFFFFF"/>
                  </a:solidFill>
                  <a:latin typeface="Exo 2 Light"/>
                  <a:ea typeface="Exo 2 Light"/>
                  <a:cs typeface="Exo 2 Light"/>
                  <a:sym typeface="Exo 2 Light"/>
                </a:rPr>
                <a:t> проектов правоохранительной и военно-патриотической направленности.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9525"/>
              <a:ext cx="5995793" cy="11473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720"/>
                </a:lnSpc>
              </a:pPr>
              <a:r>
                <a:rPr lang="en-US" sz="5600" b="1">
                  <a:solidFill>
                    <a:srgbClr val="FA643F"/>
                  </a:solidFill>
                  <a:latin typeface="Exo 2 Bold"/>
                  <a:ea typeface="Exo 2 Bold"/>
                  <a:cs typeface="Exo 2 Bold"/>
                  <a:sym typeface="Exo 2 Bold"/>
                </a:rPr>
                <a:t>2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01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7375340">
            <a:off x="9974285" y="4505282"/>
            <a:ext cx="12951676" cy="10078759"/>
          </a:xfrm>
          <a:custGeom>
            <a:avLst/>
            <a:gdLst/>
            <a:ahLst/>
            <a:cxnLst/>
            <a:rect l="l" t="t" r="r" b="b"/>
            <a:pathLst>
              <a:path w="12951676" h="10078759">
                <a:moveTo>
                  <a:pt x="0" y="0"/>
                </a:moveTo>
                <a:lnTo>
                  <a:pt x="12951676" y="0"/>
                </a:lnTo>
                <a:lnTo>
                  <a:pt x="12951676" y="10078758"/>
                </a:lnTo>
                <a:lnTo>
                  <a:pt x="0" y="100787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2232891">
            <a:off x="-4322435" y="-5039379"/>
            <a:ext cx="12951676" cy="10078759"/>
          </a:xfrm>
          <a:custGeom>
            <a:avLst/>
            <a:gdLst/>
            <a:ahLst/>
            <a:cxnLst/>
            <a:rect l="l" t="t" r="r" b="b"/>
            <a:pathLst>
              <a:path w="12951676" h="10078759">
                <a:moveTo>
                  <a:pt x="0" y="0"/>
                </a:moveTo>
                <a:lnTo>
                  <a:pt x="12951676" y="0"/>
                </a:lnTo>
                <a:lnTo>
                  <a:pt x="12951676" y="10078758"/>
                </a:lnTo>
                <a:lnTo>
                  <a:pt x="0" y="100787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1114425"/>
            <a:ext cx="16230600" cy="1397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670"/>
              </a:lnSpc>
            </a:pPr>
            <a:r>
              <a:rPr lang="en-US" sz="9700" b="1">
                <a:solidFill>
                  <a:srgbClr val="FFFFFF"/>
                </a:solidFill>
                <a:latin typeface="Exo 2 Bold"/>
                <a:ea typeface="Exo 2 Bold"/>
                <a:cs typeface="Exo 2 Bold"/>
                <a:sym typeface="Exo 2 Bold"/>
              </a:rPr>
              <a:t>Основные функции отряда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2827170"/>
            <a:ext cx="16230600" cy="14919659"/>
            <a:chOff x="0" y="0"/>
            <a:chExt cx="21640800" cy="19892879"/>
          </a:xfrm>
        </p:grpSpPr>
        <p:sp>
          <p:nvSpPr>
            <p:cNvPr id="6" name="TextBox 6"/>
            <p:cNvSpPr txBox="1"/>
            <p:nvPr/>
          </p:nvSpPr>
          <p:spPr>
            <a:xfrm>
              <a:off x="0" y="-38100"/>
              <a:ext cx="21640800" cy="93929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90"/>
                </a:lnSpc>
              </a:pPr>
              <a:r>
                <a:rPr lang="en-US" sz="33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1. Осуществление своей деятельности совместно с районным отделом внутренних дел райисполкома.</a:t>
              </a:r>
            </a:p>
            <a:p>
              <a:pPr algn="l">
                <a:lnSpc>
                  <a:spcPts val="4290"/>
                </a:lnSpc>
              </a:pPr>
              <a:endParaRPr lang="en-US" sz="33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  <a:p>
              <a:pPr algn="l">
                <a:lnSpc>
                  <a:spcPts val="4290"/>
                </a:lnSpc>
              </a:pPr>
              <a:r>
                <a:rPr lang="en-US" sz="33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2. Участие в охране общественного порядка в городе, при проведении спортивных и культурно-массовых мероприятий, в местах массового отдыха молодежи.</a:t>
              </a:r>
            </a:p>
            <a:p>
              <a:pPr algn="l">
                <a:lnSpc>
                  <a:spcPts val="4290"/>
                </a:lnSpc>
              </a:pPr>
              <a:endParaRPr lang="en-US" sz="33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  <a:p>
              <a:pPr algn="l">
                <a:lnSpc>
                  <a:spcPts val="4290"/>
                </a:lnSpc>
              </a:pPr>
              <a:r>
                <a:rPr lang="en-US" sz="33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3. Содействие РОВД в борьбе с отдельными видами преступлений, профилактике правонарушений в молодежной среде.</a:t>
              </a:r>
            </a:p>
            <a:p>
              <a:pPr algn="l">
                <a:lnSpc>
                  <a:spcPts val="4290"/>
                </a:lnSpc>
              </a:pPr>
              <a:endParaRPr lang="en-US" sz="33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  <a:p>
              <a:pPr algn="l">
                <a:lnSpc>
                  <a:spcPts val="4290"/>
                </a:lnSpc>
              </a:pPr>
              <a:r>
                <a:rPr lang="en-US" sz="33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4. Работа по пропаганде и распространению правовых знаний, правовому воспитанию юношей и девушек.</a:t>
              </a:r>
            </a:p>
            <a:p>
              <a:pPr algn="l">
                <a:lnSpc>
                  <a:spcPts val="4290"/>
                </a:lnSpc>
              </a:pPr>
              <a:endParaRPr lang="en-US" sz="33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9442664"/>
              <a:ext cx="10170234" cy="4502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30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01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104900"/>
            <a:ext cx="16230600" cy="2543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0"/>
              </a:lnSpc>
            </a:pPr>
            <a:r>
              <a:rPr lang="en-US" sz="8900" b="1">
                <a:solidFill>
                  <a:srgbClr val="FFFFFF"/>
                </a:solidFill>
                <a:latin typeface="Exo 2 Bold"/>
                <a:ea typeface="Exo 2 Bold"/>
                <a:cs typeface="Exo 2 Bold"/>
                <a:sym typeface="Exo 2 Bold"/>
              </a:rPr>
              <a:t>Основные принципы участия студентов ГрГМУ в МООП</a:t>
            </a:r>
          </a:p>
        </p:txBody>
      </p:sp>
      <p:sp>
        <p:nvSpPr>
          <p:cNvPr id="3" name="Freeform 3"/>
          <p:cNvSpPr/>
          <p:nvPr/>
        </p:nvSpPr>
        <p:spPr>
          <a:xfrm>
            <a:off x="8919551" y="-2765085"/>
            <a:ext cx="10796220" cy="6654397"/>
          </a:xfrm>
          <a:custGeom>
            <a:avLst/>
            <a:gdLst/>
            <a:ahLst/>
            <a:cxnLst/>
            <a:rect l="l" t="t" r="r" b="b"/>
            <a:pathLst>
              <a:path w="10796220" h="6654397">
                <a:moveTo>
                  <a:pt x="0" y="0"/>
                </a:moveTo>
                <a:lnTo>
                  <a:pt x="10796219" y="0"/>
                </a:lnTo>
                <a:lnTo>
                  <a:pt x="10796219" y="6654398"/>
                </a:lnTo>
                <a:lnTo>
                  <a:pt x="0" y="66543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848680" y="3785482"/>
            <a:ext cx="7410620" cy="5472818"/>
          </a:xfrm>
          <a:custGeom>
            <a:avLst/>
            <a:gdLst/>
            <a:ahLst/>
            <a:cxnLst/>
            <a:rect l="l" t="t" r="r" b="b"/>
            <a:pathLst>
              <a:path w="7410620" h="5472818">
                <a:moveTo>
                  <a:pt x="0" y="0"/>
                </a:moveTo>
                <a:lnTo>
                  <a:pt x="7410620" y="0"/>
                </a:lnTo>
                <a:lnTo>
                  <a:pt x="7410620" y="5472818"/>
                </a:lnTo>
                <a:lnTo>
                  <a:pt x="0" y="54728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77" b="-777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85800" y="3859975"/>
            <a:ext cx="8458200" cy="54412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321940" lvl="1" indent="-660970" algn="just">
              <a:lnSpc>
                <a:spcPts val="8572"/>
              </a:lnSpc>
              <a:buAutoNum type="arabicPeriod"/>
            </a:pPr>
            <a:r>
              <a:rPr lang="en-US" sz="6122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Гласность</a:t>
            </a:r>
            <a:endParaRPr lang="en-US" sz="6122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1321940" lvl="1" indent="-660970" algn="just">
              <a:lnSpc>
                <a:spcPts val="8572"/>
              </a:lnSpc>
              <a:buAutoNum type="arabicPeriod"/>
            </a:pPr>
            <a:r>
              <a:rPr lang="en-US" sz="6122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Законность</a:t>
            </a:r>
            <a:endParaRPr lang="en-US" sz="6122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1321940" lvl="1" indent="-660970" algn="just">
              <a:lnSpc>
                <a:spcPts val="8572"/>
              </a:lnSpc>
              <a:buAutoNum type="arabicPeriod"/>
            </a:pPr>
            <a:r>
              <a:rPr lang="en-US" sz="6122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Добровольнос</a:t>
            </a:r>
            <a:r>
              <a:rPr lang="ru-RU" sz="6122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т</a:t>
            </a:r>
            <a:r>
              <a:rPr lang="en-US" sz="6122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ь</a:t>
            </a:r>
          </a:p>
          <a:p>
            <a:pPr marL="1321940" lvl="1" indent="-660970" algn="just">
              <a:lnSpc>
                <a:spcPts val="8572"/>
              </a:lnSpc>
              <a:buAutoNum type="arabicPeriod"/>
            </a:pPr>
            <a:r>
              <a:rPr lang="en-US" sz="6122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Гуманность</a:t>
            </a:r>
            <a:endParaRPr lang="en-US" sz="6122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1321940" lvl="1" indent="-660970" algn="just">
              <a:lnSpc>
                <a:spcPts val="8572"/>
              </a:lnSpc>
              <a:buAutoNum type="arabicPeriod"/>
            </a:pPr>
            <a:r>
              <a:rPr lang="en-US" sz="6122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Уважение</a:t>
            </a:r>
            <a:endParaRPr lang="en-US" sz="6122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011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6D0E57-254B-6B8F-4487-B6AF546CC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1190356A-F32C-4E4A-CF86-47AA639E9CF7}"/>
              </a:ext>
            </a:extLst>
          </p:cNvPr>
          <p:cNvSpPr txBox="1"/>
          <p:nvPr/>
        </p:nvSpPr>
        <p:spPr>
          <a:xfrm>
            <a:off x="1028700" y="144482"/>
            <a:ext cx="16230600" cy="1088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790"/>
              </a:lnSpc>
            </a:pPr>
            <a:r>
              <a:rPr lang="ru-RU" sz="5400" b="1" dirty="0">
                <a:solidFill>
                  <a:srgbClr val="FFFFFF"/>
                </a:solidFill>
                <a:latin typeface="Exo 2 Bold"/>
                <a:ea typeface="Exo 2 Bold"/>
                <a:cs typeface="Exo 2 Bold"/>
                <a:sym typeface="Exo 2 Bold"/>
              </a:rPr>
              <a:t>В состав МООП входит 4 подразделения</a:t>
            </a:r>
            <a:endParaRPr lang="en-US" sz="5400" b="1" dirty="0">
              <a:solidFill>
                <a:srgbClr val="FFFFFF"/>
              </a:solidFill>
              <a:latin typeface="Exo 2 Bold"/>
              <a:ea typeface="Exo 2 Bold"/>
              <a:cs typeface="Exo 2 Bold"/>
              <a:sym typeface="Exo 2 Bold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3AEBD7A7-BE9C-96DD-F711-F5916270498D}"/>
              </a:ext>
            </a:extLst>
          </p:cNvPr>
          <p:cNvSpPr/>
          <p:nvPr/>
        </p:nvSpPr>
        <p:spPr>
          <a:xfrm>
            <a:off x="8919551" y="-2765085"/>
            <a:ext cx="10796220" cy="6654397"/>
          </a:xfrm>
          <a:custGeom>
            <a:avLst/>
            <a:gdLst/>
            <a:ahLst/>
            <a:cxnLst/>
            <a:rect l="l" t="t" r="r" b="b"/>
            <a:pathLst>
              <a:path w="10796220" h="6654397">
                <a:moveTo>
                  <a:pt x="0" y="0"/>
                </a:moveTo>
                <a:lnTo>
                  <a:pt x="10796219" y="0"/>
                </a:lnTo>
                <a:lnTo>
                  <a:pt x="10796219" y="6654398"/>
                </a:lnTo>
                <a:lnTo>
                  <a:pt x="0" y="66543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FEA76626-C5C7-6912-7031-32CDD8B9F816}"/>
              </a:ext>
            </a:extLst>
          </p:cNvPr>
          <p:cNvSpPr txBox="1"/>
          <p:nvPr/>
        </p:nvSpPr>
        <p:spPr>
          <a:xfrm>
            <a:off x="422945" y="1106607"/>
            <a:ext cx="16993212" cy="9769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60970" lvl="1" algn="ctr">
              <a:lnSpc>
                <a:spcPts val="8572"/>
              </a:lnSpc>
            </a:pPr>
            <a:r>
              <a:rPr lang="ru-RU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 Подразделение:</a:t>
            </a:r>
            <a:r>
              <a:rPr lang="ru-RU" sz="6122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  <a:p>
            <a:pPr marL="1403920" lvl="1" indent="-742950">
              <a:lnSpc>
                <a:spcPts val="8572"/>
              </a:lnSpc>
              <a:buFont typeface="+mj-lt"/>
              <a:buAutoNum type="arabicPeriod"/>
            </a:pPr>
            <a:r>
              <a:rPr lang="ru-RU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Гребень Максим Игоревич</a:t>
            </a:r>
          </a:p>
          <a:p>
            <a:pPr marL="1403920" lvl="1" indent="-742950">
              <a:lnSpc>
                <a:spcPts val="8572"/>
              </a:lnSpc>
              <a:buFont typeface="+mj-lt"/>
              <a:buAutoNum type="arabicPeriod"/>
            </a:pPr>
            <a:r>
              <a:rPr lang="ru-RU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Раковский Роман Сергеевич</a:t>
            </a:r>
          </a:p>
          <a:p>
            <a:pPr marL="1403920" lvl="1" indent="-742950">
              <a:lnSpc>
                <a:spcPts val="8572"/>
              </a:lnSpc>
              <a:buFont typeface="+mj-lt"/>
              <a:buAutoNum type="arabicPeriod"/>
            </a:pPr>
            <a:r>
              <a:rPr lang="ru-RU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Астапенко Анастасия Андреевна</a:t>
            </a:r>
          </a:p>
          <a:p>
            <a:pPr marL="1403920" lvl="1" indent="-742950">
              <a:lnSpc>
                <a:spcPts val="8572"/>
              </a:lnSpc>
              <a:buFont typeface="+mj-lt"/>
              <a:buAutoNum type="arabicPeriod"/>
            </a:pPr>
            <a:r>
              <a:rPr lang="ru-RU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Сачко Дмитрий Олегович</a:t>
            </a:r>
          </a:p>
          <a:p>
            <a:pPr marL="1403920" lvl="1" indent="-742950">
              <a:lnSpc>
                <a:spcPts val="8572"/>
              </a:lnSpc>
              <a:buFont typeface="+mj-lt"/>
              <a:buAutoNum type="arabicPeriod"/>
            </a:pPr>
            <a:r>
              <a:rPr lang="ru-RU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Отливанчик</a:t>
            </a:r>
            <a:r>
              <a:rPr lang="ru-RU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Никита Игоревича</a:t>
            </a:r>
          </a:p>
          <a:p>
            <a:pPr marL="1403920" lvl="1" indent="-742950">
              <a:lnSpc>
                <a:spcPts val="8572"/>
              </a:lnSpc>
              <a:buFont typeface="+mj-lt"/>
              <a:buAutoNum type="arabicPeriod"/>
            </a:pPr>
            <a:r>
              <a:rPr lang="ru-RU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Марочинский</a:t>
            </a:r>
            <a:r>
              <a:rPr lang="ru-RU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Максим Анатольевич</a:t>
            </a:r>
          </a:p>
          <a:p>
            <a:pPr marL="1403920" lvl="1" indent="-742950">
              <a:lnSpc>
                <a:spcPts val="8572"/>
              </a:lnSpc>
              <a:buFont typeface="+mj-lt"/>
              <a:buAutoNum type="arabicPeriod"/>
            </a:pPr>
            <a:r>
              <a:rPr lang="ru-RU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Ольховик Руслан Александрович</a:t>
            </a:r>
            <a:br>
              <a:rPr lang="ru-RU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</a:br>
            <a:endParaRPr lang="en-US" sz="360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</p:spTree>
    <p:extLst>
      <p:ext uri="{BB962C8B-B14F-4D97-AF65-F5344CB8AC3E}">
        <p14:creationId xmlns:p14="http://schemas.microsoft.com/office/powerpoint/2010/main" val="1835095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011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5FB80D-7F05-2224-D773-7BCA5DABC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96638924-681B-B2AD-BA06-C4488DC55B4E}"/>
              </a:ext>
            </a:extLst>
          </p:cNvPr>
          <p:cNvSpPr/>
          <p:nvPr/>
        </p:nvSpPr>
        <p:spPr>
          <a:xfrm>
            <a:off x="8919551" y="-2765085"/>
            <a:ext cx="10796220" cy="6654397"/>
          </a:xfrm>
          <a:custGeom>
            <a:avLst/>
            <a:gdLst/>
            <a:ahLst/>
            <a:cxnLst/>
            <a:rect l="l" t="t" r="r" b="b"/>
            <a:pathLst>
              <a:path w="10796220" h="6654397">
                <a:moveTo>
                  <a:pt x="0" y="0"/>
                </a:moveTo>
                <a:lnTo>
                  <a:pt x="10796219" y="0"/>
                </a:lnTo>
                <a:lnTo>
                  <a:pt x="10796219" y="6654398"/>
                </a:lnTo>
                <a:lnTo>
                  <a:pt x="0" y="66543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EDED4B0A-D7B6-5C6E-3D4D-98FF273C9448}"/>
              </a:ext>
            </a:extLst>
          </p:cNvPr>
          <p:cNvSpPr txBox="1"/>
          <p:nvPr/>
        </p:nvSpPr>
        <p:spPr>
          <a:xfrm>
            <a:off x="422945" y="-8792"/>
            <a:ext cx="16993212" cy="9769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60970" lvl="1" algn="ctr">
              <a:lnSpc>
                <a:spcPts val="8572"/>
              </a:lnSpc>
            </a:pPr>
            <a:r>
              <a:rPr lang="ru-RU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 Подразделение:</a:t>
            </a:r>
            <a:r>
              <a:rPr lang="ru-RU" sz="6122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  <a:p>
            <a:pPr marL="1403920" lvl="1" indent="-742950">
              <a:lnSpc>
                <a:spcPts val="8572"/>
              </a:lnSpc>
              <a:buFont typeface="+mj-lt"/>
              <a:buAutoNum type="arabicPeriod"/>
            </a:pPr>
            <a:r>
              <a:rPr lang="ru-RU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Колчук</a:t>
            </a:r>
            <a:r>
              <a:rPr lang="ru-RU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Максим Игоревич</a:t>
            </a:r>
          </a:p>
          <a:p>
            <a:pPr marL="1403920" lvl="1" indent="-742950">
              <a:lnSpc>
                <a:spcPts val="8572"/>
              </a:lnSpc>
              <a:buFont typeface="+mj-lt"/>
              <a:buAutoNum type="arabicPeriod"/>
            </a:pPr>
            <a:r>
              <a:rPr lang="ru-RU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Коляда Алексей </a:t>
            </a:r>
            <a:r>
              <a:rPr lang="ru-RU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Сергевич</a:t>
            </a:r>
            <a:endParaRPr lang="ru-RU" sz="360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1403920" lvl="1" indent="-742950">
              <a:lnSpc>
                <a:spcPts val="8572"/>
              </a:lnSpc>
              <a:buFont typeface="+mj-lt"/>
              <a:buAutoNum type="arabicPeriod"/>
            </a:pPr>
            <a:r>
              <a:rPr lang="ru-RU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Андриевич</a:t>
            </a:r>
            <a:r>
              <a:rPr lang="ru-RU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Павел Сергеевич</a:t>
            </a:r>
          </a:p>
          <a:p>
            <a:pPr marL="1403920" lvl="1" indent="-742950">
              <a:lnSpc>
                <a:spcPts val="8572"/>
              </a:lnSpc>
              <a:buFont typeface="+mj-lt"/>
              <a:buAutoNum type="arabicPeriod"/>
            </a:pPr>
            <a:r>
              <a:rPr lang="ru-RU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Севко</a:t>
            </a:r>
            <a:r>
              <a:rPr lang="ru-RU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Александр Евгеньевич</a:t>
            </a:r>
          </a:p>
          <a:p>
            <a:pPr marL="1403920" lvl="1" indent="-742950">
              <a:lnSpc>
                <a:spcPts val="8572"/>
              </a:lnSpc>
              <a:buFont typeface="+mj-lt"/>
              <a:buAutoNum type="arabicPeriod"/>
            </a:pPr>
            <a:r>
              <a:rPr lang="ru-RU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Давыдик</a:t>
            </a:r>
            <a:r>
              <a:rPr lang="ru-RU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Герман Сергеевич</a:t>
            </a:r>
          </a:p>
          <a:p>
            <a:pPr marL="1403920" lvl="1" indent="-742950">
              <a:lnSpc>
                <a:spcPts val="8572"/>
              </a:lnSpc>
              <a:buFont typeface="+mj-lt"/>
              <a:buAutoNum type="arabicPeriod"/>
            </a:pPr>
            <a:r>
              <a:rPr lang="ru-RU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Ламан</a:t>
            </a:r>
            <a:r>
              <a:rPr lang="ru-RU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Кирилл Сергеевич</a:t>
            </a:r>
          </a:p>
          <a:p>
            <a:pPr marL="1403920" lvl="1" indent="-742950">
              <a:lnSpc>
                <a:spcPts val="8572"/>
              </a:lnSpc>
              <a:buFont typeface="+mj-lt"/>
              <a:buAutoNum type="arabicPeriod"/>
            </a:pPr>
            <a:r>
              <a:rPr lang="ru-RU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Чвиров</a:t>
            </a:r>
            <a:r>
              <a:rPr lang="ru-RU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Дмитрий Васильевич</a:t>
            </a:r>
            <a:br>
              <a:rPr lang="ru-RU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</a:br>
            <a:endParaRPr lang="en-US" sz="360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</p:spTree>
    <p:extLst>
      <p:ext uri="{BB962C8B-B14F-4D97-AF65-F5344CB8AC3E}">
        <p14:creationId xmlns:p14="http://schemas.microsoft.com/office/powerpoint/2010/main" val="3448624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011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A14B86-3729-D060-EB1B-0BA5F7461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BD55E043-9756-2E77-50F2-1CEC61425C4A}"/>
              </a:ext>
            </a:extLst>
          </p:cNvPr>
          <p:cNvSpPr/>
          <p:nvPr/>
        </p:nvSpPr>
        <p:spPr>
          <a:xfrm>
            <a:off x="8919551" y="-2765085"/>
            <a:ext cx="10796220" cy="6654397"/>
          </a:xfrm>
          <a:custGeom>
            <a:avLst/>
            <a:gdLst/>
            <a:ahLst/>
            <a:cxnLst/>
            <a:rect l="l" t="t" r="r" b="b"/>
            <a:pathLst>
              <a:path w="10796220" h="6654397">
                <a:moveTo>
                  <a:pt x="0" y="0"/>
                </a:moveTo>
                <a:lnTo>
                  <a:pt x="10796219" y="0"/>
                </a:lnTo>
                <a:lnTo>
                  <a:pt x="10796219" y="6654398"/>
                </a:lnTo>
                <a:lnTo>
                  <a:pt x="0" y="66543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BC504FAB-C7A9-3EB4-9F5F-BE0B26D88577}"/>
              </a:ext>
            </a:extLst>
          </p:cNvPr>
          <p:cNvSpPr txBox="1"/>
          <p:nvPr/>
        </p:nvSpPr>
        <p:spPr>
          <a:xfrm>
            <a:off x="422945" y="-8792"/>
            <a:ext cx="16993212" cy="9769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60970" lvl="1" algn="ctr">
              <a:lnSpc>
                <a:spcPts val="8572"/>
              </a:lnSpc>
            </a:pPr>
            <a:r>
              <a:rPr lang="ru-RU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 Подразделение:</a:t>
            </a:r>
            <a:r>
              <a:rPr lang="ru-RU" sz="6122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  <a:p>
            <a:pPr marL="1403920" lvl="1" indent="-742950">
              <a:lnSpc>
                <a:spcPts val="8572"/>
              </a:lnSpc>
              <a:buFont typeface="+mj-lt"/>
              <a:buAutoNum type="arabicPeriod"/>
            </a:pPr>
            <a:r>
              <a:rPr lang="ru-RU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Повжик</a:t>
            </a:r>
            <a:r>
              <a:rPr lang="ru-RU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Вячеслав Александрович</a:t>
            </a:r>
          </a:p>
          <a:p>
            <a:pPr marL="1403920" lvl="1" indent="-742950">
              <a:lnSpc>
                <a:spcPts val="8572"/>
              </a:lnSpc>
              <a:buFont typeface="+mj-lt"/>
              <a:buAutoNum type="arabicPeriod"/>
            </a:pPr>
            <a:r>
              <a:rPr lang="ru-RU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Борис Максим Викторович</a:t>
            </a:r>
          </a:p>
          <a:p>
            <a:pPr marL="1403920" lvl="1" indent="-742950">
              <a:lnSpc>
                <a:spcPts val="8572"/>
              </a:lnSpc>
              <a:buFont typeface="+mj-lt"/>
              <a:buAutoNum type="arabicPeriod"/>
            </a:pPr>
            <a:r>
              <a:rPr lang="ru-RU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Каптилович</a:t>
            </a:r>
            <a:r>
              <a:rPr lang="ru-RU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Владимир Игоревич</a:t>
            </a:r>
          </a:p>
          <a:p>
            <a:pPr marL="1403920" lvl="1" indent="-742950">
              <a:lnSpc>
                <a:spcPts val="8572"/>
              </a:lnSpc>
              <a:buFont typeface="+mj-lt"/>
              <a:buAutoNum type="arabicPeriod"/>
            </a:pPr>
            <a:r>
              <a:rPr lang="ru-RU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Егоров Антон Александрович</a:t>
            </a:r>
          </a:p>
          <a:p>
            <a:pPr marL="1403920" lvl="1" indent="-742950">
              <a:lnSpc>
                <a:spcPts val="8572"/>
              </a:lnSpc>
              <a:buFont typeface="+mj-lt"/>
              <a:buAutoNum type="arabicPeriod"/>
            </a:pPr>
            <a:r>
              <a:rPr lang="ru-RU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Петрашкевич Даниил Витальевич</a:t>
            </a:r>
          </a:p>
          <a:p>
            <a:pPr marL="1403920" lvl="1" indent="-742950">
              <a:lnSpc>
                <a:spcPts val="8572"/>
              </a:lnSpc>
              <a:buFont typeface="+mj-lt"/>
              <a:buAutoNum type="arabicPeriod"/>
            </a:pPr>
            <a:r>
              <a:rPr lang="ru-RU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Алексеенко Валентин Михайлович</a:t>
            </a:r>
          </a:p>
          <a:p>
            <a:pPr marL="1403920" lvl="1" indent="-742950">
              <a:lnSpc>
                <a:spcPts val="8572"/>
              </a:lnSpc>
              <a:buFont typeface="+mj-lt"/>
              <a:buAutoNum type="arabicPeriod"/>
            </a:pPr>
            <a:r>
              <a:rPr lang="ru-RU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Козарев</a:t>
            </a:r>
            <a:r>
              <a:rPr lang="ru-RU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Дмитрий Александрович</a:t>
            </a:r>
            <a:br>
              <a:rPr lang="ru-RU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</a:br>
            <a:endParaRPr lang="en-US" sz="360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</p:spTree>
    <p:extLst>
      <p:ext uri="{BB962C8B-B14F-4D97-AF65-F5344CB8AC3E}">
        <p14:creationId xmlns:p14="http://schemas.microsoft.com/office/powerpoint/2010/main" val="3885768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011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C23ADD-900D-17A9-0783-8E0562B08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726AF80B-B19E-F642-49E5-79C113E33D3A}"/>
              </a:ext>
            </a:extLst>
          </p:cNvPr>
          <p:cNvSpPr/>
          <p:nvPr/>
        </p:nvSpPr>
        <p:spPr>
          <a:xfrm>
            <a:off x="8919551" y="-2765085"/>
            <a:ext cx="10796220" cy="6654397"/>
          </a:xfrm>
          <a:custGeom>
            <a:avLst/>
            <a:gdLst/>
            <a:ahLst/>
            <a:cxnLst/>
            <a:rect l="l" t="t" r="r" b="b"/>
            <a:pathLst>
              <a:path w="10796220" h="6654397">
                <a:moveTo>
                  <a:pt x="0" y="0"/>
                </a:moveTo>
                <a:lnTo>
                  <a:pt x="10796219" y="0"/>
                </a:lnTo>
                <a:lnTo>
                  <a:pt x="10796219" y="6654398"/>
                </a:lnTo>
                <a:lnTo>
                  <a:pt x="0" y="66543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15CDCE52-3F7B-E8FD-BBD1-A2791E4C1658}"/>
              </a:ext>
            </a:extLst>
          </p:cNvPr>
          <p:cNvSpPr txBox="1"/>
          <p:nvPr/>
        </p:nvSpPr>
        <p:spPr>
          <a:xfrm>
            <a:off x="422945" y="-8792"/>
            <a:ext cx="16993212" cy="75634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60970" lvl="1" algn="ctr">
              <a:lnSpc>
                <a:spcPts val="8572"/>
              </a:lnSpc>
            </a:pPr>
            <a:r>
              <a:rPr lang="ru-RU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  Подразделение:</a:t>
            </a:r>
            <a:r>
              <a:rPr lang="ru-RU" sz="6122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  <a:p>
            <a:pPr marL="1403920" lvl="1" indent="-742950">
              <a:lnSpc>
                <a:spcPts val="8572"/>
              </a:lnSpc>
              <a:buFont typeface="+mj-lt"/>
              <a:buAutoNum type="arabicPeriod"/>
            </a:pPr>
            <a:r>
              <a:rPr lang="ru-RU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Юшкевич Иларион Павлович</a:t>
            </a:r>
          </a:p>
          <a:p>
            <a:pPr marL="1403920" lvl="1" indent="-742950">
              <a:lnSpc>
                <a:spcPts val="8572"/>
              </a:lnSpc>
              <a:buFont typeface="+mj-lt"/>
              <a:buAutoNum type="arabicPeriod"/>
            </a:pPr>
            <a:r>
              <a:rPr lang="ru-RU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Чемерис Богдан Григорьевич</a:t>
            </a:r>
          </a:p>
          <a:p>
            <a:pPr marL="1403920" lvl="1" indent="-742950">
              <a:lnSpc>
                <a:spcPts val="8572"/>
              </a:lnSpc>
              <a:buFont typeface="+mj-lt"/>
              <a:buAutoNum type="arabicPeriod"/>
            </a:pPr>
            <a:r>
              <a:rPr lang="ru-RU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Лесик Захар Николаевич</a:t>
            </a:r>
          </a:p>
          <a:p>
            <a:pPr marL="1403920" lvl="1" indent="-742950">
              <a:lnSpc>
                <a:spcPts val="8572"/>
              </a:lnSpc>
              <a:buFont typeface="+mj-lt"/>
              <a:buAutoNum type="arabicPeriod"/>
            </a:pPr>
            <a:r>
              <a:rPr lang="ru-RU" sz="3600" b="1" dirty="0" err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Коротоцов</a:t>
            </a:r>
            <a:r>
              <a:rPr lang="ru-RU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Данил Александрович</a:t>
            </a:r>
          </a:p>
          <a:p>
            <a:pPr marL="660970" lvl="1">
              <a:lnSpc>
                <a:spcPts val="8572"/>
              </a:lnSpc>
            </a:pPr>
            <a:br>
              <a:rPr lang="ru-RU" sz="3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</a:br>
            <a:endParaRPr lang="en-US" sz="360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</p:spTree>
    <p:extLst>
      <p:ext uri="{BB962C8B-B14F-4D97-AF65-F5344CB8AC3E}">
        <p14:creationId xmlns:p14="http://schemas.microsoft.com/office/powerpoint/2010/main" val="2673936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-9537" t="-125263" r="-60884" b="-7770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3276055" y="3054843"/>
            <a:ext cx="15265779" cy="12406915"/>
          </a:xfrm>
          <a:custGeom>
            <a:avLst/>
            <a:gdLst/>
            <a:ahLst/>
            <a:cxnLst/>
            <a:rect l="l" t="t" r="r" b="b"/>
            <a:pathLst>
              <a:path w="15265779" h="12406915">
                <a:moveTo>
                  <a:pt x="0" y="0"/>
                </a:moveTo>
                <a:lnTo>
                  <a:pt x="15265779" y="0"/>
                </a:lnTo>
                <a:lnTo>
                  <a:pt x="15265779" y="12406914"/>
                </a:lnTo>
                <a:lnTo>
                  <a:pt x="0" y="124069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3497569" y="3405177"/>
            <a:ext cx="11292862" cy="3476646"/>
            <a:chOff x="0" y="0"/>
            <a:chExt cx="15057150" cy="4635528"/>
          </a:xfrm>
        </p:grpSpPr>
        <p:sp>
          <p:nvSpPr>
            <p:cNvPr id="5" name="TextBox 5"/>
            <p:cNvSpPr txBox="1"/>
            <p:nvPr/>
          </p:nvSpPr>
          <p:spPr>
            <a:xfrm>
              <a:off x="0" y="-709560"/>
              <a:ext cx="15057150" cy="39918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440"/>
                </a:lnSpc>
              </a:pPr>
              <a:r>
                <a:rPr lang="en-US" sz="10400" b="1">
                  <a:solidFill>
                    <a:srgbClr val="FFFFFF"/>
                  </a:solidFill>
                  <a:latin typeface="Exo 2 Bold"/>
                  <a:ea typeface="Exo 2 Bold"/>
                  <a:cs typeface="Exo 2 Bold"/>
                  <a:sym typeface="Exo 2 Bold"/>
                </a:rPr>
                <a:t>ПОКАЗАТЕЛИ РАБОТЫ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4629178"/>
              <a:ext cx="15057150" cy="12287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FFFFFF"/>
                  </a:solidFill>
                  <a:latin typeface="Exo 2 Light"/>
                  <a:ea typeface="Exo 2 Light"/>
                  <a:cs typeface="Exo 2 Light"/>
                  <a:sym typeface="Exo 2 Light"/>
                </a:rPr>
                <a:t>До 90% мероприятий в нашем университете проводятся при поддержке МООП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01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687907" y="-1404077"/>
            <a:ext cx="16397639" cy="13595134"/>
          </a:xfrm>
          <a:custGeom>
            <a:avLst/>
            <a:gdLst/>
            <a:ahLst/>
            <a:cxnLst/>
            <a:rect l="l" t="t" r="r" b="b"/>
            <a:pathLst>
              <a:path w="16397639" h="13595134">
                <a:moveTo>
                  <a:pt x="0" y="0"/>
                </a:moveTo>
                <a:lnTo>
                  <a:pt x="16397639" y="0"/>
                </a:lnTo>
                <a:lnTo>
                  <a:pt x="16397639" y="13595133"/>
                </a:lnTo>
                <a:lnTo>
                  <a:pt x="0" y="135951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1434153" y="1028700"/>
            <a:ext cx="5825147" cy="8229600"/>
            <a:chOff x="0" y="0"/>
            <a:chExt cx="7766863" cy="10972800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4"/>
            <a:srcRect l="2811" r="2811"/>
            <a:stretch>
              <a:fillRect/>
            </a:stretch>
          </p:blipFill>
          <p:spPr>
            <a:xfrm>
              <a:off x="0" y="0"/>
              <a:ext cx="7766863" cy="10972800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1028700" y="2482707"/>
            <a:ext cx="9984073" cy="4905882"/>
            <a:chOff x="0" y="0"/>
            <a:chExt cx="13312098" cy="6541175"/>
          </a:xfrm>
        </p:grpSpPr>
        <p:sp>
          <p:nvSpPr>
            <p:cNvPr id="6" name="TextBox 6"/>
            <p:cNvSpPr txBox="1"/>
            <p:nvPr/>
          </p:nvSpPr>
          <p:spPr>
            <a:xfrm>
              <a:off x="0" y="95250"/>
              <a:ext cx="13312098" cy="39558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369"/>
                </a:lnSpc>
              </a:pPr>
              <a:r>
                <a:rPr lang="en-US" sz="10335" b="1">
                  <a:solidFill>
                    <a:srgbClr val="FFFFFF"/>
                  </a:solidFill>
                  <a:latin typeface="Exo 2 Bold"/>
                  <a:ea typeface="Exo 2 Bold"/>
                  <a:cs typeface="Exo 2 Bold"/>
                  <a:sym typeface="Exo 2 Bold"/>
                </a:rPr>
                <a:t>Активность - наше правило!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4271050"/>
              <a:ext cx="11810650" cy="2270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720"/>
                </a:lnSpc>
              </a:pPr>
              <a:r>
                <a:rPr lang="en-US" sz="5600">
                  <a:solidFill>
                    <a:srgbClr val="FFFFFF"/>
                  </a:solidFill>
                  <a:latin typeface="Exo 2 Light"/>
                  <a:ea typeface="Exo 2 Light"/>
                  <a:cs typeface="Exo 2 Light"/>
                  <a:sym typeface="Exo 2 Light"/>
                </a:rPr>
                <a:t>Мы всегда соблюдаем законы и правила.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01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555833" y="465822"/>
            <a:ext cx="13699833" cy="11134228"/>
          </a:xfrm>
          <a:custGeom>
            <a:avLst/>
            <a:gdLst/>
            <a:ahLst/>
            <a:cxnLst/>
            <a:rect l="l" t="t" r="r" b="b"/>
            <a:pathLst>
              <a:path w="13699833" h="11134228">
                <a:moveTo>
                  <a:pt x="0" y="0"/>
                </a:moveTo>
                <a:lnTo>
                  <a:pt x="13699833" y="0"/>
                </a:lnTo>
                <a:lnTo>
                  <a:pt x="13699833" y="11134227"/>
                </a:lnTo>
                <a:lnTo>
                  <a:pt x="0" y="1113422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1104900"/>
            <a:ext cx="16230600" cy="1170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50"/>
              </a:lnSpc>
            </a:pPr>
            <a:r>
              <a:rPr lang="en-US" sz="8137" b="1">
                <a:solidFill>
                  <a:srgbClr val="FFFFFF"/>
                </a:solidFill>
                <a:latin typeface="Exo 2 Bold"/>
                <a:ea typeface="Exo 2 Bold"/>
                <a:cs typeface="Exo 2 Bold"/>
                <a:sym typeface="Exo 2 Bold"/>
              </a:rPr>
              <a:t>Мероприятия вне университета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2180409"/>
            <a:ext cx="16230600" cy="6430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22679" lvl="1" indent="-561340" algn="l">
              <a:lnSpc>
                <a:spcPts val="7279"/>
              </a:lnSpc>
              <a:buFont typeface="Arial"/>
              <a:buChar char="•"/>
            </a:pPr>
            <a:r>
              <a:rPr lang="en-US" sz="5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“Огнеборец”</a:t>
            </a:r>
          </a:p>
          <a:p>
            <a:pPr marL="1122679" lvl="1" indent="-561340" algn="l">
              <a:lnSpc>
                <a:spcPts val="7279"/>
              </a:lnSpc>
              <a:buFont typeface="Arial"/>
              <a:buChar char="•"/>
            </a:pPr>
            <a:r>
              <a:rPr lang="en-US" sz="5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“Убираем снег вместе”</a:t>
            </a:r>
          </a:p>
          <a:p>
            <a:pPr marL="1122679" lvl="1" indent="-561340" algn="l">
              <a:lnSpc>
                <a:spcPts val="7279"/>
              </a:lnSpc>
              <a:buFont typeface="Arial"/>
              <a:buChar char="•"/>
            </a:pPr>
            <a:r>
              <a:rPr lang="en-US" sz="5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“Игры патриотов”</a:t>
            </a:r>
          </a:p>
          <a:p>
            <a:pPr marL="1122679" lvl="1" indent="-561340" algn="l">
              <a:lnSpc>
                <a:spcPts val="7279"/>
              </a:lnSpc>
              <a:buFont typeface="Arial"/>
              <a:buChar char="•"/>
            </a:pPr>
            <a:r>
              <a:rPr lang="en-US" sz="5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“Студенты. Безопасность. Будущее”</a:t>
            </a:r>
          </a:p>
          <a:p>
            <a:pPr marL="1122679" lvl="1" indent="-561340" algn="l">
              <a:lnSpc>
                <a:spcPts val="7279"/>
              </a:lnSpc>
              <a:buFont typeface="Arial"/>
              <a:buChar char="•"/>
            </a:pPr>
            <a:r>
              <a:rPr lang="en-US" sz="5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День Рождения МООП</a:t>
            </a:r>
          </a:p>
          <a:p>
            <a:pPr marL="1122679" lvl="1" indent="-561340" algn="l">
              <a:lnSpc>
                <a:spcPts val="7279"/>
              </a:lnSpc>
              <a:buFont typeface="Arial"/>
              <a:buChar char="•"/>
            </a:pPr>
            <a:r>
              <a:rPr lang="en-US" sz="5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День Победы </a:t>
            </a:r>
          </a:p>
          <a:p>
            <a:pPr algn="l">
              <a:lnSpc>
                <a:spcPts val="7279"/>
              </a:lnSpc>
            </a:pPr>
            <a:r>
              <a:rPr lang="en-US" sz="519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и не только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-9696" t="-48202" r="-60725" b="-154769"/>
            </a:stretch>
          </a:blipFill>
        </p:spPr>
      </p:sp>
      <p:sp>
        <p:nvSpPr>
          <p:cNvPr id="3" name="Freeform 3"/>
          <p:cNvSpPr/>
          <p:nvPr/>
        </p:nvSpPr>
        <p:spPr>
          <a:xfrm rot="-10800000">
            <a:off x="-796366" y="4564428"/>
            <a:ext cx="19084366" cy="11381222"/>
          </a:xfrm>
          <a:custGeom>
            <a:avLst/>
            <a:gdLst/>
            <a:ahLst/>
            <a:cxnLst/>
            <a:rect l="l" t="t" r="r" b="b"/>
            <a:pathLst>
              <a:path w="19084366" h="11381222">
                <a:moveTo>
                  <a:pt x="0" y="0"/>
                </a:moveTo>
                <a:lnTo>
                  <a:pt x="19084366" y="0"/>
                </a:lnTo>
                <a:lnTo>
                  <a:pt x="19084366" y="11381221"/>
                </a:lnTo>
                <a:lnTo>
                  <a:pt x="0" y="113812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28700" y="2787058"/>
            <a:ext cx="16230600" cy="9270279"/>
            <a:chOff x="0" y="0"/>
            <a:chExt cx="21640800" cy="12360372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5"/>
            <a:srcRect t="11922" b="11922"/>
            <a:stretch>
              <a:fillRect/>
            </a:stretch>
          </p:blipFill>
          <p:spPr>
            <a:xfrm>
              <a:off x="0" y="0"/>
              <a:ext cx="21640800" cy="12360372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1028700" y="574154"/>
            <a:ext cx="16730252" cy="1668808"/>
            <a:chOff x="0" y="0"/>
            <a:chExt cx="22307002" cy="2225077"/>
          </a:xfrm>
        </p:grpSpPr>
        <p:sp>
          <p:nvSpPr>
            <p:cNvPr id="7" name="TextBox 7"/>
            <p:cNvSpPr txBox="1"/>
            <p:nvPr/>
          </p:nvSpPr>
          <p:spPr>
            <a:xfrm>
              <a:off x="0" y="-38100"/>
              <a:ext cx="22307002" cy="623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70"/>
                </a:lnSpc>
              </a:pPr>
              <a:r>
                <a:rPr lang="en-US" sz="29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10 октября 2025 - Команда ГрГМУ - победитель областного методического сбора “Огнеборец”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1131607"/>
              <a:ext cx="22307002" cy="10934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59"/>
                </a:lnSpc>
              </a:pPr>
              <a:r>
                <a:rPr lang="en-US" sz="2400">
                  <a:solidFill>
                    <a:srgbClr val="FFFFFF"/>
                  </a:solidFill>
                  <a:latin typeface="Exo 2 Light"/>
                  <a:ea typeface="Exo 2 Light"/>
                  <a:cs typeface="Exo 2 Light"/>
                  <a:sym typeface="Exo 2 Light"/>
                </a:rPr>
                <a:t>Команда продемонстрировала не только высокий уровень подготовки, но и настоящий командный дух. Каждый участник внёс свой вклад в общий успех. Ребята показали силу воли, взаимовыручку и стремление к победе.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01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93771" y="550231"/>
            <a:ext cx="7589542" cy="5057718"/>
          </a:xfrm>
          <a:custGeom>
            <a:avLst/>
            <a:gdLst/>
            <a:ahLst/>
            <a:cxnLst/>
            <a:rect l="l" t="t" r="r" b="b"/>
            <a:pathLst>
              <a:path w="7589542" h="5057718">
                <a:moveTo>
                  <a:pt x="0" y="0"/>
                </a:moveTo>
                <a:lnTo>
                  <a:pt x="7589542" y="0"/>
                </a:lnTo>
                <a:lnTo>
                  <a:pt x="7589542" y="5057718"/>
                </a:lnTo>
                <a:lnTo>
                  <a:pt x="0" y="50577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995655" y="550231"/>
            <a:ext cx="7589542" cy="5057718"/>
          </a:xfrm>
          <a:custGeom>
            <a:avLst/>
            <a:gdLst/>
            <a:ahLst/>
            <a:cxnLst/>
            <a:rect l="l" t="t" r="r" b="b"/>
            <a:pathLst>
              <a:path w="7589542" h="5057718">
                <a:moveTo>
                  <a:pt x="0" y="0"/>
                </a:moveTo>
                <a:lnTo>
                  <a:pt x="7589542" y="0"/>
                </a:lnTo>
                <a:lnTo>
                  <a:pt x="7589542" y="5057718"/>
                </a:lnTo>
                <a:lnTo>
                  <a:pt x="0" y="50577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309908" y="4899742"/>
            <a:ext cx="7668183" cy="5110125"/>
          </a:xfrm>
          <a:custGeom>
            <a:avLst/>
            <a:gdLst/>
            <a:ahLst/>
            <a:cxnLst/>
            <a:rect l="l" t="t" r="r" b="b"/>
            <a:pathLst>
              <a:path w="7668183" h="5110125">
                <a:moveTo>
                  <a:pt x="0" y="0"/>
                </a:moveTo>
                <a:lnTo>
                  <a:pt x="7668184" y="0"/>
                </a:lnTo>
                <a:lnTo>
                  <a:pt x="7668184" y="5110126"/>
                </a:lnTo>
                <a:lnTo>
                  <a:pt x="0" y="51101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01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6588250" cy="10287000"/>
            <a:chOff x="0" y="0"/>
            <a:chExt cx="8784334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7303" r="7303"/>
            <a:stretch>
              <a:fillRect/>
            </a:stretch>
          </p:blipFill>
          <p:spPr>
            <a:xfrm>
              <a:off x="0" y="0"/>
              <a:ext cx="8784334" cy="13716000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7711429" y="2533322"/>
            <a:ext cx="9547871" cy="5220356"/>
            <a:chOff x="0" y="0"/>
            <a:chExt cx="12730495" cy="6960475"/>
          </a:xfrm>
        </p:grpSpPr>
        <p:sp>
          <p:nvSpPr>
            <p:cNvPr id="5" name="TextBox 5"/>
            <p:cNvSpPr txBox="1"/>
            <p:nvPr/>
          </p:nvSpPr>
          <p:spPr>
            <a:xfrm>
              <a:off x="0" y="-12502"/>
              <a:ext cx="12730495" cy="63950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480"/>
                </a:lnSpc>
              </a:pPr>
              <a:r>
                <a:rPr lang="en-US" sz="10400" b="1">
                  <a:solidFill>
                    <a:srgbClr val="FFFFFF"/>
                  </a:solidFill>
                  <a:latin typeface="Exo 2 Bold"/>
                  <a:ea typeface="Exo 2 Bold"/>
                  <a:cs typeface="Exo 2 Bold"/>
                  <a:sym typeface="Exo 2 Bold"/>
                </a:rPr>
                <a:t>Не первая и не последняя победа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6649325"/>
              <a:ext cx="12730495" cy="619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00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rot="2175121">
            <a:off x="12083130" y="-1599604"/>
            <a:ext cx="10352341" cy="8074826"/>
          </a:xfrm>
          <a:custGeom>
            <a:avLst/>
            <a:gdLst/>
            <a:ahLst/>
            <a:cxnLst/>
            <a:rect l="l" t="t" r="r" b="b"/>
            <a:pathLst>
              <a:path w="10352341" h="8074826">
                <a:moveTo>
                  <a:pt x="0" y="0"/>
                </a:moveTo>
                <a:lnTo>
                  <a:pt x="10352340" y="0"/>
                </a:lnTo>
                <a:lnTo>
                  <a:pt x="10352340" y="8074826"/>
                </a:lnTo>
                <a:lnTo>
                  <a:pt x="0" y="80748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01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09152">
            <a:off x="9663120" y="-2399676"/>
            <a:ext cx="11867098" cy="10378316"/>
          </a:xfrm>
          <a:custGeom>
            <a:avLst/>
            <a:gdLst/>
            <a:ahLst/>
            <a:cxnLst/>
            <a:rect l="l" t="t" r="r" b="b"/>
            <a:pathLst>
              <a:path w="11867098" h="10378316">
                <a:moveTo>
                  <a:pt x="0" y="0"/>
                </a:moveTo>
                <a:lnTo>
                  <a:pt x="11867098" y="0"/>
                </a:lnTo>
                <a:lnTo>
                  <a:pt x="11867098" y="10378316"/>
                </a:lnTo>
                <a:lnTo>
                  <a:pt x="0" y="103783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5400000">
            <a:off x="6107885" y="5304805"/>
            <a:ext cx="6062705" cy="0"/>
          </a:xfrm>
          <a:prstGeom prst="line">
            <a:avLst/>
          </a:prstGeom>
          <a:ln w="9525" cap="rnd">
            <a:solidFill>
              <a:srgbClr val="FA643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Freeform 4"/>
          <p:cNvSpPr/>
          <p:nvPr/>
        </p:nvSpPr>
        <p:spPr>
          <a:xfrm>
            <a:off x="1028700" y="1775402"/>
            <a:ext cx="7422242" cy="6855813"/>
          </a:xfrm>
          <a:custGeom>
            <a:avLst/>
            <a:gdLst/>
            <a:ahLst/>
            <a:cxnLst/>
            <a:rect l="l" t="t" r="r" b="b"/>
            <a:pathLst>
              <a:path w="7422242" h="6855813">
                <a:moveTo>
                  <a:pt x="0" y="0"/>
                </a:moveTo>
                <a:lnTo>
                  <a:pt x="7422242" y="0"/>
                </a:lnTo>
                <a:lnTo>
                  <a:pt x="7422242" y="6855813"/>
                </a:lnTo>
                <a:lnTo>
                  <a:pt x="0" y="68558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8251" b="-16097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829800" y="1775402"/>
            <a:ext cx="7429500" cy="6855813"/>
          </a:xfrm>
          <a:custGeom>
            <a:avLst/>
            <a:gdLst/>
            <a:ahLst/>
            <a:cxnLst/>
            <a:rect l="l" t="t" r="r" b="b"/>
            <a:pathLst>
              <a:path w="7429500" h="6855813">
                <a:moveTo>
                  <a:pt x="0" y="0"/>
                </a:moveTo>
                <a:lnTo>
                  <a:pt x="7429500" y="0"/>
                </a:lnTo>
                <a:lnTo>
                  <a:pt x="7429500" y="6855813"/>
                </a:lnTo>
                <a:lnTo>
                  <a:pt x="0" y="685581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1396" r="-11641"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01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3403264">
            <a:off x="-5959949" y="309775"/>
            <a:ext cx="17010409" cy="12927911"/>
          </a:xfrm>
          <a:custGeom>
            <a:avLst/>
            <a:gdLst/>
            <a:ahLst/>
            <a:cxnLst/>
            <a:rect l="l" t="t" r="r" b="b"/>
            <a:pathLst>
              <a:path w="17010409" h="12927911">
                <a:moveTo>
                  <a:pt x="0" y="0"/>
                </a:moveTo>
                <a:lnTo>
                  <a:pt x="17010409" y="0"/>
                </a:lnTo>
                <a:lnTo>
                  <a:pt x="17010409" y="12927910"/>
                </a:lnTo>
                <a:lnTo>
                  <a:pt x="0" y="129279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961894" y="2983189"/>
            <a:ext cx="6097183" cy="6886657"/>
          </a:xfrm>
          <a:custGeom>
            <a:avLst/>
            <a:gdLst/>
            <a:ahLst/>
            <a:cxnLst/>
            <a:rect l="l" t="t" r="r" b="b"/>
            <a:pathLst>
              <a:path w="6097183" h="6886657">
                <a:moveTo>
                  <a:pt x="0" y="0"/>
                </a:moveTo>
                <a:lnTo>
                  <a:pt x="6097183" y="0"/>
                </a:lnTo>
                <a:lnTo>
                  <a:pt x="6097183" y="6886657"/>
                </a:lnTo>
                <a:lnTo>
                  <a:pt x="0" y="68866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6689" b="-50707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219894" y="3850958"/>
            <a:ext cx="5713582" cy="2575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en-US" sz="5600" b="1">
                <a:solidFill>
                  <a:srgbClr val="FFFFFF"/>
                </a:solidFill>
                <a:latin typeface="Exo 2 Bold"/>
                <a:ea typeface="Exo 2 Bold"/>
                <a:cs typeface="Exo 2 Bold"/>
                <a:sym typeface="Exo 2 Bold"/>
              </a:rPr>
              <a:t>А вы знали? Что их ничто не пугает.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933476" y="250584"/>
            <a:ext cx="10154019" cy="2380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МООП принимает вызов снежной и морозной погоды. Помогает бороться со снегом пожилым людям. И вы не оставайтесь равнодушными.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01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492365">
            <a:off x="10151003" y="-3961259"/>
            <a:ext cx="15501896" cy="15360969"/>
          </a:xfrm>
          <a:custGeom>
            <a:avLst/>
            <a:gdLst/>
            <a:ahLst/>
            <a:cxnLst/>
            <a:rect l="l" t="t" r="r" b="b"/>
            <a:pathLst>
              <a:path w="15501896" h="15360969">
                <a:moveTo>
                  <a:pt x="0" y="0"/>
                </a:moveTo>
                <a:lnTo>
                  <a:pt x="15501895" y="0"/>
                </a:lnTo>
                <a:lnTo>
                  <a:pt x="15501895" y="15360969"/>
                </a:lnTo>
                <a:lnTo>
                  <a:pt x="0" y="153609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463939" y="1028700"/>
            <a:ext cx="6680061" cy="8229600"/>
          </a:xfrm>
          <a:custGeom>
            <a:avLst/>
            <a:gdLst/>
            <a:ahLst/>
            <a:cxnLst/>
            <a:rect l="l" t="t" r="r" b="b"/>
            <a:pathLst>
              <a:path w="6680061" h="8229600">
                <a:moveTo>
                  <a:pt x="0" y="0"/>
                </a:moveTo>
                <a:lnTo>
                  <a:pt x="6680061" y="0"/>
                </a:lnTo>
                <a:lnTo>
                  <a:pt x="668006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1566" b="-1273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495627" y="1028700"/>
            <a:ext cx="6172200" cy="8229600"/>
          </a:xfrm>
          <a:custGeom>
            <a:avLst/>
            <a:gdLst/>
            <a:ahLst/>
            <a:cxnLst/>
            <a:rect l="l" t="t" r="r" b="b"/>
            <a:pathLst>
              <a:path w="6172200" h="8229600">
                <a:moveTo>
                  <a:pt x="0" y="0"/>
                </a:moveTo>
                <a:lnTo>
                  <a:pt x="6172200" y="0"/>
                </a:lnTo>
                <a:lnTo>
                  <a:pt x="61722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01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0"/>
            <a:ext cx="16230600" cy="6635936"/>
            <a:chOff x="0" y="0"/>
            <a:chExt cx="21640800" cy="8847915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33515" b="35820"/>
            <a:stretch>
              <a:fillRect/>
            </a:stretch>
          </p:blipFill>
          <p:spPr>
            <a:xfrm>
              <a:off x="0" y="0"/>
              <a:ext cx="21640800" cy="8847915"/>
            </a:xfrm>
            <a:prstGeom prst="rect">
              <a:avLst/>
            </a:prstGeom>
          </p:spPr>
        </p:pic>
      </p:grpSp>
      <p:sp>
        <p:nvSpPr>
          <p:cNvPr id="4" name="TextBox 4"/>
          <p:cNvSpPr txBox="1"/>
          <p:nvPr/>
        </p:nvSpPr>
        <p:spPr>
          <a:xfrm>
            <a:off x="1028700" y="6435313"/>
            <a:ext cx="9574591" cy="2478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00"/>
              </a:lnSpc>
            </a:pPr>
            <a:r>
              <a:rPr lang="en-US" sz="8000" b="1">
                <a:solidFill>
                  <a:srgbClr val="FFFFFF"/>
                </a:solidFill>
                <a:latin typeface="Exo 2 Bold"/>
                <a:ea typeface="Exo 2 Bold"/>
                <a:cs typeface="Exo 2 Bold"/>
                <a:sym typeface="Exo 2 Bold"/>
              </a:rPr>
              <a:t>Волонтёрская работа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602802" y="7283571"/>
            <a:ext cx="4656498" cy="138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FFFFFF"/>
                </a:solidFill>
                <a:latin typeface="Exo 2 Light"/>
                <a:ea typeface="Exo 2 Light"/>
                <a:cs typeface="Exo 2 Light"/>
                <a:sym typeface="Exo 2 Light"/>
              </a:rPr>
              <a:t>МООП никогда не страшится работы. Ребята берутся за всё.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01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17944" y="564983"/>
            <a:ext cx="6791827" cy="5093871"/>
          </a:xfrm>
          <a:custGeom>
            <a:avLst/>
            <a:gdLst/>
            <a:ahLst/>
            <a:cxnLst/>
            <a:rect l="l" t="t" r="r" b="b"/>
            <a:pathLst>
              <a:path w="6791827" h="5093871">
                <a:moveTo>
                  <a:pt x="0" y="0"/>
                </a:moveTo>
                <a:lnTo>
                  <a:pt x="6791828" y="0"/>
                </a:lnTo>
                <a:lnTo>
                  <a:pt x="6791828" y="5093871"/>
                </a:lnTo>
                <a:lnTo>
                  <a:pt x="0" y="50938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116277" y="4669465"/>
            <a:ext cx="6860727" cy="5145545"/>
          </a:xfrm>
          <a:custGeom>
            <a:avLst/>
            <a:gdLst/>
            <a:ahLst/>
            <a:cxnLst/>
            <a:rect l="l" t="t" r="r" b="b"/>
            <a:pathLst>
              <a:path w="6860727" h="5145545">
                <a:moveTo>
                  <a:pt x="0" y="0"/>
                </a:moveTo>
                <a:lnTo>
                  <a:pt x="6860727" y="0"/>
                </a:lnTo>
                <a:lnTo>
                  <a:pt x="6860727" y="5145546"/>
                </a:lnTo>
                <a:lnTo>
                  <a:pt x="0" y="51455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28700" y="1028700"/>
            <a:ext cx="6798821" cy="6372439"/>
            <a:chOff x="0" y="0"/>
            <a:chExt cx="9065095" cy="8496585"/>
          </a:xfrm>
        </p:grpSpPr>
        <p:sp>
          <p:nvSpPr>
            <p:cNvPr id="5" name="TextBox 5"/>
            <p:cNvSpPr txBox="1"/>
            <p:nvPr/>
          </p:nvSpPr>
          <p:spPr>
            <a:xfrm>
              <a:off x="0" y="66675"/>
              <a:ext cx="9065095" cy="75998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800"/>
                </a:lnSpc>
              </a:pPr>
              <a:r>
                <a:rPr lang="en-US" sz="8000" b="1">
                  <a:solidFill>
                    <a:srgbClr val="FFFFFF"/>
                  </a:solidFill>
                  <a:latin typeface="Exo 2 Bold"/>
                  <a:ea typeface="Exo 2 Bold"/>
                  <a:cs typeface="Exo 2 Bold"/>
                  <a:sym typeface="Exo 2 Bold"/>
                </a:rPr>
                <a:t>День Рождения МООП - наш день, наш праздник.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7858410"/>
              <a:ext cx="9065095" cy="13081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en-US" sz="3000">
                  <a:solidFill>
                    <a:srgbClr val="FFFFFF"/>
                  </a:solidFill>
                  <a:latin typeface="Exo 2 Light"/>
                  <a:ea typeface="Exo 2 Light"/>
                  <a:cs typeface="Exo 2 Light"/>
                  <a:sym typeface="Exo 2 Light"/>
                </a:rPr>
                <a:t>В этот день ребята получают не только поздравления, но и награды.</a:t>
              </a: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01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77982" y="1028700"/>
            <a:ext cx="4341855" cy="5789140"/>
          </a:xfrm>
          <a:custGeom>
            <a:avLst/>
            <a:gdLst/>
            <a:ahLst/>
            <a:cxnLst/>
            <a:rect l="l" t="t" r="r" b="b"/>
            <a:pathLst>
              <a:path w="4341855" h="5789140">
                <a:moveTo>
                  <a:pt x="0" y="0"/>
                </a:moveTo>
                <a:lnTo>
                  <a:pt x="4341855" y="0"/>
                </a:lnTo>
                <a:lnTo>
                  <a:pt x="4341855" y="5789140"/>
                </a:lnTo>
                <a:lnTo>
                  <a:pt x="0" y="57891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376420" y="257390"/>
            <a:ext cx="5743235" cy="6279280"/>
          </a:xfrm>
          <a:custGeom>
            <a:avLst/>
            <a:gdLst/>
            <a:ahLst/>
            <a:cxnLst/>
            <a:rect l="l" t="t" r="r" b="b"/>
            <a:pathLst>
              <a:path w="5743235" h="6279280">
                <a:moveTo>
                  <a:pt x="0" y="0"/>
                </a:moveTo>
                <a:lnTo>
                  <a:pt x="5743235" y="0"/>
                </a:lnTo>
                <a:lnTo>
                  <a:pt x="5743235" y="6279280"/>
                </a:lnTo>
                <a:lnTo>
                  <a:pt x="0" y="62792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1951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748909" y="5108895"/>
            <a:ext cx="6628186" cy="4971139"/>
          </a:xfrm>
          <a:custGeom>
            <a:avLst/>
            <a:gdLst/>
            <a:ahLst/>
            <a:cxnLst/>
            <a:rect l="l" t="t" r="r" b="b"/>
            <a:pathLst>
              <a:path w="6628186" h="4971139">
                <a:moveTo>
                  <a:pt x="0" y="0"/>
                </a:moveTo>
                <a:lnTo>
                  <a:pt x="6628186" y="0"/>
                </a:lnTo>
                <a:lnTo>
                  <a:pt x="6628186" y="4971139"/>
                </a:lnTo>
                <a:lnTo>
                  <a:pt x="0" y="49711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1866466" y="751416"/>
            <a:ext cx="5392834" cy="8667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17"/>
              </a:lnSpc>
            </a:pPr>
            <a:r>
              <a:rPr lang="en-US" sz="3782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Наши студенты с честью приняли вызов военно-прикладных соревнований "Рубеж". Плечом к плечу ребята из МООП нашего университета продемонстрировали не только отличную физическую подготовку, но и несгибаемый дух, волю к победе и искренний патриотизм.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01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13141" y="462061"/>
            <a:ext cx="9100673" cy="9362877"/>
          </a:xfrm>
          <a:custGeom>
            <a:avLst/>
            <a:gdLst/>
            <a:ahLst/>
            <a:cxnLst/>
            <a:rect l="l" t="t" r="r" b="b"/>
            <a:pathLst>
              <a:path w="9100673" h="9362877">
                <a:moveTo>
                  <a:pt x="0" y="0"/>
                </a:moveTo>
                <a:lnTo>
                  <a:pt x="9100673" y="0"/>
                </a:lnTo>
                <a:lnTo>
                  <a:pt x="9100673" y="9362878"/>
                </a:lnTo>
                <a:lnTo>
                  <a:pt x="0" y="93628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2543179"/>
            <a:ext cx="6177273" cy="4419160"/>
            <a:chOff x="0" y="0"/>
            <a:chExt cx="8236364" cy="5892213"/>
          </a:xfrm>
        </p:grpSpPr>
        <p:sp>
          <p:nvSpPr>
            <p:cNvPr id="4" name="TextBox 4"/>
            <p:cNvSpPr txBox="1"/>
            <p:nvPr/>
          </p:nvSpPr>
          <p:spPr>
            <a:xfrm>
              <a:off x="0" y="66675"/>
              <a:ext cx="8111985" cy="44693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552"/>
                </a:lnSpc>
              </a:pPr>
              <a:r>
                <a:rPr lang="en-US" sz="7775" b="1">
                  <a:solidFill>
                    <a:srgbClr val="FFFFFF"/>
                  </a:solidFill>
                  <a:latin typeface="Exo 2 Bold"/>
                  <a:ea typeface="Exo 2 Bold"/>
                  <a:cs typeface="Exo 2 Bold"/>
                  <a:sym typeface="Exo 2 Bold"/>
                </a:rPr>
                <a:t>Упоминания в интернет-ресурсах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5244513"/>
              <a:ext cx="8236364" cy="6477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00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l="-9537" t="-125263" r="-60884" b="-77708"/>
            </a:stretch>
          </a:blipFill>
        </p:spPr>
      </p:sp>
      <p:sp>
        <p:nvSpPr>
          <p:cNvPr id="3" name="Freeform 3"/>
          <p:cNvSpPr/>
          <p:nvPr/>
        </p:nvSpPr>
        <p:spPr>
          <a:xfrm rot="-2389048">
            <a:off x="5333419" y="2414010"/>
            <a:ext cx="15501896" cy="15360969"/>
          </a:xfrm>
          <a:custGeom>
            <a:avLst/>
            <a:gdLst/>
            <a:ahLst/>
            <a:cxnLst/>
            <a:rect l="l" t="t" r="r" b="b"/>
            <a:pathLst>
              <a:path w="15501896" h="15360969">
                <a:moveTo>
                  <a:pt x="0" y="0"/>
                </a:moveTo>
                <a:lnTo>
                  <a:pt x="15501895" y="0"/>
                </a:lnTo>
                <a:lnTo>
                  <a:pt x="15501895" y="15360969"/>
                </a:lnTo>
                <a:lnTo>
                  <a:pt x="0" y="153609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6033967" y="460644"/>
            <a:ext cx="6220065" cy="9365712"/>
            <a:chOff x="0" y="0"/>
            <a:chExt cx="8293420" cy="12487617"/>
          </a:xfrm>
        </p:grpSpPr>
        <p:sp>
          <p:nvSpPr>
            <p:cNvPr id="5" name="Freeform 5"/>
            <p:cNvSpPr/>
            <p:nvPr/>
          </p:nvSpPr>
          <p:spPr>
            <a:xfrm>
              <a:off x="0" y="3864855"/>
              <a:ext cx="8293420" cy="8622762"/>
            </a:xfrm>
            <a:custGeom>
              <a:avLst/>
              <a:gdLst/>
              <a:ahLst/>
              <a:cxnLst/>
              <a:rect l="l" t="t" r="r" b="b"/>
              <a:pathLst>
                <a:path w="8293420" h="8622762">
                  <a:moveTo>
                    <a:pt x="0" y="0"/>
                  </a:moveTo>
                  <a:lnTo>
                    <a:pt x="8293420" y="0"/>
                  </a:lnTo>
                  <a:lnTo>
                    <a:pt x="8293420" y="8622762"/>
                  </a:lnTo>
                  <a:lnTo>
                    <a:pt x="0" y="86227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8293420" cy="4407120"/>
            </a:xfrm>
            <a:custGeom>
              <a:avLst/>
              <a:gdLst/>
              <a:ahLst/>
              <a:cxnLst/>
              <a:rect l="l" t="t" r="r" b="b"/>
              <a:pathLst>
                <a:path w="8293420" h="4407120">
                  <a:moveTo>
                    <a:pt x="0" y="0"/>
                  </a:moveTo>
                  <a:lnTo>
                    <a:pt x="8293420" y="0"/>
                  </a:lnTo>
                  <a:lnTo>
                    <a:pt x="8293420" y="4407120"/>
                  </a:lnTo>
                  <a:lnTo>
                    <a:pt x="0" y="44071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2712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 rot="3547203">
            <a:off x="10519240" y="4066783"/>
            <a:ext cx="2431757" cy="7599242"/>
          </a:xfrm>
          <a:custGeom>
            <a:avLst/>
            <a:gdLst/>
            <a:ahLst/>
            <a:cxnLst/>
            <a:rect l="l" t="t" r="r" b="b"/>
            <a:pathLst>
              <a:path w="2431757" h="7599242">
                <a:moveTo>
                  <a:pt x="0" y="0"/>
                </a:moveTo>
                <a:lnTo>
                  <a:pt x="2431757" y="0"/>
                </a:lnTo>
                <a:lnTo>
                  <a:pt x="2431757" y="7599242"/>
                </a:lnTo>
                <a:lnTo>
                  <a:pt x="0" y="759924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5037949">
            <a:off x="3853113" y="1338688"/>
            <a:ext cx="1482561" cy="4633002"/>
          </a:xfrm>
          <a:custGeom>
            <a:avLst/>
            <a:gdLst/>
            <a:ahLst/>
            <a:cxnLst/>
            <a:rect l="l" t="t" r="r" b="b"/>
            <a:pathLst>
              <a:path w="1482561" h="4633002">
                <a:moveTo>
                  <a:pt x="0" y="0"/>
                </a:moveTo>
                <a:lnTo>
                  <a:pt x="1482560" y="0"/>
                </a:lnTo>
                <a:lnTo>
                  <a:pt x="1482560" y="4633002"/>
                </a:lnTo>
                <a:lnTo>
                  <a:pt x="0" y="463300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68788" y="3645664"/>
            <a:ext cx="4425605" cy="2985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55"/>
              </a:lnSpc>
            </a:pPr>
            <a:r>
              <a:rPr lang="en-US" sz="3879" b="1">
                <a:solidFill>
                  <a:srgbClr val="FFFFFF"/>
                </a:solidFill>
                <a:latin typeface="Exo 2 Bold"/>
                <a:ea typeface="Exo 2 Bold"/>
                <a:cs typeface="Exo 2 Bold"/>
                <a:sym typeface="Exo 2 Bold"/>
              </a:rPr>
              <a:t>“Огнеборец”</a:t>
            </a:r>
          </a:p>
          <a:p>
            <a:pPr algn="ctr">
              <a:lnSpc>
                <a:spcPts val="4655"/>
              </a:lnSpc>
              <a:spcBef>
                <a:spcPct val="0"/>
              </a:spcBef>
            </a:pPr>
            <a:r>
              <a:rPr lang="en-US" sz="3879" b="1">
                <a:solidFill>
                  <a:srgbClr val="FFFFFF"/>
                </a:solidFill>
                <a:latin typeface="Exo 2 Bold"/>
                <a:ea typeface="Exo 2 Bold"/>
                <a:cs typeface="Exo 2 Bold"/>
                <a:sym typeface="Exo 2 Bold"/>
              </a:rPr>
              <a:t>💪Наши студенты МООП отлично проявили себя на мероприятии!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254033" y="1019175"/>
            <a:ext cx="5552054" cy="4831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65"/>
              </a:lnSpc>
            </a:pPr>
            <a:r>
              <a:rPr lang="en-US" sz="3471" b="1">
                <a:solidFill>
                  <a:srgbClr val="FFFFFF"/>
                </a:solidFill>
                <a:latin typeface="Exo 2 Bold"/>
                <a:ea typeface="Exo 2 Bold"/>
                <a:cs typeface="Exo 2 Bold"/>
                <a:sym typeface="Exo 2 Bold"/>
              </a:rPr>
              <a:t>“Рубеж”</a:t>
            </a:r>
          </a:p>
          <a:p>
            <a:pPr algn="ctr">
              <a:lnSpc>
                <a:spcPts val="4165"/>
              </a:lnSpc>
              <a:spcBef>
                <a:spcPct val="0"/>
              </a:spcBef>
            </a:pPr>
            <a:r>
              <a:rPr lang="en-US" sz="3471" b="1">
                <a:solidFill>
                  <a:srgbClr val="FFFFFF"/>
                </a:solidFill>
                <a:latin typeface="Exo 2 Bold"/>
                <a:ea typeface="Exo 2 Bold"/>
                <a:cs typeface="Exo 2 Bold"/>
                <a:sym typeface="Exo 2 Bold"/>
              </a:rPr>
              <a:t>Этот опыт стал настоящим испытанием для их характера и показателем сплочённости коллектива. Поздравляем ребят с заслуженным🥈местом!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345" t="-119278" r="-55076" b="-83694"/>
            </a:stretch>
          </a:blipFill>
        </p:spPr>
      </p:sp>
      <p:sp>
        <p:nvSpPr>
          <p:cNvPr id="3" name="Freeform 3"/>
          <p:cNvSpPr/>
          <p:nvPr/>
        </p:nvSpPr>
        <p:spPr>
          <a:xfrm rot="-8788327">
            <a:off x="9365754" y="-4163758"/>
            <a:ext cx="12995022" cy="10561408"/>
          </a:xfrm>
          <a:custGeom>
            <a:avLst/>
            <a:gdLst/>
            <a:ahLst/>
            <a:cxnLst/>
            <a:rect l="l" t="t" r="r" b="b"/>
            <a:pathLst>
              <a:path w="12995022" h="10561408">
                <a:moveTo>
                  <a:pt x="0" y="0"/>
                </a:moveTo>
                <a:lnTo>
                  <a:pt x="12995022" y="0"/>
                </a:lnTo>
                <a:lnTo>
                  <a:pt x="12995022" y="10561409"/>
                </a:lnTo>
                <a:lnTo>
                  <a:pt x="0" y="105614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28700" y="1836944"/>
            <a:ext cx="16230600" cy="7971596"/>
          </a:xfrm>
          <a:custGeom>
            <a:avLst/>
            <a:gdLst/>
            <a:ahLst/>
            <a:cxnLst/>
            <a:rect l="l" t="t" r="r" b="b"/>
            <a:pathLst>
              <a:path w="16230600" h="7971596">
                <a:moveTo>
                  <a:pt x="0" y="0"/>
                </a:moveTo>
                <a:lnTo>
                  <a:pt x="16230600" y="0"/>
                </a:lnTo>
                <a:lnTo>
                  <a:pt x="16230600" y="7971596"/>
                </a:lnTo>
                <a:lnTo>
                  <a:pt x="0" y="79715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35054" b="-17649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676799"/>
            <a:ext cx="16230600" cy="1160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00"/>
              </a:lnSpc>
            </a:pPr>
            <a:r>
              <a:rPr lang="en-US" sz="7500" b="1">
                <a:solidFill>
                  <a:srgbClr val="FFFFFF"/>
                </a:solidFill>
                <a:latin typeface="Exo 2 Bold"/>
                <a:ea typeface="Exo 2 Bold"/>
                <a:cs typeface="Exo 2 Bold"/>
                <a:sym typeface="Exo 2 Bold"/>
              </a:rPr>
              <a:t>Присоединяйтесь к нам!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483</Words>
  <Application>Microsoft Office PowerPoint</Application>
  <PresentationFormat>Произвольный</PresentationFormat>
  <Paragraphs>81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1" baseType="lpstr">
      <vt:lpstr>Open Sans Bold</vt:lpstr>
      <vt:lpstr>Arial</vt:lpstr>
      <vt:lpstr>Calibri</vt:lpstr>
      <vt:lpstr>Exo 2</vt:lpstr>
      <vt:lpstr>Exo 2 Bold</vt:lpstr>
      <vt:lpstr>Open Sans</vt:lpstr>
      <vt:lpstr>Exo 2 Light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Темный Красный Простой и Профессиональный Навыки Презентации Мастер-Класс Вебинар Keynote Презентация</dc:title>
  <dc:creator>user</dc:creator>
  <cp:lastModifiedBy>максим еремов</cp:lastModifiedBy>
  <cp:revision>4</cp:revision>
  <dcterms:created xsi:type="dcterms:W3CDTF">2006-08-16T00:00:00Z</dcterms:created>
  <dcterms:modified xsi:type="dcterms:W3CDTF">2026-09-09T12:52:00Z</dcterms:modified>
  <dc:identifier>DAHTrsiDlA8</dc:identifier>
</cp:coreProperties>
</file>